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64" r:id="rId3"/>
    <p:sldId id="267" r:id="rId4"/>
    <p:sldId id="268" r:id="rId5"/>
  </p:sldIdLst>
  <p:sldSz cx="9144000" cy="6858000" type="screen4x3"/>
  <p:notesSz cx="6669088" cy="9775825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4AFB8"/>
    <a:srgbClr val="05A2C7"/>
    <a:srgbClr val="04BFC8"/>
    <a:srgbClr val="05D7E1"/>
    <a:srgbClr val="95FDF1"/>
    <a:srgbClr val="026166"/>
    <a:srgbClr val="A40000"/>
    <a:srgbClr val="E20000"/>
    <a:srgbClr val="0E485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79" autoAdjust="0"/>
    <p:restoredTop sz="94505" autoAdjust="0"/>
  </p:normalViewPr>
  <p:slideViewPr>
    <p:cSldViewPr>
      <p:cViewPr varScale="1">
        <p:scale>
          <a:sx n="76" d="100"/>
          <a:sy n="76" d="100"/>
        </p:scale>
        <p:origin x="-90" y="-5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889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889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477279-A233-4916-B4E1-D392438C7431}" type="datetimeFigureOut">
              <a:rPr lang="it-IT" smtClean="0"/>
              <a:pPr/>
              <a:t>08/07/2013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285288"/>
            <a:ext cx="2889250" cy="4889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778250" y="9285288"/>
            <a:ext cx="2889250" cy="4889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5AE366-116C-4710-BB2D-342204B0CA7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889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889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712880-3945-4203-9F14-4D01549F41A6}" type="datetimeFigureOut">
              <a:rPr lang="it-IT" smtClean="0"/>
              <a:pPr/>
              <a:t>08/07/2013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892175" y="733425"/>
            <a:ext cx="4884738" cy="36655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66750" y="4643438"/>
            <a:ext cx="5335588" cy="4398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285288"/>
            <a:ext cx="2889250" cy="4889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778250" y="9285288"/>
            <a:ext cx="2889250" cy="4889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59744A-99B6-4D1E-A147-D3AA9B34C2B6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9744A-99B6-4D1E-A147-D3AA9B34C2B6}" type="slidenum">
              <a:rPr lang="it-IT" smtClean="0"/>
              <a:pPr/>
              <a:t>1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pic>
        <p:nvPicPr>
          <p:cNvPr id="16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764704"/>
            <a:ext cx="3200400" cy="357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cxnSp>
        <p:nvCxnSpPr>
          <p:cNvPr id="25" name="Connettore 1 24"/>
          <p:cNvCxnSpPr/>
          <p:nvPr userDrawn="1"/>
        </p:nvCxnSpPr>
        <p:spPr>
          <a:xfrm>
            <a:off x="0" y="6237312"/>
            <a:ext cx="9144000" cy="0"/>
          </a:xfrm>
          <a:prstGeom prst="line">
            <a:avLst/>
          </a:prstGeom>
          <a:ln w="12700">
            <a:solidFill>
              <a:srgbClr val="04AFB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6255038"/>
            <a:ext cx="2915816" cy="602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1556792"/>
            <a:ext cx="9144000" cy="2160240"/>
          </a:xfrm>
        </p:spPr>
        <p:txBody>
          <a:bodyPr>
            <a:normAutofit/>
          </a:bodyPr>
          <a:lstStyle/>
          <a:p>
            <a:r>
              <a:rPr lang="it-IT" dirty="0" smtClean="0">
                <a:solidFill>
                  <a:srgbClr val="0E485A"/>
                </a:solidFill>
                <a:latin typeface="Baskerville Old Face" pitchFamily="18" charset="0"/>
              </a:rPr>
              <a:t>ASSEMBLEA ANNUALE  </a:t>
            </a:r>
            <a:r>
              <a:rPr lang="it-IT" sz="4000" dirty="0" smtClean="0">
                <a:solidFill>
                  <a:srgbClr val="0E485A"/>
                </a:solidFill>
                <a:latin typeface="Baskerville Old Face" pitchFamily="18" charset="0"/>
              </a:rPr>
              <a:t/>
            </a:r>
            <a:br>
              <a:rPr lang="it-IT" sz="4000" dirty="0" smtClean="0">
                <a:solidFill>
                  <a:srgbClr val="0E485A"/>
                </a:solidFill>
                <a:latin typeface="Baskerville Old Face" pitchFamily="18" charset="0"/>
              </a:rPr>
            </a:br>
            <a:r>
              <a:rPr lang="it-IT" dirty="0" smtClean="0">
                <a:solidFill>
                  <a:srgbClr val="0E485A"/>
                </a:solidFill>
                <a:latin typeface="Baskerville Old Face" pitchFamily="18" charset="0"/>
              </a:rPr>
              <a:t>degli iscritti </a:t>
            </a:r>
            <a:br>
              <a:rPr lang="it-IT" dirty="0" smtClean="0">
                <a:solidFill>
                  <a:srgbClr val="0E485A"/>
                </a:solidFill>
                <a:latin typeface="Baskerville Old Face" pitchFamily="18" charset="0"/>
              </a:rPr>
            </a:br>
            <a:r>
              <a:rPr lang="it-IT" dirty="0" smtClean="0">
                <a:solidFill>
                  <a:srgbClr val="0E485A"/>
                </a:solidFill>
                <a:latin typeface="Baskerville Old Face" pitchFamily="18" charset="0"/>
              </a:rPr>
              <a:t>all’Ordine Nazionale degli Attuari</a:t>
            </a:r>
            <a:endParaRPr lang="it-IT" dirty="0">
              <a:solidFill>
                <a:srgbClr val="0E485A"/>
              </a:solidFill>
              <a:latin typeface="Baskerville Old Face" pitchFamily="18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0" y="4365104"/>
            <a:ext cx="9144000" cy="864096"/>
          </a:xfrm>
        </p:spPr>
        <p:txBody>
          <a:bodyPr>
            <a:normAutofit fontScale="92500" lnSpcReduction="20000"/>
          </a:bodyPr>
          <a:lstStyle/>
          <a:p>
            <a:r>
              <a:rPr lang="it-IT" b="1" dirty="0" smtClean="0">
                <a:latin typeface="Baskerville Old Face" pitchFamily="18" charset="0"/>
              </a:rPr>
              <a:t>Mario </a:t>
            </a:r>
            <a:r>
              <a:rPr lang="it-IT" b="1" dirty="0" err="1" smtClean="0">
                <a:latin typeface="Baskerville Old Face" pitchFamily="18" charset="0"/>
              </a:rPr>
              <a:t>Ziantoni</a:t>
            </a:r>
            <a:endParaRPr lang="it-IT" b="1" dirty="0" smtClean="0">
              <a:latin typeface="Baskerville Old Face" pitchFamily="18" charset="0"/>
            </a:endParaRPr>
          </a:p>
          <a:p>
            <a:r>
              <a:rPr lang="it-IT" sz="2400" b="1" dirty="0" smtClean="0">
                <a:latin typeface="Baskerville Old Face" pitchFamily="18" charset="0"/>
              </a:rPr>
              <a:t>Segretario del Consiglio Nazionale degli Attuari</a:t>
            </a:r>
            <a:endParaRPr lang="it-IT" sz="2400" b="1" dirty="0">
              <a:latin typeface="Baskerville Old Face" pitchFamily="18" charset="0"/>
            </a:endParaRPr>
          </a:p>
        </p:txBody>
      </p:sp>
      <p:sp>
        <p:nvSpPr>
          <p:cNvPr id="11" name="Sottotitolo 2"/>
          <p:cNvSpPr txBox="1">
            <a:spLocks/>
          </p:cNvSpPr>
          <p:nvPr/>
        </p:nvSpPr>
        <p:spPr>
          <a:xfrm>
            <a:off x="0" y="5589240"/>
            <a:ext cx="9144000" cy="43204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Baskerville Old Face" pitchFamily="18" charset="0"/>
                <a:ea typeface="+mn-ea"/>
                <a:cs typeface="+mn-cs"/>
              </a:rPr>
              <a:t>Roma, 9 luglio 2013</a:t>
            </a:r>
            <a:endParaRPr kumimoji="0" lang="it-IT" sz="24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Baskerville Old Face" pitchFamily="18" charset="0"/>
              <a:ea typeface="+mn-ea"/>
              <a:cs typeface="+mn-cs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0" y="6381328"/>
            <a:ext cx="9144000" cy="504056"/>
          </a:xfrm>
          <a:prstGeom prst="rect">
            <a:avLst/>
          </a:prstGeom>
          <a:solidFill>
            <a:srgbClr val="04AFB8"/>
          </a:solidFill>
          <a:ln>
            <a:solidFill>
              <a:srgbClr val="04AF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0" y="0"/>
            <a:ext cx="9144000" cy="504056"/>
          </a:xfrm>
          <a:prstGeom prst="rect">
            <a:avLst/>
          </a:prstGeom>
          <a:solidFill>
            <a:srgbClr val="04AFB8"/>
          </a:solidFill>
          <a:ln>
            <a:solidFill>
              <a:srgbClr val="04AF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6277" y="5805264"/>
            <a:ext cx="4333875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080" y="1124744"/>
            <a:ext cx="3171793" cy="4433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552" y="1412776"/>
            <a:ext cx="4032448" cy="31993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9" name="Connettore 1 8"/>
          <p:cNvCxnSpPr/>
          <p:nvPr/>
        </p:nvCxnSpPr>
        <p:spPr>
          <a:xfrm>
            <a:off x="0" y="620688"/>
            <a:ext cx="9144000" cy="0"/>
          </a:xfrm>
          <a:prstGeom prst="line">
            <a:avLst/>
          </a:prstGeom>
          <a:ln w="12700">
            <a:solidFill>
              <a:srgbClr val="04AFB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o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20688"/>
          </a:xfrm>
        </p:spPr>
        <p:txBody>
          <a:bodyPr>
            <a:noAutofit/>
          </a:bodyPr>
          <a:lstStyle/>
          <a:p>
            <a:r>
              <a:rPr lang="it-IT" sz="3200" dirty="0" smtClean="0">
                <a:solidFill>
                  <a:srgbClr val="37ACD1"/>
                </a:solidFill>
                <a:latin typeface="Baskerville Old Face" pitchFamily="18" charset="0"/>
              </a:rPr>
              <a:t>Bilancio 2012 del Consiglio Nazionale degli Attuari</a:t>
            </a:r>
            <a:endParaRPr lang="it-IT" sz="3200" i="1" dirty="0">
              <a:solidFill>
                <a:srgbClr val="37ACD1"/>
              </a:solidFill>
              <a:latin typeface="Baskerville Old Face" pitchFamily="18" charset="0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0" y="620688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>
                <a:solidFill>
                  <a:srgbClr val="C00000"/>
                </a:solidFill>
                <a:latin typeface="Baskerville Old Face" pitchFamily="18" charset="0"/>
              </a:rPr>
              <a:t>CONTO ECONOMICO</a:t>
            </a:r>
          </a:p>
        </p:txBody>
      </p:sp>
      <p:sp>
        <p:nvSpPr>
          <p:cNvPr id="16" name="Segnaposto numero diapositiva 15"/>
          <p:cNvSpPr>
            <a:spLocks noGrp="1"/>
          </p:cNvSpPr>
          <p:nvPr>
            <p:ph type="sldNum" sz="quarter" idx="12"/>
          </p:nvPr>
        </p:nvSpPr>
        <p:spPr>
          <a:xfrm>
            <a:off x="0" y="6356350"/>
            <a:ext cx="9144000" cy="365125"/>
          </a:xfrm>
        </p:spPr>
        <p:txBody>
          <a:bodyPr/>
          <a:lstStyle/>
          <a:p>
            <a:pPr algn="ctr"/>
            <a:fld id="{B007B441-5312-499D-93C3-6E37886527FA}" type="slidenum">
              <a:rPr lang="it-IT" smtClean="0"/>
              <a:pPr algn="ctr"/>
              <a:t>2</a:t>
            </a:fld>
            <a:endParaRPr lang="it-IT" dirty="0"/>
          </a:p>
        </p:txBody>
      </p:sp>
      <p:sp>
        <p:nvSpPr>
          <p:cNvPr id="19" name="CasellaDiTesto 18"/>
          <p:cNvSpPr txBox="1"/>
          <p:nvPr/>
        </p:nvSpPr>
        <p:spPr>
          <a:xfrm rot="19270836">
            <a:off x="4814064" y="2554318"/>
            <a:ext cx="403244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6600" b="1" dirty="0" smtClean="0">
                <a:solidFill>
                  <a:srgbClr val="C00000"/>
                </a:solidFill>
                <a:latin typeface="Baskerville Old Face" pitchFamily="18" charset="0"/>
              </a:rPr>
              <a:t>COSTI</a:t>
            </a:r>
          </a:p>
        </p:txBody>
      </p:sp>
      <p:sp>
        <p:nvSpPr>
          <p:cNvPr id="21" name="CasellaDiTesto 20"/>
          <p:cNvSpPr txBox="1"/>
          <p:nvPr/>
        </p:nvSpPr>
        <p:spPr>
          <a:xfrm rot="19270836">
            <a:off x="369496" y="2547614"/>
            <a:ext cx="403244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6600" b="1" dirty="0" smtClean="0">
                <a:solidFill>
                  <a:srgbClr val="C00000"/>
                </a:solidFill>
                <a:latin typeface="Baskerville Old Face" pitchFamily="18" charset="0"/>
              </a:rPr>
              <a:t>RICAVI</a:t>
            </a:r>
          </a:p>
        </p:txBody>
      </p:sp>
      <p:sp>
        <p:nvSpPr>
          <p:cNvPr id="22" name="Ovale 21"/>
          <p:cNvSpPr/>
          <p:nvPr/>
        </p:nvSpPr>
        <p:spPr>
          <a:xfrm>
            <a:off x="5148064" y="5661248"/>
            <a:ext cx="1008112" cy="504056"/>
          </a:xfrm>
          <a:prstGeom prst="ellipse">
            <a:avLst/>
          </a:prstGeom>
          <a:noFill/>
          <a:ln>
            <a:solidFill>
              <a:srgbClr val="C00000">
                <a:alpha val="41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" dur="indefinite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8" dur="indefinite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000"/>
                            </p:stCondLst>
                            <p:childTnLst>
                              <p:par>
                                <p:cTn id="28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9" dur="indefinite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0" dur="indefinite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500"/>
                            </p:stCondLst>
                            <p:childTnLst>
                              <p:par>
                                <p:cTn id="40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9" grpId="0"/>
      <p:bldP spid="19" grpId="1"/>
      <p:bldP spid="21" grpId="0"/>
      <p:bldP spid="21" grpId="1"/>
      <p:bldP spid="2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5733256"/>
            <a:ext cx="4400550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973" y="2097651"/>
            <a:ext cx="4288507" cy="2051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1010" y="1556792"/>
            <a:ext cx="3990950" cy="36699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9" name="Connettore 1 8"/>
          <p:cNvCxnSpPr/>
          <p:nvPr/>
        </p:nvCxnSpPr>
        <p:spPr>
          <a:xfrm>
            <a:off x="0" y="620688"/>
            <a:ext cx="9144000" cy="0"/>
          </a:xfrm>
          <a:prstGeom prst="line">
            <a:avLst/>
          </a:prstGeom>
          <a:ln w="12700">
            <a:solidFill>
              <a:srgbClr val="04AFB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o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20688"/>
          </a:xfrm>
        </p:spPr>
        <p:txBody>
          <a:bodyPr>
            <a:noAutofit/>
          </a:bodyPr>
          <a:lstStyle/>
          <a:p>
            <a:r>
              <a:rPr lang="it-IT" sz="3200" dirty="0" smtClean="0">
                <a:solidFill>
                  <a:srgbClr val="37ACD1"/>
                </a:solidFill>
                <a:latin typeface="Baskerville Old Face" pitchFamily="18" charset="0"/>
              </a:rPr>
              <a:t>Bilancio 2012 del Consiglio Nazionale degli Attuari</a:t>
            </a:r>
            <a:endParaRPr lang="it-IT" sz="3200" i="1" dirty="0">
              <a:solidFill>
                <a:srgbClr val="37ACD1"/>
              </a:solidFill>
              <a:latin typeface="Baskerville Old Face" pitchFamily="18" charset="0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0" y="764704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>
                <a:solidFill>
                  <a:srgbClr val="C00000"/>
                </a:solidFill>
                <a:latin typeface="Baskerville Old Face" pitchFamily="18" charset="0"/>
              </a:rPr>
              <a:t>STATO PATRIMONIALE</a:t>
            </a:r>
          </a:p>
        </p:txBody>
      </p:sp>
      <p:sp>
        <p:nvSpPr>
          <p:cNvPr id="16" name="Segnaposto numero diapositiva 15"/>
          <p:cNvSpPr>
            <a:spLocks noGrp="1"/>
          </p:cNvSpPr>
          <p:nvPr>
            <p:ph type="sldNum" sz="quarter" idx="12"/>
          </p:nvPr>
        </p:nvSpPr>
        <p:spPr>
          <a:xfrm>
            <a:off x="0" y="6356350"/>
            <a:ext cx="9144000" cy="365125"/>
          </a:xfrm>
        </p:spPr>
        <p:txBody>
          <a:bodyPr/>
          <a:lstStyle/>
          <a:p>
            <a:pPr algn="ctr"/>
            <a:fld id="{B007B441-5312-499D-93C3-6E37886527FA}" type="slidenum">
              <a:rPr lang="it-IT" smtClean="0"/>
              <a:pPr algn="ctr"/>
              <a:t>3</a:t>
            </a:fld>
            <a:endParaRPr lang="it-IT" dirty="0"/>
          </a:p>
        </p:txBody>
      </p:sp>
      <p:sp>
        <p:nvSpPr>
          <p:cNvPr id="19" name="CasellaDiTesto 18"/>
          <p:cNvSpPr txBox="1"/>
          <p:nvPr/>
        </p:nvSpPr>
        <p:spPr>
          <a:xfrm rot="19270836">
            <a:off x="153472" y="2626326"/>
            <a:ext cx="403244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6600" b="1" dirty="0" smtClean="0">
                <a:solidFill>
                  <a:srgbClr val="C00000"/>
                </a:solidFill>
                <a:latin typeface="Baskerville Old Face" pitchFamily="18" charset="0"/>
              </a:rPr>
              <a:t>ATTIVO</a:t>
            </a:r>
          </a:p>
        </p:txBody>
      </p:sp>
      <p:sp>
        <p:nvSpPr>
          <p:cNvPr id="21" name="CasellaDiTesto 20"/>
          <p:cNvSpPr txBox="1"/>
          <p:nvPr/>
        </p:nvSpPr>
        <p:spPr>
          <a:xfrm rot="19270836">
            <a:off x="4761984" y="2619622"/>
            <a:ext cx="403244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6600" b="1" dirty="0" smtClean="0">
                <a:solidFill>
                  <a:srgbClr val="C00000"/>
                </a:solidFill>
                <a:latin typeface="Baskerville Old Face" pitchFamily="18" charset="0"/>
              </a:rPr>
              <a:t>PASSIVO</a:t>
            </a:r>
          </a:p>
        </p:txBody>
      </p:sp>
      <p:sp>
        <p:nvSpPr>
          <p:cNvPr id="22" name="Ovale 21"/>
          <p:cNvSpPr/>
          <p:nvPr/>
        </p:nvSpPr>
        <p:spPr>
          <a:xfrm>
            <a:off x="5580112" y="5589240"/>
            <a:ext cx="1008112" cy="504056"/>
          </a:xfrm>
          <a:prstGeom prst="ellipse">
            <a:avLst/>
          </a:prstGeom>
          <a:noFill/>
          <a:ln>
            <a:solidFill>
              <a:srgbClr val="C00000">
                <a:alpha val="41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" dur="indefinite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8" dur="indefinite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0" dur="indefinite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1" dur="indefinite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0"/>
                            </p:stCondLst>
                            <p:childTnLst>
                              <p:par>
                                <p:cTn id="3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500"/>
                            </p:stCondLst>
                            <p:childTnLst>
                              <p:par>
                                <p:cTn id="42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9" grpId="0"/>
      <p:bldP spid="19" grpId="1"/>
      <p:bldP spid="21" grpId="0"/>
      <p:bldP spid="21" grpId="1"/>
      <p:bldP spid="2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5805264"/>
            <a:ext cx="3905250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268760"/>
            <a:ext cx="3905250" cy="343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4008" y="836712"/>
            <a:ext cx="4320480" cy="45981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9" name="Connettore 1 8"/>
          <p:cNvCxnSpPr/>
          <p:nvPr/>
        </p:nvCxnSpPr>
        <p:spPr>
          <a:xfrm>
            <a:off x="0" y="620688"/>
            <a:ext cx="9144000" cy="0"/>
          </a:xfrm>
          <a:prstGeom prst="line">
            <a:avLst/>
          </a:prstGeom>
          <a:ln w="12700">
            <a:solidFill>
              <a:srgbClr val="04AFB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Segnaposto numero diapositiva 15"/>
          <p:cNvSpPr>
            <a:spLocks noGrp="1"/>
          </p:cNvSpPr>
          <p:nvPr>
            <p:ph type="sldNum" sz="quarter" idx="12"/>
          </p:nvPr>
        </p:nvSpPr>
        <p:spPr>
          <a:xfrm>
            <a:off x="0" y="6356350"/>
            <a:ext cx="9144000" cy="365125"/>
          </a:xfrm>
        </p:spPr>
        <p:txBody>
          <a:bodyPr/>
          <a:lstStyle/>
          <a:p>
            <a:pPr algn="ctr"/>
            <a:fld id="{B007B441-5312-499D-93C3-6E37886527FA}" type="slidenum">
              <a:rPr lang="it-IT" smtClean="0"/>
              <a:pPr algn="ctr"/>
              <a:t>4</a:t>
            </a:fld>
            <a:endParaRPr lang="it-IT" dirty="0"/>
          </a:p>
        </p:txBody>
      </p:sp>
      <p:sp>
        <p:nvSpPr>
          <p:cNvPr id="19" name="CasellaDiTesto 18"/>
          <p:cNvSpPr txBox="1"/>
          <p:nvPr/>
        </p:nvSpPr>
        <p:spPr>
          <a:xfrm rot="19270836">
            <a:off x="4742056" y="2410302"/>
            <a:ext cx="403244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6600" b="1" dirty="0" smtClean="0">
                <a:solidFill>
                  <a:srgbClr val="C00000"/>
                </a:solidFill>
                <a:latin typeface="Baskerville Old Face" pitchFamily="18" charset="0"/>
              </a:rPr>
              <a:t>COSTI</a:t>
            </a:r>
          </a:p>
        </p:txBody>
      </p:sp>
      <p:sp>
        <p:nvSpPr>
          <p:cNvPr id="21" name="CasellaDiTesto 20"/>
          <p:cNvSpPr txBox="1"/>
          <p:nvPr/>
        </p:nvSpPr>
        <p:spPr>
          <a:xfrm rot="19270836">
            <a:off x="225480" y="2403598"/>
            <a:ext cx="403244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6600" b="1" dirty="0" smtClean="0">
                <a:solidFill>
                  <a:srgbClr val="C00000"/>
                </a:solidFill>
                <a:latin typeface="Baskerville Old Face" pitchFamily="18" charset="0"/>
              </a:rPr>
              <a:t>RICAVI</a:t>
            </a:r>
          </a:p>
        </p:txBody>
      </p:sp>
      <p:sp>
        <p:nvSpPr>
          <p:cNvPr id="22" name="Ovale 21"/>
          <p:cNvSpPr/>
          <p:nvPr/>
        </p:nvSpPr>
        <p:spPr>
          <a:xfrm>
            <a:off x="5148064" y="5661248"/>
            <a:ext cx="1008112" cy="504056"/>
          </a:xfrm>
          <a:prstGeom prst="ellipse">
            <a:avLst/>
          </a:prstGeom>
          <a:noFill/>
          <a:ln>
            <a:solidFill>
              <a:srgbClr val="C00000">
                <a:alpha val="41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Titolo 1"/>
          <p:cNvSpPr txBox="1">
            <a:spLocks/>
          </p:cNvSpPr>
          <p:nvPr/>
        </p:nvSpPr>
        <p:spPr>
          <a:xfrm>
            <a:off x="0" y="0"/>
            <a:ext cx="9144000" cy="6206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800" b="0" i="0" u="none" strike="noStrike" kern="1200" cap="none" spc="0" normalizeH="0" baseline="0" noProof="0" smtClean="0">
                <a:ln>
                  <a:noFill/>
                </a:ln>
                <a:solidFill>
                  <a:srgbClr val="37ACD1"/>
                </a:solidFill>
                <a:effectLst/>
                <a:uLnTx/>
                <a:uFillTx/>
                <a:latin typeface="Baskerville Old Face" pitchFamily="18" charset="0"/>
                <a:ea typeface="+mj-ea"/>
                <a:cs typeface="+mj-cs"/>
              </a:rPr>
              <a:t>Bilancio preventivo 2013 del Consiglio Nazionale degli Attuari</a:t>
            </a:r>
            <a:endParaRPr kumimoji="0" lang="it-IT" sz="2800" b="0" i="1" u="none" strike="noStrike" kern="1200" cap="none" spc="0" normalizeH="0" baseline="0" noProof="0" dirty="0">
              <a:ln>
                <a:noFill/>
              </a:ln>
              <a:solidFill>
                <a:srgbClr val="37ACD1"/>
              </a:solidFill>
              <a:effectLst/>
              <a:uLnTx/>
              <a:uFillTx/>
              <a:latin typeface="Baskerville Old Face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" dur="indefinite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2" dur="indefinite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3" dur="indefinite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4" dur="indefinite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500"/>
                            </p:stCondLst>
                            <p:childTnLst>
                              <p:par>
                                <p:cTn id="34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19" grpId="1"/>
      <p:bldP spid="21" grpId="0"/>
      <p:bldP spid="21" grpId="1"/>
      <p:bldP spid="22" grpId="0" animBg="1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1441</TotalTime>
  <Words>51</Words>
  <Application>Microsoft Office PowerPoint</Application>
  <PresentationFormat>Presentazione su schermo (4:3)</PresentationFormat>
  <Paragraphs>19</Paragraphs>
  <Slides>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5" baseType="lpstr">
      <vt:lpstr>Tema di Office</vt:lpstr>
      <vt:lpstr>ASSEMBLEA ANNUALE   degli iscritti  all’Ordine Nazionale degli Attuari</vt:lpstr>
      <vt:lpstr>Bilancio 2012 del Consiglio Nazionale degli Attuari</vt:lpstr>
      <vt:lpstr>Bilancio 2012 del Consiglio Nazionale degli Attuari</vt:lpstr>
      <vt:lpstr>Diapositiva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Relazione del Presidente del Consiglio Nazionale degli Attuari</dc:title>
  <cp:lastModifiedBy>cristina.alfieri</cp:lastModifiedBy>
  <cp:revision>264</cp:revision>
  <dcterms:modified xsi:type="dcterms:W3CDTF">2013-07-08T15:37:32Z</dcterms:modified>
</cp:coreProperties>
</file>