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82" r:id="rId4"/>
    <p:sldId id="284" r:id="rId5"/>
    <p:sldId id="285" r:id="rId6"/>
    <p:sldId id="286" r:id="rId7"/>
    <p:sldId id="287" r:id="rId8"/>
    <p:sldId id="288" r:id="rId9"/>
    <p:sldId id="291" r:id="rId10"/>
    <p:sldId id="292" r:id="rId11"/>
    <p:sldId id="293" r:id="rId12"/>
    <p:sldId id="294" r:id="rId13"/>
    <p:sldId id="296" r:id="rId14"/>
    <p:sldId id="297" r:id="rId15"/>
    <p:sldId id="295" r:id="rId16"/>
    <p:sldId id="298" r:id="rId17"/>
    <p:sldId id="299" r:id="rId18"/>
    <p:sldId id="300" r:id="rId19"/>
    <p:sldId id="301" r:id="rId20"/>
    <p:sldId id="290" r:id="rId21"/>
    <p:sldId id="302" r:id="rId22"/>
    <p:sldId id="271"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411" autoAdjust="0"/>
  </p:normalViewPr>
  <p:slideViewPr>
    <p:cSldViewPr snapToGrid="0">
      <p:cViewPr varScale="1">
        <p:scale>
          <a:sx n="107" d="100"/>
          <a:sy n="107" d="100"/>
        </p:scale>
        <p:origin x="810"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E7DCA-3FCA-4D8E-9A69-764A064DB3E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MX"/>
        </a:p>
      </dgm:t>
    </dgm:pt>
    <dgm:pt modelId="{9CE67426-9692-4628-BAD7-34AB4313EB85}">
      <dgm:prSet phldrT="[Texto]" custT="1"/>
      <dgm:spPr>
        <a:noFill/>
        <a:ln w="28575">
          <a:solidFill>
            <a:srgbClr val="002060"/>
          </a:solidFill>
        </a:ln>
      </dgm:spPr>
      <dgm:t>
        <a:bodyPr/>
        <a:lstStyle/>
        <a:p>
          <a:r>
            <a:rPr lang="es-MX" sz="2000" dirty="0">
              <a:solidFill>
                <a:schemeClr val="tx1"/>
              </a:solidFill>
            </a:rPr>
            <a:t>Fundamental </a:t>
          </a:r>
          <a:r>
            <a:rPr lang="es-MX" sz="2000" dirty="0" err="1">
              <a:solidFill>
                <a:schemeClr val="tx1"/>
              </a:solidFill>
            </a:rPr>
            <a:t>Analysis</a:t>
          </a:r>
          <a:endParaRPr lang="es-MX" sz="2000" dirty="0">
            <a:solidFill>
              <a:schemeClr val="tx1"/>
            </a:solidFill>
          </a:endParaRPr>
        </a:p>
      </dgm:t>
    </dgm:pt>
    <dgm:pt modelId="{6249512F-2041-42EF-B68D-03460DA61467}" type="parTrans" cxnId="{917E7115-FD39-4635-A28F-09DA6F3BBF1B}">
      <dgm:prSet/>
      <dgm:spPr/>
      <dgm:t>
        <a:bodyPr/>
        <a:lstStyle/>
        <a:p>
          <a:endParaRPr lang="es-MX" sz="3200"/>
        </a:p>
      </dgm:t>
    </dgm:pt>
    <dgm:pt modelId="{3090E027-760E-4D14-B119-B7BCF5B41BB0}" type="sibTrans" cxnId="{917E7115-FD39-4635-A28F-09DA6F3BBF1B}">
      <dgm:prSet>
        <dgm:style>
          <a:lnRef idx="1">
            <a:schemeClr val="accent2"/>
          </a:lnRef>
          <a:fillRef idx="0">
            <a:schemeClr val="accent2"/>
          </a:fillRef>
          <a:effectRef idx="0">
            <a:schemeClr val="accent2"/>
          </a:effectRef>
          <a:fontRef idx="minor">
            <a:schemeClr val="tx1"/>
          </a:fontRef>
        </dgm:style>
      </dgm:prSet>
      <dgm:spPr>
        <a:ln w="38100">
          <a:solidFill>
            <a:srgbClr val="C00000"/>
          </a:solidFill>
        </a:ln>
      </dgm:spPr>
      <dgm:t>
        <a:bodyPr/>
        <a:lstStyle/>
        <a:p>
          <a:endParaRPr lang="es-MX" sz="3200"/>
        </a:p>
      </dgm:t>
    </dgm:pt>
    <dgm:pt modelId="{F548823A-9739-4675-9A94-503BC384990B}">
      <dgm:prSet phldrT="[Texto]" custT="1"/>
      <dgm:spPr>
        <a:noFill/>
        <a:ln w="28575">
          <a:solidFill>
            <a:schemeClr val="bg1">
              <a:lumMod val="50000"/>
            </a:schemeClr>
          </a:solidFill>
        </a:ln>
      </dgm:spPr>
      <dgm:t>
        <a:bodyPr/>
        <a:lstStyle/>
        <a:p>
          <a:r>
            <a:rPr lang="es-MX" sz="2000" dirty="0" err="1">
              <a:solidFill>
                <a:schemeClr val="tx1"/>
              </a:solidFill>
            </a:rPr>
            <a:t>Technical</a:t>
          </a:r>
          <a:r>
            <a:rPr lang="es-MX" sz="2000" dirty="0">
              <a:solidFill>
                <a:schemeClr val="tx1"/>
              </a:solidFill>
            </a:rPr>
            <a:t> </a:t>
          </a:r>
          <a:r>
            <a:rPr lang="es-MX" sz="2000" dirty="0" err="1">
              <a:solidFill>
                <a:schemeClr val="tx1"/>
              </a:solidFill>
            </a:rPr>
            <a:t>Analysis</a:t>
          </a:r>
          <a:endParaRPr lang="es-MX" sz="2000" dirty="0">
            <a:solidFill>
              <a:schemeClr val="tx1"/>
            </a:solidFill>
          </a:endParaRPr>
        </a:p>
      </dgm:t>
    </dgm:pt>
    <dgm:pt modelId="{757444F9-D676-4B3B-B752-944A9F6894DC}" type="parTrans" cxnId="{53305D86-F5A6-4F2A-9CD7-742DEAF81AA6}">
      <dgm:prSet/>
      <dgm:spPr/>
      <dgm:t>
        <a:bodyPr/>
        <a:lstStyle/>
        <a:p>
          <a:endParaRPr lang="es-MX" sz="3200"/>
        </a:p>
      </dgm:t>
    </dgm:pt>
    <dgm:pt modelId="{2D59C366-1BB4-4FCF-ACD2-079A56D16AAD}" type="sibTrans" cxnId="{53305D86-F5A6-4F2A-9CD7-742DEAF81AA6}">
      <dgm:prSet/>
      <dgm:spPr>
        <a:ln w="38100">
          <a:solidFill>
            <a:srgbClr val="C00000"/>
          </a:solidFill>
        </a:ln>
      </dgm:spPr>
      <dgm:t>
        <a:bodyPr/>
        <a:lstStyle/>
        <a:p>
          <a:endParaRPr lang="es-MX" sz="3200"/>
        </a:p>
      </dgm:t>
    </dgm:pt>
    <dgm:pt modelId="{1B376BF5-A95D-4CA6-B91B-129973DDB52F}">
      <dgm:prSet phldrT="[Texto]" custT="1"/>
      <dgm:spPr>
        <a:noFill/>
        <a:ln w="28575" cap="flat" cmpd="sng" algn="ctr">
          <a:solidFill>
            <a:srgbClr val="002060"/>
          </a:solid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s-MX" sz="2000" kern="1200" dirty="0" err="1">
              <a:solidFill>
                <a:prstClr val="black"/>
              </a:solidFill>
              <a:latin typeface="Corbel"/>
              <a:ea typeface="+mn-ea"/>
              <a:cs typeface="+mn-cs"/>
            </a:rPr>
            <a:t>Quant</a:t>
          </a:r>
          <a:r>
            <a:rPr lang="es-MX" sz="2000" kern="1200" dirty="0">
              <a:solidFill>
                <a:prstClr val="black"/>
              </a:solidFill>
              <a:latin typeface="Corbel"/>
              <a:ea typeface="+mn-ea"/>
              <a:cs typeface="+mn-cs"/>
            </a:rPr>
            <a:t> </a:t>
          </a:r>
          <a:r>
            <a:rPr lang="es-MX" sz="2000" kern="1200" dirty="0" err="1">
              <a:solidFill>
                <a:prstClr val="black"/>
              </a:solidFill>
              <a:latin typeface="Corbel"/>
              <a:ea typeface="+mn-ea"/>
              <a:cs typeface="+mn-cs"/>
            </a:rPr>
            <a:t>investing</a:t>
          </a:r>
          <a:endParaRPr lang="es-MX" sz="2000" kern="1200" dirty="0">
            <a:solidFill>
              <a:prstClr val="black"/>
            </a:solidFill>
            <a:latin typeface="Corbel"/>
            <a:ea typeface="+mn-ea"/>
            <a:cs typeface="+mn-cs"/>
          </a:endParaRPr>
        </a:p>
      </dgm:t>
    </dgm:pt>
    <dgm:pt modelId="{406484B5-3D39-4982-871A-AE8053BBBEBD}" type="parTrans" cxnId="{3D7001D9-647D-43BB-AEDD-B22FB18C609C}">
      <dgm:prSet/>
      <dgm:spPr/>
      <dgm:t>
        <a:bodyPr/>
        <a:lstStyle/>
        <a:p>
          <a:endParaRPr lang="es-MX" sz="3200"/>
        </a:p>
      </dgm:t>
    </dgm:pt>
    <dgm:pt modelId="{3E047657-1BEE-4D83-9530-970437407261}" type="sibTrans" cxnId="{3D7001D9-647D-43BB-AEDD-B22FB18C609C}">
      <dgm:prSet/>
      <dgm:spPr>
        <a:ln w="38100">
          <a:solidFill>
            <a:srgbClr val="C00000"/>
          </a:solidFill>
        </a:ln>
      </dgm:spPr>
      <dgm:t>
        <a:bodyPr/>
        <a:lstStyle/>
        <a:p>
          <a:endParaRPr lang="es-MX" sz="3200"/>
        </a:p>
      </dgm:t>
    </dgm:pt>
    <dgm:pt modelId="{44308058-EE10-433C-86A1-B639DB4B464B}">
      <dgm:prSet phldrT="[Texto]" custT="1"/>
      <dgm:spPr>
        <a:noFill/>
        <a:ln w="28575" cap="flat" cmpd="sng" algn="ctr">
          <a:solidFill>
            <a:schemeClr val="bg1">
              <a:lumMod val="50000"/>
            </a:schemeClr>
          </a:solid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s-MX" sz="2000" kern="1200" dirty="0" err="1">
              <a:solidFill>
                <a:prstClr val="black"/>
              </a:solidFill>
              <a:latin typeface="Corbel"/>
              <a:ea typeface="+mn-ea"/>
              <a:cs typeface="+mn-cs"/>
            </a:rPr>
            <a:t>Passive</a:t>
          </a:r>
          <a:r>
            <a:rPr lang="es-MX" sz="2000" kern="1200" dirty="0">
              <a:solidFill>
                <a:prstClr val="black"/>
              </a:solidFill>
              <a:latin typeface="Corbel"/>
              <a:ea typeface="+mn-ea"/>
              <a:cs typeface="+mn-cs"/>
            </a:rPr>
            <a:t> </a:t>
          </a:r>
          <a:r>
            <a:rPr lang="es-MX" sz="2000" kern="1200" dirty="0" err="1">
              <a:solidFill>
                <a:prstClr val="black"/>
              </a:solidFill>
              <a:latin typeface="Corbel"/>
              <a:ea typeface="+mn-ea"/>
              <a:cs typeface="+mn-cs"/>
            </a:rPr>
            <a:t>Investments</a:t>
          </a:r>
          <a:endParaRPr lang="es-MX" sz="2000" kern="1200" dirty="0">
            <a:solidFill>
              <a:prstClr val="black"/>
            </a:solidFill>
            <a:latin typeface="Corbel"/>
            <a:ea typeface="+mn-ea"/>
            <a:cs typeface="+mn-cs"/>
          </a:endParaRPr>
        </a:p>
      </dgm:t>
    </dgm:pt>
    <dgm:pt modelId="{81506A0A-26E4-4D51-B10F-AA4052153F33}" type="parTrans" cxnId="{9F12698B-E3FD-4DC7-B825-9333E5A50425}">
      <dgm:prSet/>
      <dgm:spPr/>
      <dgm:t>
        <a:bodyPr/>
        <a:lstStyle/>
        <a:p>
          <a:endParaRPr lang="es-MX" sz="3200"/>
        </a:p>
      </dgm:t>
    </dgm:pt>
    <dgm:pt modelId="{9D9B03FE-186B-4ACF-82C4-49ACE7F41E9A}" type="sibTrans" cxnId="{9F12698B-E3FD-4DC7-B825-9333E5A50425}">
      <dgm:prSet/>
      <dgm:spPr>
        <a:ln w="38100">
          <a:solidFill>
            <a:srgbClr val="C00000"/>
          </a:solidFill>
        </a:ln>
      </dgm:spPr>
      <dgm:t>
        <a:bodyPr/>
        <a:lstStyle/>
        <a:p>
          <a:endParaRPr lang="es-MX" sz="3200"/>
        </a:p>
      </dgm:t>
    </dgm:pt>
    <dgm:pt modelId="{39FD6E3C-4C9C-4D36-8094-67D3A2C2EE70}">
      <dgm:prSet phldrT="[Texto]" custT="1"/>
      <dgm:spPr>
        <a:noFill/>
        <a:ln w="28575" cap="flat" cmpd="sng" algn="ctr">
          <a:solidFill>
            <a:schemeClr val="bg1">
              <a:lumMod val="50000"/>
            </a:schemeClr>
          </a:solid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s-MX" sz="2000" kern="1200" dirty="0" err="1">
              <a:solidFill>
                <a:prstClr val="black"/>
              </a:solidFill>
              <a:latin typeface="Corbel"/>
              <a:ea typeface="+mn-ea"/>
              <a:cs typeface="+mn-cs"/>
            </a:rPr>
            <a:t>Minimun</a:t>
          </a:r>
          <a:r>
            <a:rPr lang="es-MX" sz="2000" kern="1200" dirty="0">
              <a:solidFill>
                <a:prstClr val="black"/>
              </a:solidFill>
              <a:latin typeface="Corbel"/>
              <a:ea typeface="+mn-ea"/>
              <a:cs typeface="+mn-cs"/>
            </a:rPr>
            <a:t> </a:t>
          </a:r>
          <a:r>
            <a:rPr lang="es-MX" sz="2000" kern="1200" dirty="0" err="1">
              <a:solidFill>
                <a:prstClr val="black"/>
              </a:solidFill>
              <a:latin typeface="Corbel"/>
              <a:ea typeface="+mn-ea"/>
              <a:cs typeface="+mn-cs"/>
            </a:rPr>
            <a:t>volatility</a:t>
          </a:r>
          <a:endParaRPr lang="es-MX" sz="2000" kern="1200" dirty="0">
            <a:solidFill>
              <a:prstClr val="black"/>
            </a:solidFill>
            <a:latin typeface="Corbel"/>
            <a:ea typeface="+mn-ea"/>
            <a:cs typeface="+mn-cs"/>
          </a:endParaRPr>
        </a:p>
      </dgm:t>
    </dgm:pt>
    <dgm:pt modelId="{AEE3940C-6D6F-4378-A563-4ED88B4E8334}" type="parTrans" cxnId="{1D727ED3-4BD7-48A8-AC5C-6E8F57FE2565}">
      <dgm:prSet/>
      <dgm:spPr/>
      <dgm:t>
        <a:bodyPr/>
        <a:lstStyle/>
        <a:p>
          <a:endParaRPr lang="es-MX" sz="3200"/>
        </a:p>
      </dgm:t>
    </dgm:pt>
    <dgm:pt modelId="{2C9CD48F-52C1-47BF-8BD1-EAAD39C8AAEB}" type="sibTrans" cxnId="{1D727ED3-4BD7-48A8-AC5C-6E8F57FE2565}">
      <dgm:prSet/>
      <dgm:spPr>
        <a:ln w="38100">
          <a:solidFill>
            <a:srgbClr val="C00000"/>
          </a:solidFill>
        </a:ln>
      </dgm:spPr>
      <dgm:t>
        <a:bodyPr/>
        <a:lstStyle/>
        <a:p>
          <a:endParaRPr lang="es-MX" sz="3200"/>
        </a:p>
      </dgm:t>
    </dgm:pt>
    <dgm:pt modelId="{A2BBFA1E-429A-4E37-A395-B0E7C1EA91EB}">
      <dgm:prSet custT="1"/>
      <dgm:spPr>
        <a:noFill/>
        <a:ln w="28575" cap="flat" cmpd="sng" algn="ctr">
          <a:solidFill>
            <a:srgbClr val="002060"/>
          </a:solid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s-MX" sz="2000" kern="1200" dirty="0">
              <a:solidFill>
                <a:prstClr val="black"/>
              </a:solidFill>
              <a:latin typeface="Corbel"/>
              <a:ea typeface="+mn-ea"/>
              <a:cs typeface="+mn-cs"/>
            </a:rPr>
            <a:t>Smart Beta</a:t>
          </a:r>
        </a:p>
      </dgm:t>
    </dgm:pt>
    <dgm:pt modelId="{3AA25905-2143-4918-9819-CBF699B571E7}" type="parTrans" cxnId="{68DCCC6E-EB85-4BD0-B222-430F092B41D2}">
      <dgm:prSet/>
      <dgm:spPr/>
      <dgm:t>
        <a:bodyPr/>
        <a:lstStyle/>
        <a:p>
          <a:endParaRPr lang="es-MX" sz="3200"/>
        </a:p>
      </dgm:t>
    </dgm:pt>
    <dgm:pt modelId="{3E43B776-992C-43ED-AE0B-162A4C5BA9E8}" type="sibTrans" cxnId="{68DCCC6E-EB85-4BD0-B222-430F092B41D2}">
      <dgm:prSet/>
      <dgm:spPr>
        <a:ln w="38100">
          <a:solidFill>
            <a:srgbClr val="C00000"/>
          </a:solidFill>
        </a:ln>
      </dgm:spPr>
      <dgm:t>
        <a:bodyPr/>
        <a:lstStyle/>
        <a:p>
          <a:endParaRPr lang="es-MX" sz="3200"/>
        </a:p>
      </dgm:t>
    </dgm:pt>
    <dgm:pt modelId="{EB7A3677-280E-4E58-9991-57F3D318BCEF}" type="pres">
      <dgm:prSet presAssocID="{4C4E7DCA-3FCA-4D8E-9A69-764A064DB3EC}" presName="cycle" presStyleCnt="0">
        <dgm:presLayoutVars>
          <dgm:dir/>
          <dgm:resizeHandles val="exact"/>
        </dgm:presLayoutVars>
      </dgm:prSet>
      <dgm:spPr/>
    </dgm:pt>
    <dgm:pt modelId="{EAA050FE-8BAC-4D89-A028-466EBC9CE763}" type="pres">
      <dgm:prSet presAssocID="{9CE67426-9692-4628-BAD7-34AB4313EB85}" presName="node" presStyleLbl="node1" presStyleIdx="0" presStyleCnt="6" custScaleX="111927" custScaleY="98208">
        <dgm:presLayoutVars>
          <dgm:bulletEnabled val="1"/>
        </dgm:presLayoutVars>
      </dgm:prSet>
      <dgm:spPr/>
    </dgm:pt>
    <dgm:pt modelId="{86424C96-3867-417A-8F01-9E9E8441B371}" type="pres">
      <dgm:prSet presAssocID="{9CE67426-9692-4628-BAD7-34AB4313EB85}" presName="spNode" presStyleCnt="0"/>
      <dgm:spPr/>
    </dgm:pt>
    <dgm:pt modelId="{EB5248AF-3C28-4348-9DC8-F42260C0DCD1}" type="pres">
      <dgm:prSet presAssocID="{3090E027-760E-4D14-B119-B7BCF5B41BB0}" presName="sibTrans" presStyleLbl="sibTrans1D1" presStyleIdx="0" presStyleCnt="6"/>
      <dgm:spPr/>
    </dgm:pt>
    <dgm:pt modelId="{70E26AB2-452F-475B-9478-9427370250DA}" type="pres">
      <dgm:prSet presAssocID="{F548823A-9739-4675-9A94-503BC384990B}" presName="node" presStyleLbl="node1" presStyleIdx="1" presStyleCnt="6" custScaleX="111927" custScaleY="98208">
        <dgm:presLayoutVars>
          <dgm:bulletEnabled val="1"/>
        </dgm:presLayoutVars>
      </dgm:prSet>
      <dgm:spPr/>
    </dgm:pt>
    <dgm:pt modelId="{13B30675-6F3B-44CC-8E6D-DA1F0667D959}" type="pres">
      <dgm:prSet presAssocID="{F548823A-9739-4675-9A94-503BC384990B}" presName="spNode" presStyleCnt="0"/>
      <dgm:spPr/>
    </dgm:pt>
    <dgm:pt modelId="{B7318623-FABE-4751-987C-745CD7772DAF}" type="pres">
      <dgm:prSet presAssocID="{2D59C366-1BB4-4FCF-ACD2-079A56D16AAD}" presName="sibTrans" presStyleLbl="sibTrans1D1" presStyleIdx="1" presStyleCnt="6"/>
      <dgm:spPr/>
    </dgm:pt>
    <dgm:pt modelId="{C68E6FE3-7E9A-493A-A8C2-2D9EA890F2E5}" type="pres">
      <dgm:prSet presAssocID="{1B376BF5-A95D-4CA6-B91B-129973DDB52F}" presName="node" presStyleLbl="node1" presStyleIdx="2" presStyleCnt="6" custScaleX="111927" custScaleY="98208">
        <dgm:presLayoutVars>
          <dgm:bulletEnabled val="1"/>
        </dgm:presLayoutVars>
      </dgm:prSet>
      <dgm:spPr>
        <a:xfrm>
          <a:off x="4965543" y="3791573"/>
          <a:ext cx="2391606" cy="1247388"/>
        </a:xfrm>
        <a:prstGeom prst="roundRect">
          <a:avLst/>
        </a:prstGeom>
      </dgm:spPr>
    </dgm:pt>
    <dgm:pt modelId="{B8BDEC18-A12D-4153-A238-006342A8F834}" type="pres">
      <dgm:prSet presAssocID="{1B376BF5-A95D-4CA6-B91B-129973DDB52F}" presName="spNode" presStyleCnt="0"/>
      <dgm:spPr/>
    </dgm:pt>
    <dgm:pt modelId="{1B03F63B-051A-48B1-A0EA-5079E36737C2}" type="pres">
      <dgm:prSet presAssocID="{3E047657-1BEE-4D83-9530-970437407261}" presName="sibTrans" presStyleLbl="sibTrans1D1" presStyleIdx="2" presStyleCnt="6"/>
      <dgm:spPr/>
    </dgm:pt>
    <dgm:pt modelId="{772A136E-3E93-4FAD-A042-BDB4B6EB0F64}" type="pres">
      <dgm:prSet presAssocID="{44308058-EE10-433C-86A1-B639DB4B464B}" presName="node" presStyleLbl="node1" presStyleIdx="3" presStyleCnt="6" custScaleX="111927" custScaleY="98208">
        <dgm:presLayoutVars>
          <dgm:bulletEnabled val="1"/>
        </dgm:presLayoutVars>
      </dgm:prSet>
      <dgm:spPr>
        <a:xfrm>
          <a:off x="2733230" y="5080399"/>
          <a:ext cx="2391606" cy="1247388"/>
        </a:xfrm>
        <a:prstGeom prst="roundRect">
          <a:avLst/>
        </a:prstGeom>
      </dgm:spPr>
    </dgm:pt>
    <dgm:pt modelId="{B22ED8AB-3A7A-4952-A6D0-A408EF85CE0C}" type="pres">
      <dgm:prSet presAssocID="{44308058-EE10-433C-86A1-B639DB4B464B}" presName="spNode" presStyleCnt="0"/>
      <dgm:spPr/>
    </dgm:pt>
    <dgm:pt modelId="{4F3CD87A-FAB8-49ED-9F55-05B08150051A}" type="pres">
      <dgm:prSet presAssocID="{9D9B03FE-186B-4ACF-82C4-49ACE7F41E9A}" presName="sibTrans" presStyleLbl="sibTrans1D1" presStyleIdx="3" presStyleCnt="6"/>
      <dgm:spPr/>
    </dgm:pt>
    <dgm:pt modelId="{DB8BF99C-CB05-4B0D-94AD-D7F6F589CB35}" type="pres">
      <dgm:prSet presAssocID="{A2BBFA1E-429A-4E37-A395-B0E7C1EA91EB}" presName="node" presStyleLbl="node1" presStyleIdx="4" presStyleCnt="6" custScaleX="111927" custScaleY="98208">
        <dgm:presLayoutVars>
          <dgm:bulletEnabled val="1"/>
        </dgm:presLayoutVars>
      </dgm:prSet>
      <dgm:spPr>
        <a:xfrm>
          <a:off x="500918" y="3791573"/>
          <a:ext cx="2391606" cy="1247388"/>
        </a:xfrm>
        <a:prstGeom prst="roundRect">
          <a:avLst/>
        </a:prstGeom>
      </dgm:spPr>
    </dgm:pt>
    <dgm:pt modelId="{DADBFCBB-3AB6-4030-B308-B23E77E46EA1}" type="pres">
      <dgm:prSet presAssocID="{A2BBFA1E-429A-4E37-A395-B0E7C1EA91EB}" presName="spNode" presStyleCnt="0"/>
      <dgm:spPr/>
    </dgm:pt>
    <dgm:pt modelId="{FD3F5EA7-2B7E-4794-A80C-E039F44D8B4D}" type="pres">
      <dgm:prSet presAssocID="{3E43B776-992C-43ED-AE0B-162A4C5BA9E8}" presName="sibTrans" presStyleLbl="sibTrans1D1" presStyleIdx="4" presStyleCnt="6"/>
      <dgm:spPr/>
    </dgm:pt>
    <dgm:pt modelId="{A8699390-CDC3-4369-8845-8DD373986B76}" type="pres">
      <dgm:prSet presAssocID="{39FD6E3C-4C9C-4D36-8094-67D3A2C2EE70}" presName="node" presStyleLbl="node1" presStyleIdx="5" presStyleCnt="6" custScaleX="111927" custScaleY="98208">
        <dgm:presLayoutVars>
          <dgm:bulletEnabled val="1"/>
        </dgm:presLayoutVars>
      </dgm:prSet>
      <dgm:spPr>
        <a:xfrm>
          <a:off x="500918" y="1213920"/>
          <a:ext cx="2391606" cy="1247388"/>
        </a:xfrm>
        <a:prstGeom prst="roundRect">
          <a:avLst/>
        </a:prstGeom>
      </dgm:spPr>
    </dgm:pt>
    <dgm:pt modelId="{87F8D055-BFCB-4741-998B-1BBF258FD2E3}" type="pres">
      <dgm:prSet presAssocID="{39FD6E3C-4C9C-4D36-8094-67D3A2C2EE70}" presName="spNode" presStyleCnt="0"/>
      <dgm:spPr/>
    </dgm:pt>
    <dgm:pt modelId="{494920A3-47AF-4424-9B27-40DCB08C5911}" type="pres">
      <dgm:prSet presAssocID="{2C9CD48F-52C1-47BF-8BD1-EAAD39C8AAEB}" presName="sibTrans" presStyleLbl="sibTrans1D1" presStyleIdx="5" presStyleCnt="6"/>
      <dgm:spPr/>
    </dgm:pt>
  </dgm:ptLst>
  <dgm:cxnLst>
    <dgm:cxn modelId="{917E7115-FD39-4635-A28F-09DA6F3BBF1B}" srcId="{4C4E7DCA-3FCA-4D8E-9A69-764A064DB3EC}" destId="{9CE67426-9692-4628-BAD7-34AB4313EB85}" srcOrd="0" destOrd="0" parTransId="{6249512F-2041-42EF-B68D-03460DA61467}" sibTransId="{3090E027-760E-4D14-B119-B7BCF5B41BB0}"/>
    <dgm:cxn modelId="{3BC4DF20-C72F-4959-83C8-C8EC62CE3D23}" type="presOf" srcId="{9D9B03FE-186B-4ACF-82C4-49ACE7F41E9A}" destId="{4F3CD87A-FAB8-49ED-9F55-05B08150051A}" srcOrd="0" destOrd="0" presId="urn:microsoft.com/office/officeart/2005/8/layout/cycle6"/>
    <dgm:cxn modelId="{68DCCC6E-EB85-4BD0-B222-430F092B41D2}" srcId="{4C4E7DCA-3FCA-4D8E-9A69-764A064DB3EC}" destId="{A2BBFA1E-429A-4E37-A395-B0E7C1EA91EB}" srcOrd="4" destOrd="0" parTransId="{3AA25905-2143-4918-9819-CBF699B571E7}" sibTransId="{3E43B776-992C-43ED-AE0B-162A4C5BA9E8}"/>
    <dgm:cxn modelId="{12770472-5773-411D-91A0-83BAD9D7F704}" type="presOf" srcId="{3090E027-760E-4D14-B119-B7BCF5B41BB0}" destId="{EB5248AF-3C28-4348-9DC8-F42260C0DCD1}" srcOrd="0" destOrd="0" presId="urn:microsoft.com/office/officeart/2005/8/layout/cycle6"/>
    <dgm:cxn modelId="{89175482-F577-4849-8357-1804DE13AED8}" type="presOf" srcId="{39FD6E3C-4C9C-4D36-8094-67D3A2C2EE70}" destId="{A8699390-CDC3-4369-8845-8DD373986B76}" srcOrd="0" destOrd="0" presId="urn:microsoft.com/office/officeart/2005/8/layout/cycle6"/>
    <dgm:cxn modelId="{53305D86-F5A6-4F2A-9CD7-742DEAF81AA6}" srcId="{4C4E7DCA-3FCA-4D8E-9A69-764A064DB3EC}" destId="{F548823A-9739-4675-9A94-503BC384990B}" srcOrd="1" destOrd="0" parTransId="{757444F9-D676-4B3B-B752-944A9F6894DC}" sibTransId="{2D59C366-1BB4-4FCF-ACD2-079A56D16AAD}"/>
    <dgm:cxn modelId="{9F12698B-E3FD-4DC7-B825-9333E5A50425}" srcId="{4C4E7DCA-3FCA-4D8E-9A69-764A064DB3EC}" destId="{44308058-EE10-433C-86A1-B639DB4B464B}" srcOrd="3" destOrd="0" parTransId="{81506A0A-26E4-4D51-B10F-AA4052153F33}" sibTransId="{9D9B03FE-186B-4ACF-82C4-49ACE7F41E9A}"/>
    <dgm:cxn modelId="{B087B18D-1481-465A-B8C3-ED14215CC238}" type="presOf" srcId="{4C4E7DCA-3FCA-4D8E-9A69-764A064DB3EC}" destId="{EB7A3677-280E-4E58-9991-57F3D318BCEF}" srcOrd="0" destOrd="0" presId="urn:microsoft.com/office/officeart/2005/8/layout/cycle6"/>
    <dgm:cxn modelId="{7D588092-96BA-48D3-9425-8D9E4C1287C2}" type="presOf" srcId="{1B376BF5-A95D-4CA6-B91B-129973DDB52F}" destId="{C68E6FE3-7E9A-493A-A8C2-2D9EA890F2E5}" srcOrd="0" destOrd="0" presId="urn:microsoft.com/office/officeart/2005/8/layout/cycle6"/>
    <dgm:cxn modelId="{50A59E94-066E-4ACE-8C3D-D58D44006E22}" type="presOf" srcId="{3E047657-1BEE-4D83-9530-970437407261}" destId="{1B03F63B-051A-48B1-A0EA-5079E36737C2}" srcOrd="0" destOrd="0" presId="urn:microsoft.com/office/officeart/2005/8/layout/cycle6"/>
    <dgm:cxn modelId="{676566AE-C69A-4EFB-B41C-BE9FB86FFA72}" type="presOf" srcId="{3E43B776-992C-43ED-AE0B-162A4C5BA9E8}" destId="{FD3F5EA7-2B7E-4794-A80C-E039F44D8B4D}" srcOrd="0" destOrd="0" presId="urn:microsoft.com/office/officeart/2005/8/layout/cycle6"/>
    <dgm:cxn modelId="{82D021C3-B953-430F-AF4A-5EB687DD52B6}" type="presOf" srcId="{A2BBFA1E-429A-4E37-A395-B0E7C1EA91EB}" destId="{DB8BF99C-CB05-4B0D-94AD-D7F6F589CB35}" srcOrd="0" destOrd="0" presId="urn:microsoft.com/office/officeart/2005/8/layout/cycle6"/>
    <dgm:cxn modelId="{9EC373C5-86D0-49AE-9427-AEA428165732}" type="presOf" srcId="{2C9CD48F-52C1-47BF-8BD1-EAAD39C8AAEB}" destId="{494920A3-47AF-4424-9B27-40DCB08C5911}" srcOrd="0" destOrd="0" presId="urn:microsoft.com/office/officeart/2005/8/layout/cycle6"/>
    <dgm:cxn modelId="{12727AD0-BAA3-4650-8831-83F7B804B73C}" type="presOf" srcId="{9CE67426-9692-4628-BAD7-34AB4313EB85}" destId="{EAA050FE-8BAC-4D89-A028-466EBC9CE763}" srcOrd="0" destOrd="0" presId="urn:microsoft.com/office/officeart/2005/8/layout/cycle6"/>
    <dgm:cxn modelId="{1D727ED3-4BD7-48A8-AC5C-6E8F57FE2565}" srcId="{4C4E7DCA-3FCA-4D8E-9A69-764A064DB3EC}" destId="{39FD6E3C-4C9C-4D36-8094-67D3A2C2EE70}" srcOrd="5" destOrd="0" parTransId="{AEE3940C-6D6F-4378-A563-4ED88B4E8334}" sibTransId="{2C9CD48F-52C1-47BF-8BD1-EAAD39C8AAEB}"/>
    <dgm:cxn modelId="{3D7001D9-647D-43BB-AEDD-B22FB18C609C}" srcId="{4C4E7DCA-3FCA-4D8E-9A69-764A064DB3EC}" destId="{1B376BF5-A95D-4CA6-B91B-129973DDB52F}" srcOrd="2" destOrd="0" parTransId="{406484B5-3D39-4982-871A-AE8053BBBEBD}" sibTransId="{3E047657-1BEE-4D83-9530-970437407261}"/>
    <dgm:cxn modelId="{6853CADB-9831-43F9-9FED-7671F0ADE631}" type="presOf" srcId="{44308058-EE10-433C-86A1-B639DB4B464B}" destId="{772A136E-3E93-4FAD-A042-BDB4B6EB0F64}" srcOrd="0" destOrd="0" presId="urn:microsoft.com/office/officeart/2005/8/layout/cycle6"/>
    <dgm:cxn modelId="{B2C038E8-9485-4E3E-8359-74615B78E469}" type="presOf" srcId="{F548823A-9739-4675-9A94-503BC384990B}" destId="{70E26AB2-452F-475B-9478-9427370250DA}" srcOrd="0" destOrd="0" presId="urn:microsoft.com/office/officeart/2005/8/layout/cycle6"/>
    <dgm:cxn modelId="{6B6EDEF3-19C4-482E-9D8B-A66539977FFF}" type="presOf" srcId="{2D59C366-1BB4-4FCF-ACD2-079A56D16AAD}" destId="{B7318623-FABE-4751-987C-745CD7772DAF}" srcOrd="0" destOrd="0" presId="urn:microsoft.com/office/officeart/2005/8/layout/cycle6"/>
    <dgm:cxn modelId="{CF2009F1-41CE-4040-B61C-6511588983D1}" type="presParOf" srcId="{EB7A3677-280E-4E58-9991-57F3D318BCEF}" destId="{EAA050FE-8BAC-4D89-A028-466EBC9CE763}" srcOrd="0" destOrd="0" presId="urn:microsoft.com/office/officeart/2005/8/layout/cycle6"/>
    <dgm:cxn modelId="{05D025B9-3FDC-44C8-A2B1-6CB7CFF4191E}" type="presParOf" srcId="{EB7A3677-280E-4E58-9991-57F3D318BCEF}" destId="{86424C96-3867-417A-8F01-9E9E8441B371}" srcOrd="1" destOrd="0" presId="urn:microsoft.com/office/officeart/2005/8/layout/cycle6"/>
    <dgm:cxn modelId="{4EF6C13D-94C4-49FB-8E5D-8FCECB42285B}" type="presParOf" srcId="{EB7A3677-280E-4E58-9991-57F3D318BCEF}" destId="{EB5248AF-3C28-4348-9DC8-F42260C0DCD1}" srcOrd="2" destOrd="0" presId="urn:microsoft.com/office/officeart/2005/8/layout/cycle6"/>
    <dgm:cxn modelId="{6CB0ED29-7610-401B-BCA5-7140DFBC4363}" type="presParOf" srcId="{EB7A3677-280E-4E58-9991-57F3D318BCEF}" destId="{70E26AB2-452F-475B-9478-9427370250DA}" srcOrd="3" destOrd="0" presId="urn:microsoft.com/office/officeart/2005/8/layout/cycle6"/>
    <dgm:cxn modelId="{7926FB16-BBD2-4C94-B22D-D10FBFC9EFF8}" type="presParOf" srcId="{EB7A3677-280E-4E58-9991-57F3D318BCEF}" destId="{13B30675-6F3B-44CC-8E6D-DA1F0667D959}" srcOrd="4" destOrd="0" presId="urn:microsoft.com/office/officeart/2005/8/layout/cycle6"/>
    <dgm:cxn modelId="{613C48CC-9E9C-4408-8651-4D476E6345A8}" type="presParOf" srcId="{EB7A3677-280E-4E58-9991-57F3D318BCEF}" destId="{B7318623-FABE-4751-987C-745CD7772DAF}" srcOrd="5" destOrd="0" presId="urn:microsoft.com/office/officeart/2005/8/layout/cycle6"/>
    <dgm:cxn modelId="{2CD40BF7-EDE2-479F-8677-937B48056BDD}" type="presParOf" srcId="{EB7A3677-280E-4E58-9991-57F3D318BCEF}" destId="{C68E6FE3-7E9A-493A-A8C2-2D9EA890F2E5}" srcOrd="6" destOrd="0" presId="urn:microsoft.com/office/officeart/2005/8/layout/cycle6"/>
    <dgm:cxn modelId="{AF2AF15A-3EBD-42ED-8253-E083761227B3}" type="presParOf" srcId="{EB7A3677-280E-4E58-9991-57F3D318BCEF}" destId="{B8BDEC18-A12D-4153-A238-006342A8F834}" srcOrd="7" destOrd="0" presId="urn:microsoft.com/office/officeart/2005/8/layout/cycle6"/>
    <dgm:cxn modelId="{871BEDCF-855E-42D8-B01C-91CA33B9F8FB}" type="presParOf" srcId="{EB7A3677-280E-4E58-9991-57F3D318BCEF}" destId="{1B03F63B-051A-48B1-A0EA-5079E36737C2}" srcOrd="8" destOrd="0" presId="urn:microsoft.com/office/officeart/2005/8/layout/cycle6"/>
    <dgm:cxn modelId="{09947519-ED6B-4A2B-B049-D96208B5B9D8}" type="presParOf" srcId="{EB7A3677-280E-4E58-9991-57F3D318BCEF}" destId="{772A136E-3E93-4FAD-A042-BDB4B6EB0F64}" srcOrd="9" destOrd="0" presId="urn:microsoft.com/office/officeart/2005/8/layout/cycle6"/>
    <dgm:cxn modelId="{F3ED3D3C-A9DE-446C-92A9-C1E6677E15F8}" type="presParOf" srcId="{EB7A3677-280E-4E58-9991-57F3D318BCEF}" destId="{B22ED8AB-3A7A-4952-A6D0-A408EF85CE0C}" srcOrd="10" destOrd="0" presId="urn:microsoft.com/office/officeart/2005/8/layout/cycle6"/>
    <dgm:cxn modelId="{6DBF62E2-73FD-4782-9C8F-9627CE0881D6}" type="presParOf" srcId="{EB7A3677-280E-4E58-9991-57F3D318BCEF}" destId="{4F3CD87A-FAB8-49ED-9F55-05B08150051A}" srcOrd="11" destOrd="0" presId="urn:microsoft.com/office/officeart/2005/8/layout/cycle6"/>
    <dgm:cxn modelId="{3EF6564B-226C-45DB-BAE7-8D06A4C59D29}" type="presParOf" srcId="{EB7A3677-280E-4E58-9991-57F3D318BCEF}" destId="{DB8BF99C-CB05-4B0D-94AD-D7F6F589CB35}" srcOrd="12" destOrd="0" presId="urn:microsoft.com/office/officeart/2005/8/layout/cycle6"/>
    <dgm:cxn modelId="{56426BCB-74F5-49FC-90B2-50D903342D3F}" type="presParOf" srcId="{EB7A3677-280E-4E58-9991-57F3D318BCEF}" destId="{DADBFCBB-3AB6-4030-B308-B23E77E46EA1}" srcOrd="13" destOrd="0" presId="urn:microsoft.com/office/officeart/2005/8/layout/cycle6"/>
    <dgm:cxn modelId="{11DE050D-8B6D-4746-AD28-188F26C0ADE7}" type="presParOf" srcId="{EB7A3677-280E-4E58-9991-57F3D318BCEF}" destId="{FD3F5EA7-2B7E-4794-A80C-E039F44D8B4D}" srcOrd="14" destOrd="0" presId="urn:microsoft.com/office/officeart/2005/8/layout/cycle6"/>
    <dgm:cxn modelId="{8509CA94-385A-4672-8F16-E54AA9F3A5E8}" type="presParOf" srcId="{EB7A3677-280E-4E58-9991-57F3D318BCEF}" destId="{A8699390-CDC3-4369-8845-8DD373986B76}" srcOrd="15" destOrd="0" presId="urn:microsoft.com/office/officeart/2005/8/layout/cycle6"/>
    <dgm:cxn modelId="{C853B3CF-6427-427B-AF49-73BF25546E11}" type="presParOf" srcId="{EB7A3677-280E-4E58-9991-57F3D318BCEF}" destId="{87F8D055-BFCB-4741-998B-1BBF258FD2E3}" srcOrd="16" destOrd="0" presId="urn:microsoft.com/office/officeart/2005/8/layout/cycle6"/>
    <dgm:cxn modelId="{7E25BD53-604D-49A9-B237-7D6879CFAB68}" type="presParOf" srcId="{EB7A3677-280E-4E58-9991-57F3D318BCEF}" destId="{494920A3-47AF-4424-9B27-40DCB08C5911}" srcOrd="17"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050FE-8BAC-4D89-A028-466EBC9CE763}">
      <dsp:nvSpPr>
        <dsp:cNvPr id="0" name=""/>
        <dsp:cNvSpPr/>
      </dsp:nvSpPr>
      <dsp:spPr>
        <a:xfrm>
          <a:off x="2717249" y="10577"/>
          <a:ext cx="1782883" cy="1016830"/>
        </a:xfrm>
        <a:prstGeom prst="roundRect">
          <a:avLst/>
        </a:prstGeom>
        <a:no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tx1"/>
              </a:solidFill>
            </a:rPr>
            <a:t>Fundamental </a:t>
          </a:r>
          <a:r>
            <a:rPr lang="es-MX" sz="2000" kern="1200" dirty="0" err="1">
              <a:solidFill>
                <a:schemeClr val="tx1"/>
              </a:solidFill>
            </a:rPr>
            <a:t>Analysis</a:t>
          </a:r>
          <a:endParaRPr lang="es-MX" sz="2000" kern="1200" dirty="0">
            <a:solidFill>
              <a:schemeClr val="tx1"/>
            </a:solidFill>
          </a:endParaRPr>
        </a:p>
      </dsp:txBody>
      <dsp:txXfrm>
        <a:off x="2766887" y="60215"/>
        <a:ext cx="1683607" cy="917554"/>
      </dsp:txXfrm>
    </dsp:sp>
    <dsp:sp modelId="{EB5248AF-3C28-4348-9DC8-F42260C0DCD1}">
      <dsp:nvSpPr>
        <dsp:cNvPr id="0" name=""/>
        <dsp:cNvSpPr/>
      </dsp:nvSpPr>
      <dsp:spPr>
        <a:xfrm>
          <a:off x="1168764" y="518992"/>
          <a:ext cx="4879853" cy="4879853"/>
        </a:xfrm>
        <a:custGeom>
          <a:avLst/>
          <a:gdLst/>
          <a:ahLst/>
          <a:cxnLst/>
          <a:rect l="0" t="0" r="0" b="0"/>
          <a:pathLst>
            <a:path>
              <a:moveTo>
                <a:pt x="3340599" y="172321"/>
              </a:moveTo>
              <a:arcTo wR="2439926" hR="2439926" stAng="17499752" swAng="1380104"/>
            </a:path>
          </a:pathLst>
        </a:custGeom>
        <a:noFill/>
        <a:ln w="38100" cap="flat" cmpd="sng" algn="ctr">
          <a:solidFill>
            <a:srgbClr val="C00000"/>
          </a:solidFill>
          <a:prstDash val="solid"/>
          <a:miter lim="800000"/>
        </a:ln>
        <a:effectLst/>
      </dsp:spPr>
      <dsp:style>
        <a:lnRef idx="1">
          <a:schemeClr val="accent2"/>
        </a:lnRef>
        <a:fillRef idx="0">
          <a:schemeClr val="accent2"/>
        </a:fillRef>
        <a:effectRef idx="0">
          <a:schemeClr val="accent2"/>
        </a:effectRef>
        <a:fontRef idx="minor">
          <a:schemeClr val="tx1"/>
        </a:fontRef>
      </dsp:style>
    </dsp:sp>
    <dsp:sp modelId="{70E26AB2-452F-475B-9478-9427370250DA}">
      <dsp:nvSpPr>
        <dsp:cNvPr id="0" name=""/>
        <dsp:cNvSpPr/>
      </dsp:nvSpPr>
      <dsp:spPr>
        <a:xfrm>
          <a:off x="4830287" y="1230540"/>
          <a:ext cx="1782883" cy="1016830"/>
        </a:xfrm>
        <a:prstGeom prst="roundRect">
          <a:avLst/>
        </a:prstGeom>
        <a:no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err="1">
              <a:solidFill>
                <a:schemeClr val="tx1"/>
              </a:solidFill>
            </a:rPr>
            <a:t>Technical</a:t>
          </a:r>
          <a:r>
            <a:rPr lang="es-MX" sz="2000" kern="1200" dirty="0">
              <a:solidFill>
                <a:schemeClr val="tx1"/>
              </a:solidFill>
            </a:rPr>
            <a:t> </a:t>
          </a:r>
          <a:r>
            <a:rPr lang="es-MX" sz="2000" kern="1200" dirty="0" err="1">
              <a:solidFill>
                <a:schemeClr val="tx1"/>
              </a:solidFill>
            </a:rPr>
            <a:t>Analysis</a:t>
          </a:r>
          <a:endParaRPr lang="es-MX" sz="2000" kern="1200" dirty="0">
            <a:solidFill>
              <a:schemeClr val="tx1"/>
            </a:solidFill>
          </a:endParaRPr>
        </a:p>
      </dsp:txBody>
      <dsp:txXfrm>
        <a:off x="4879925" y="1280178"/>
        <a:ext cx="1683607" cy="917554"/>
      </dsp:txXfrm>
    </dsp:sp>
    <dsp:sp modelId="{B7318623-FABE-4751-987C-745CD7772DAF}">
      <dsp:nvSpPr>
        <dsp:cNvPr id="0" name=""/>
        <dsp:cNvSpPr/>
      </dsp:nvSpPr>
      <dsp:spPr>
        <a:xfrm>
          <a:off x="1168764" y="518992"/>
          <a:ext cx="4879853" cy="4879853"/>
        </a:xfrm>
        <a:custGeom>
          <a:avLst/>
          <a:gdLst/>
          <a:ahLst/>
          <a:cxnLst/>
          <a:rect l="0" t="0" r="0" b="0"/>
          <a:pathLst>
            <a:path>
              <a:moveTo>
                <a:pt x="4777905" y="1742002"/>
              </a:moveTo>
              <a:arcTo wR="2439926" hR="2439926" stAng="20602728" swAng="1994544"/>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sp>
    <dsp:sp modelId="{C68E6FE3-7E9A-493A-A8C2-2D9EA890F2E5}">
      <dsp:nvSpPr>
        <dsp:cNvPr id="0" name=""/>
        <dsp:cNvSpPr/>
      </dsp:nvSpPr>
      <dsp:spPr>
        <a:xfrm>
          <a:off x="4830287" y="3670467"/>
          <a:ext cx="1782883" cy="1016830"/>
        </a:xfrm>
        <a:prstGeom prst="roundRect">
          <a:avLst/>
        </a:prstGeom>
        <a:no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2000" kern="1200" dirty="0" err="1">
              <a:solidFill>
                <a:prstClr val="black"/>
              </a:solidFill>
              <a:latin typeface="Corbel"/>
              <a:ea typeface="+mn-ea"/>
              <a:cs typeface="+mn-cs"/>
            </a:rPr>
            <a:t>Quant</a:t>
          </a:r>
          <a:r>
            <a:rPr lang="es-MX" sz="2000" kern="1200" dirty="0">
              <a:solidFill>
                <a:prstClr val="black"/>
              </a:solidFill>
              <a:latin typeface="Corbel"/>
              <a:ea typeface="+mn-ea"/>
              <a:cs typeface="+mn-cs"/>
            </a:rPr>
            <a:t> </a:t>
          </a:r>
          <a:r>
            <a:rPr lang="es-MX" sz="2000" kern="1200" dirty="0" err="1">
              <a:solidFill>
                <a:prstClr val="black"/>
              </a:solidFill>
              <a:latin typeface="Corbel"/>
              <a:ea typeface="+mn-ea"/>
              <a:cs typeface="+mn-cs"/>
            </a:rPr>
            <a:t>investing</a:t>
          </a:r>
          <a:endParaRPr lang="es-MX" sz="2000" kern="1200" dirty="0">
            <a:solidFill>
              <a:prstClr val="black"/>
            </a:solidFill>
            <a:latin typeface="Corbel"/>
            <a:ea typeface="+mn-ea"/>
            <a:cs typeface="+mn-cs"/>
          </a:endParaRPr>
        </a:p>
      </dsp:txBody>
      <dsp:txXfrm>
        <a:off x="4879925" y="3720105"/>
        <a:ext cx="1683607" cy="917554"/>
      </dsp:txXfrm>
    </dsp:sp>
    <dsp:sp modelId="{1B03F63B-051A-48B1-A0EA-5079E36737C2}">
      <dsp:nvSpPr>
        <dsp:cNvPr id="0" name=""/>
        <dsp:cNvSpPr/>
      </dsp:nvSpPr>
      <dsp:spPr>
        <a:xfrm>
          <a:off x="1168764" y="518992"/>
          <a:ext cx="4879853" cy="4879853"/>
        </a:xfrm>
        <a:custGeom>
          <a:avLst/>
          <a:gdLst/>
          <a:ahLst/>
          <a:cxnLst/>
          <a:rect l="0" t="0" r="0" b="0"/>
          <a:pathLst>
            <a:path>
              <a:moveTo>
                <a:pt x="4155076" y="4175295"/>
              </a:moveTo>
              <a:arcTo wR="2439926" hR="2439926" stAng="2720144" swAng="1380104"/>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sp>
    <dsp:sp modelId="{772A136E-3E93-4FAD-A042-BDB4B6EB0F64}">
      <dsp:nvSpPr>
        <dsp:cNvPr id="0" name=""/>
        <dsp:cNvSpPr/>
      </dsp:nvSpPr>
      <dsp:spPr>
        <a:xfrm>
          <a:off x="2717249" y="4890430"/>
          <a:ext cx="1782883" cy="1016830"/>
        </a:xfrm>
        <a:prstGeom prst="roundRect">
          <a:avLst/>
        </a:prstGeom>
        <a:no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2000" kern="1200" dirty="0" err="1">
              <a:solidFill>
                <a:prstClr val="black"/>
              </a:solidFill>
              <a:latin typeface="Corbel"/>
              <a:ea typeface="+mn-ea"/>
              <a:cs typeface="+mn-cs"/>
            </a:rPr>
            <a:t>Passive</a:t>
          </a:r>
          <a:r>
            <a:rPr lang="es-MX" sz="2000" kern="1200" dirty="0">
              <a:solidFill>
                <a:prstClr val="black"/>
              </a:solidFill>
              <a:latin typeface="Corbel"/>
              <a:ea typeface="+mn-ea"/>
              <a:cs typeface="+mn-cs"/>
            </a:rPr>
            <a:t> </a:t>
          </a:r>
          <a:r>
            <a:rPr lang="es-MX" sz="2000" kern="1200" dirty="0" err="1">
              <a:solidFill>
                <a:prstClr val="black"/>
              </a:solidFill>
              <a:latin typeface="Corbel"/>
              <a:ea typeface="+mn-ea"/>
              <a:cs typeface="+mn-cs"/>
            </a:rPr>
            <a:t>Investments</a:t>
          </a:r>
          <a:endParaRPr lang="es-MX" sz="2000" kern="1200" dirty="0">
            <a:solidFill>
              <a:prstClr val="black"/>
            </a:solidFill>
            <a:latin typeface="Corbel"/>
            <a:ea typeface="+mn-ea"/>
            <a:cs typeface="+mn-cs"/>
          </a:endParaRPr>
        </a:p>
      </dsp:txBody>
      <dsp:txXfrm>
        <a:off x="2766887" y="4940068"/>
        <a:ext cx="1683607" cy="917554"/>
      </dsp:txXfrm>
    </dsp:sp>
    <dsp:sp modelId="{4F3CD87A-FAB8-49ED-9F55-05B08150051A}">
      <dsp:nvSpPr>
        <dsp:cNvPr id="0" name=""/>
        <dsp:cNvSpPr/>
      </dsp:nvSpPr>
      <dsp:spPr>
        <a:xfrm>
          <a:off x="1168764" y="518992"/>
          <a:ext cx="4879853" cy="4879853"/>
        </a:xfrm>
        <a:custGeom>
          <a:avLst/>
          <a:gdLst/>
          <a:ahLst/>
          <a:cxnLst/>
          <a:rect l="0" t="0" r="0" b="0"/>
          <a:pathLst>
            <a:path>
              <a:moveTo>
                <a:pt x="1539254" y="4707531"/>
              </a:moveTo>
              <a:arcTo wR="2439926" hR="2439926" stAng="6699752" swAng="1380104"/>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sp>
    <dsp:sp modelId="{DB8BF99C-CB05-4B0D-94AD-D7F6F589CB35}">
      <dsp:nvSpPr>
        <dsp:cNvPr id="0" name=""/>
        <dsp:cNvSpPr/>
      </dsp:nvSpPr>
      <dsp:spPr>
        <a:xfrm>
          <a:off x="604210" y="3670467"/>
          <a:ext cx="1782883" cy="1016830"/>
        </a:xfrm>
        <a:prstGeom prst="roundRect">
          <a:avLst/>
        </a:prstGeom>
        <a:no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2000" kern="1200" dirty="0">
              <a:solidFill>
                <a:prstClr val="black"/>
              </a:solidFill>
              <a:latin typeface="Corbel"/>
              <a:ea typeface="+mn-ea"/>
              <a:cs typeface="+mn-cs"/>
            </a:rPr>
            <a:t>Smart Beta</a:t>
          </a:r>
        </a:p>
      </dsp:txBody>
      <dsp:txXfrm>
        <a:off x="653848" y="3720105"/>
        <a:ext cx="1683607" cy="917554"/>
      </dsp:txXfrm>
    </dsp:sp>
    <dsp:sp modelId="{FD3F5EA7-2B7E-4794-A80C-E039F44D8B4D}">
      <dsp:nvSpPr>
        <dsp:cNvPr id="0" name=""/>
        <dsp:cNvSpPr/>
      </dsp:nvSpPr>
      <dsp:spPr>
        <a:xfrm>
          <a:off x="1168764" y="518992"/>
          <a:ext cx="4879853" cy="4879853"/>
        </a:xfrm>
        <a:custGeom>
          <a:avLst/>
          <a:gdLst/>
          <a:ahLst/>
          <a:cxnLst/>
          <a:rect l="0" t="0" r="0" b="0"/>
          <a:pathLst>
            <a:path>
              <a:moveTo>
                <a:pt x="101947" y="3137850"/>
              </a:moveTo>
              <a:arcTo wR="2439926" hR="2439926" stAng="9802728" swAng="1994544"/>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sp>
    <dsp:sp modelId="{A8699390-CDC3-4369-8845-8DD373986B76}">
      <dsp:nvSpPr>
        <dsp:cNvPr id="0" name=""/>
        <dsp:cNvSpPr/>
      </dsp:nvSpPr>
      <dsp:spPr>
        <a:xfrm>
          <a:off x="604210" y="1230540"/>
          <a:ext cx="1782883" cy="1016830"/>
        </a:xfrm>
        <a:prstGeom prst="roundRect">
          <a:avLst/>
        </a:prstGeom>
        <a:no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2000" kern="1200" dirty="0" err="1">
              <a:solidFill>
                <a:prstClr val="black"/>
              </a:solidFill>
              <a:latin typeface="Corbel"/>
              <a:ea typeface="+mn-ea"/>
              <a:cs typeface="+mn-cs"/>
            </a:rPr>
            <a:t>Minimun</a:t>
          </a:r>
          <a:r>
            <a:rPr lang="es-MX" sz="2000" kern="1200" dirty="0">
              <a:solidFill>
                <a:prstClr val="black"/>
              </a:solidFill>
              <a:latin typeface="Corbel"/>
              <a:ea typeface="+mn-ea"/>
              <a:cs typeface="+mn-cs"/>
            </a:rPr>
            <a:t> </a:t>
          </a:r>
          <a:r>
            <a:rPr lang="es-MX" sz="2000" kern="1200" dirty="0" err="1">
              <a:solidFill>
                <a:prstClr val="black"/>
              </a:solidFill>
              <a:latin typeface="Corbel"/>
              <a:ea typeface="+mn-ea"/>
              <a:cs typeface="+mn-cs"/>
            </a:rPr>
            <a:t>volatility</a:t>
          </a:r>
          <a:endParaRPr lang="es-MX" sz="2000" kern="1200" dirty="0">
            <a:solidFill>
              <a:prstClr val="black"/>
            </a:solidFill>
            <a:latin typeface="Corbel"/>
            <a:ea typeface="+mn-ea"/>
            <a:cs typeface="+mn-cs"/>
          </a:endParaRPr>
        </a:p>
      </dsp:txBody>
      <dsp:txXfrm>
        <a:off x="653848" y="1280178"/>
        <a:ext cx="1683607" cy="917554"/>
      </dsp:txXfrm>
    </dsp:sp>
    <dsp:sp modelId="{494920A3-47AF-4424-9B27-40DCB08C5911}">
      <dsp:nvSpPr>
        <dsp:cNvPr id="0" name=""/>
        <dsp:cNvSpPr/>
      </dsp:nvSpPr>
      <dsp:spPr>
        <a:xfrm>
          <a:off x="1168764" y="518992"/>
          <a:ext cx="4879853" cy="4879853"/>
        </a:xfrm>
        <a:custGeom>
          <a:avLst/>
          <a:gdLst/>
          <a:ahLst/>
          <a:cxnLst/>
          <a:rect l="0" t="0" r="0" b="0"/>
          <a:pathLst>
            <a:path>
              <a:moveTo>
                <a:pt x="724777" y="704557"/>
              </a:moveTo>
              <a:arcTo wR="2439926" hR="2439926" stAng="13520144" swAng="1380104"/>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421D9-2635-4D40-BF98-333C281E329A}" type="datetimeFigureOut">
              <a:rPr lang="it-IT" smtClean="0"/>
              <a:t>19/05/2019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75517-AE1F-49E2-A0C0-673BDC867929}" type="slidenum">
              <a:rPr lang="it-IT" smtClean="0"/>
              <a:t>‹Nº›</a:t>
            </a:fld>
            <a:endParaRPr lang="it-IT"/>
          </a:p>
        </p:txBody>
      </p:sp>
    </p:spTree>
    <p:extLst>
      <p:ext uri="{BB962C8B-B14F-4D97-AF65-F5344CB8AC3E}">
        <p14:creationId xmlns:p14="http://schemas.microsoft.com/office/powerpoint/2010/main" val="6254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1</a:t>
            </a:fld>
            <a:endParaRPr lang="it-IT"/>
          </a:p>
        </p:txBody>
      </p:sp>
    </p:spTree>
    <p:extLst>
      <p:ext uri="{BB962C8B-B14F-4D97-AF65-F5344CB8AC3E}">
        <p14:creationId xmlns:p14="http://schemas.microsoft.com/office/powerpoint/2010/main" val="4097304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10</a:t>
            </a:fld>
            <a:endParaRPr lang="it-IT"/>
          </a:p>
        </p:txBody>
      </p:sp>
    </p:spTree>
    <p:extLst>
      <p:ext uri="{BB962C8B-B14F-4D97-AF65-F5344CB8AC3E}">
        <p14:creationId xmlns:p14="http://schemas.microsoft.com/office/powerpoint/2010/main" val="3534302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11</a:t>
            </a:fld>
            <a:endParaRPr lang="it-IT"/>
          </a:p>
        </p:txBody>
      </p:sp>
    </p:spTree>
    <p:extLst>
      <p:ext uri="{BB962C8B-B14F-4D97-AF65-F5344CB8AC3E}">
        <p14:creationId xmlns:p14="http://schemas.microsoft.com/office/powerpoint/2010/main" val="263260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12</a:t>
            </a:fld>
            <a:endParaRPr lang="it-IT"/>
          </a:p>
        </p:txBody>
      </p:sp>
    </p:spTree>
    <p:extLst>
      <p:ext uri="{BB962C8B-B14F-4D97-AF65-F5344CB8AC3E}">
        <p14:creationId xmlns:p14="http://schemas.microsoft.com/office/powerpoint/2010/main" val="2010763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13</a:t>
            </a:fld>
            <a:endParaRPr lang="it-IT"/>
          </a:p>
        </p:txBody>
      </p:sp>
    </p:spTree>
    <p:extLst>
      <p:ext uri="{BB962C8B-B14F-4D97-AF65-F5344CB8AC3E}">
        <p14:creationId xmlns:p14="http://schemas.microsoft.com/office/powerpoint/2010/main" val="101271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14</a:t>
            </a:fld>
            <a:endParaRPr lang="it-IT"/>
          </a:p>
        </p:txBody>
      </p:sp>
    </p:spTree>
    <p:extLst>
      <p:ext uri="{BB962C8B-B14F-4D97-AF65-F5344CB8AC3E}">
        <p14:creationId xmlns:p14="http://schemas.microsoft.com/office/powerpoint/2010/main" val="497348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15</a:t>
            </a:fld>
            <a:endParaRPr lang="it-IT"/>
          </a:p>
        </p:txBody>
      </p:sp>
    </p:spTree>
    <p:extLst>
      <p:ext uri="{BB962C8B-B14F-4D97-AF65-F5344CB8AC3E}">
        <p14:creationId xmlns:p14="http://schemas.microsoft.com/office/powerpoint/2010/main" val="4215622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16</a:t>
            </a:fld>
            <a:endParaRPr lang="it-IT"/>
          </a:p>
        </p:txBody>
      </p:sp>
    </p:spTree>
    <p:extLst>
      <p:ext uri="{BB962C8B-B14F-4D97-AF65-F5344CB8AC3E}">
        <p14:creationId xmlns:p14="http://schemas.microsoft.com/office/powerpoint/2010/main" val="2810221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17</a:t>
            </a:fld>
            <a:endParaRPr lang="it-IT"/>
          </a:p>
        </p:txBody>
      </p:sp>
    </p:spTree>
    <p:extLst>
      <p:ext uri="{BB962C8B-B14F-4D97-AF65-F5344CB8AC3E}">
        <p14:creationId xmlns:p14="http://schemas.microsoft.com/office/powerpoint/2010/main" val="1836084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18</a:t>
            </a:fld>
            <a:endParaRPr lang="it-IT"/>
          </a:p>
        </p:txBody>
      </p:sp>
    </p:spTree>
    <p:extLst>
      <p:ext uri="{BB962C8B-B14F-4D97-AF65-F5344CB8AC3E}">
        <p14:creationId xmlns:p14="http://schemas.microsoft.com/office/powerpoint/2010/main" val="214942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19</a:t>
            </a:fld>
            <a:endParaRPr lang="it-IT"/>
          </a:p>
        </p:txBody>
      </p:sp>
    </p:spTree>
    <p:extLst>
      <p:ext uri="{BB962C8B-B14F-4D97-AF65-F5344CB8AC3E}">
        <p14:creationId xmlns:p14="http://schemas.microsoft.com/office/powerpoint/2010/main" val="363551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2</a:t>
            </a:fld>
            <a:endParaRPr lang="it-IT"/>
          </a:p>
        </p:txBody>
      </p:sp>
    </p:spTree>
    <p:extLst>
      <p:ext uri="{BB962C8B-B14F-4D97-AF65-F5344CB8AC3E}">
        <p14:creationId xmlns:p14="http://schemas.microsoft.com/office/powerpoint/2010/main" val="159468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20</a:t>
            </a:fld>
            <a:endParaRPr lang="it-IT"/>
          </a:p>
        </p:txBody>
      </p:sp>
    </p:spTree>
    <p:extLst>
      <p:ext uri="{BB962C8B-B14F-4D97-AF65-F5344CB8AC3E}">
        <p14:creationId xmlns:p14="http://schemas.microsoft.com/office/powerpoint/2010/main" val="3369436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21</a:t>
            </a:fld>
            <a:endParaRPr lang="it-IT"/>
          </a:p>
        </p:txBody>
      </p:sp>
    </p:spTree>
    <p:extLst>
      <p:ext uri="{BB962C8B-B14F-4D97-AF65-F5344CB8AC3E}">
        <p14:creationId xmlns:p14="http://schemas.microsoft.com/office/powerpoint/2010/main" val="609292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22</a:t>
            </a:fld>
            <a:endParaRPr lang="it-IT"/>
          </a:p>
        </p:txBody>
      </p:sp>
    </p:spTree>
    <p:extLst>
      <p:ext uri="{BB962C8B-B14F-4D97-AF65-F5344CB8AC3E}">
        <p14:creationId xmlns:p14="http://schemas.microsoft.com/office/powerpoint/2010/main" val="141270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3</a:t>
            </a:fld>
            <a:endParaRPr lang="it-IT"/>
          </a:p>
        </p:txBody>
      </p:sp>
    </p:spTree>
    <p:extLst>
      <p:ext uri="{BB962C8B-B14F-4D97-AF65-F5344CB8AC3E}">
        <p14:creationId xmlns:p14="http://schemas.microsoft.com/office/powerpoint/2010/main" val="252364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4</a:t>
            </a:fld>
            <a:endParaRPr lang="it-IT"/>
          </a:p>
        </p:txBody>
      </p:sp>
    </p:spTree>
    <p:extLst>
      <p:ext uri="{BB962C8B-B14F-4D97-AF65-F5344CB8AC3E}">
        <p14:creationId xmlns:p14="http://schemas.microsoft.com/office/powerpoint/2010/main" val="336077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5</a:t>
            </a:fld>
            <a:endParaRPr lang="it-IT"/>
          </a:p>
        </p:txBody>
      </p:sp>
    </p:spTree>
    <p:extLst>
      <p:ext uri="{BB962C8B-B14F-4D97-AF65-F5344CB8AC3E}">
        <p14:creationId xmlns:p14="http://schemas.microsoft.com/office/powerpoint/2010/main" val="348469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6</a:t>
            </a:fld>
            <a:endParaRPr lang="it-IT"/>
          </a:p>
        </p:txBody>
      </p:sp>
    </p:spTree>
    <p:extLst>
      <p:ext uri="{BB962C8B-B14F-4D97-AF65-F5344CB8AC3E}">
        <p14:creationId xmlns:p14="http://schemas.microsoft.com/office/powerpoint/2010/main" val="423040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7</a:t>
            </a:fld>
            <a:endParaRPr lang="it-IT"/>
          </a:p>
        </p:txBody>
      </p:sp>
    </p:spTree>
    <p:extLst>
      <p:ext uri="{BB962C8B-B14F-4D97-AF65-F5344CB8AC3E}">
        <p14:creationId xmlns:p14="http://schemas.microsoft.com/office/powerpoint/2010/main" val="213987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8</a:t>
            </a:fld>
            <a:endParaRPr lang="it-IT"/>
          </a:p>
        </p:txBody>
      </p:sp>
    </p:spTree>
    <p:extLst>
      <p:ext uri="{BB962C8B-B14F-4D97-AF65-F5344CB8AC3E}">
        <p14:creationId xmlns:p14="http://schemas.microsoft.com/office/powerpoint/2010/main" val="267119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9</a:t>
            </a:fld>
            <a:endParaRPr lang="it-IT"/>
          </a:p>
        </p:txBody>
      </p:sp>
    </p:spTree>
    <p:extLst>
      <p:ext uri="{BB962C8B-B14F-4D97-AF65-F5344CB8AC3E}">
        <p14:creationId xmlns:p14="http://schemas.microsoft.com/office/powerpoint/2010/main" val="597879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a:stretch>
            <a:fillRect/>
          </a:stretch>
        </p:blipFill>
        <p:spPr>
          <a:xfrm>
            <a:off x="226256" y="3838074"/>
            <a:ext cx="2062717" cy="2779294"/>
          </a:xfrm>
          <a:prstGeom prst="rect">
            <a:avLst/>
          </a:prstGeom>
        </p:spPr>
      </p:pic>
      <p:grpSp>
        <p:nvGrpSpPr>
          <p:cNvPr id="5" name="Gruppo 4"/>
          <p:cNvGrpSpPr>
            <a:grpSpLocks noChangeAspect="1"/>
          </p:cNvGrpSpPr>
          <p:nvPr userDrawn="1"/>
        </p:nvGrpSpPr>
        <p:grpSpPr>
          <a:xfrm>
            <a:off x="9457295" y="5909058"/>
            <a:ext cx="1953428" cy="828000"/>
            <a:chOff x="8572876" y="5894069"/>
            <a:chExt cx="1678029" cy="711267"/>
          </a:xfrm>
        </p:grpSpPr>
        <p:pic>
          <p:nvPicPr>
            <p:cNvPr id="3" name="Immagine 2"/>
            <p:cNvPicPr>
              <a:picLocks noChangeAspect="1"/>
            </p:cNvPicPr>
            <p:nvPr userDrawn="1"/>
          </p:nvPicPr>
          <p:blipFill>
            <a:blip r:embed="rId3"/>
            <a:stretch>
              <a:fillRect/>
            </a:stretch>
          </p:blipFill>
          <p:spPr>
            <a:xfrm>
              <a:off x="8572876" y="5894069"/>
              <a:ext cx="763193" cy="711267"/>
            </a:xfrm>
            <a:prstGeom prst="rect">
              <a:avLst/>
            </a:prstGeom>
          </p:spPr>
        </p:pic>
        <p:pic>
          <p:nvPicPr>
            <p:cNvPr id="4" name="Immagine 3"/>
            <p:cNvPicPr>
              <a:picLocks noChangeAspect="1"/>
            </p:cNvPicPr>
            <p:nvPr userDrawn="1"/>
          </p:nvPicPr>
          <p:blipFill>
            <a:blip r:embed="rId4"/>
            <a:stretch>
              <a:fillRect/>
            </a:stretch>
          </p:blipFill>
          <p:spPr>
            <a:xfrm>
              <a:off x="9487276" y="6099876"/>
              <a:ext cx="763629" cy="299652"/>
            </a:xfrm>
            <a:prstGeom prst="rect">
              <a:avLst/>
            </a:prstGeom>
          </p:spPr>
        </p:pic>
      </p:grpSp>
      <p:pic>
        <p:nvPicPr>
          <p:cNvPr id="6" name="Immagine 5"/>
          <p:cNvPicPr>
            <a:picLocks noChangeAspect="1"/>
          </p:cNvPicPr>
          <p:nvPr userDrawn="1"/>
        </p:nvPicPr>
        <p:blipFill>
          <a:blip r:embed="rId5"/>
          <a:stretch>
            <a:fillRect/>
          </a:stretch>
        </p:blipFill>
        <p:spPr>
          <a:xfrm>
            <a:off x="4453849" y="5532102"/>
            <a:ext cx="3007895" cy="1325898"/>
          </a:xfrm>
          <a:prstGeom prst="rect">
            <a:avLst/>
          </a:prstGeom>
        </p:spPr>
      </p:pic>
    </p:spTree>
    <p:extLst>
      <p:ext uri="{BB962C8B-B14F-4D97-AF65-F5344CB8AC3E}">
        <p14:creationId xmlns:p14="http://schemas.microsoft.com/office/powerpoint/2010/main" val="134896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D2FFA53-78E0-446F-83E0-5D7BE9E5FF07}" type="datetimeFigureOut">
              <a:rPr lang="it-IT" smtClean="0"/>
              <a:t>19/05/2019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427853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D2FFA53-78E0-446F-83E0-5D7BE9E5FF07}" type="datetimeFigureOut">
              <a:rPr lang="it-IT" smtClean="0"/>
              <a:t>19/05/2019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35472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805776"/>
          </a:xfrm>
        </p:spPr>
        <p:txBody>
          <a:bodyPr>
            <a:normAutofit/>
          </a:bodyPr>
          <a:lstStyle>
            <a:lvl1pPr>
              <a:defRPr sz="3600" b="1">
                <a:latin typeface="+mj-lt"/>
              </a:defRPr>
            </a:lvl1pPr>
          </a:lstStyle>
          <a:p>
            <a:r>
              <a:rPr lang="it-IT" dirty="0"/>
              <a:t>Fare clic per modificare lo stile del titolo</a:t>
            </a:r>
          </a:p>
        </p:txBody>
      </p:sp>
      <p:sp>
        <p:nvSpPr>
          <p:cNvPr id="3" name="Segnaposto contenuto 2"/>
          <p:cNvSpPr>
            <a:spLocks noGrp="1"/>
          </p:cNvSpPr>
          <p:nvPr>
            <p:ph idx="1"/>
          </p:nvPr>
        </p:nvSpPr>
        <p:spPr>
          <a:xfrm>
            <a:off x="362712" y="1118489"/>
            <a:ext cx="11500104" cy="4939436"/>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a:xfrm>
            <a:off x="5853359" y="6266411"/>
            <a:ext cx="477253" cy="365125"/>
          </a:xfrm>
        </p:spPr>
        <p:txBody>
          <a:bodyPr/>
          <a:lstStyle/>
          <a:p>
            <a:fld id="{2BA1292A-03A9-4707-88A2-3F81F831B259}" type="slidenum">
              <a:rPr lang="it-IT" smtClean="0"/>
              <a:t>‹Nº›</a:t>
            </a:fld>
            <a:endParaRPr lang="it-IT" dirty="0"/>
          </a:p>
        </p:txBody>
      </p:sp>
      <p:cxnSp>
        <p:nvCxnSpPr>
          <p:cNvPr id="15" name="Connettore 1 14"/>
          <p:cNvCxnSpPr/>
          <p:nvPr userDrawn="1"/>
        </p:nvCxnSpPr>
        <p:spPr>
          <a:xfrm>
            <a:off x="-4014" y="772050"/>
            <a:ext cx="121920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Immagine 11"/>
          <p:cNvPicPr>
            <a:picLocks noChangeAspect="1"/>
          </p:cNvPicPr>
          <p:nvPr userDrawn="1"/>
        </p:nvPicPr>
        <p:blipFill>
          <a:blip r:embed="rId2"/>
          <a:stretch>
            <a:fillRect/>
          </a:stretch>
        </p:blipFill>
        <p:spPr>
          <a:xfrm>
            <a:off x="362712" y="5360093"/>
            <a:ext cx="1035823" cy="1395663"/>
          </a:xfrm>
          <a:prstGeom prst="rect">
            <a:avLst/>
          </a:prstGeom>
        </p:spPr>
      </p:pic>
      <p:grpSp>
        <p:nvGrpSpPr>
          <p:cNvPr id="13" name="Gruppo 12"/>
          <p:cNvGrpSpPr>
            <a:grpSpLocks noChangeAspect="1"/>
          </p:cNvGrpSpPr>
          <p:nvPr userDrawn="1"/>
        </p:nvGrpSpPr>
        <p:grpSpPr>
          <a:xfrm>
            <a:off x="10420082" y="6205280"/>
            <a:ext cx="1298690" cy="550476"/>
            <a:chOff x="8572876" y="5894069"/>
            <a:chExt cx="1678029" cy="711267"/>
          </a:xfrm>
        </p:grpSpPr>
        <p:pic>
          <p:nvPicPr>
            <p:cNvPr id="17" name="Immagine 16"/>
            <p:cNvPicPr>
              <a:picLocks noChangeAspect="1"/>
            </p:cNvPicPr>
            <p:nvPr userDrawn="1"/>
          </p:nvPicPr>
          <p:blipFill>
            <a:blip r:embed="rId3"/>
            <a:stretch>
              <a:fillRect/>
            </a:stretch>
          </p:blipFill>
          <p:spPr>
            <a:xfrm>
              <a:off x="8572876" y="5894069"/>
              <a:ext cx="763193" cy="711267"/>
            </a:xfrm>
            <a:prstGeom prst="rect">
              <a:avLst/>
            </a:prstGeom>
          </p:spPr>
        </p:pic>
        <p:pic>
          <p:nvPicPr>
            <p:cNvPr id="18" name="Immagine 17"/>
            <p:cNvPicPr>
              <a:picLocks noChangeAspect="1"/>
            </p:cNvPicPr>
            <p:nvPr userDrawn="1"/>
          </p:nvPicPr>
          <p:blipFill>
            <a:blip r:embed="rId4"/>
            <a:stretch>
              <a:fillRect/>
            </a:stretch>
          </p:blipFill>
          <p:spPr>
            <a:xfrm>
              <a:off x="9487276" y="6099876"/>
              <a:ext cx="763629" cy="299652"/>
            </a:xfrm>
            <a:prstGeom prst="rect">
              <a:avLst/>
            </a:prstGeom>
          </p:spPr>
        </p:pic>
      </p:grpSp>
      <p:pic>
        <p:nvPicPr>
          <p:cNvPr id="19" name="Immagine 18"/>
          <p:cNvPicPr>
            <a:picLocks noChangeAspect="1"/>
          </p:cNvPicPr>
          <p:nvPr userDrawn="1"/>
        </p:nvPicPr>
        <p:blipFill rotWithShape="1">
          <a:blip r:embed="rId5"/>
          <a:srcRect t="10574" b="14603"/>
          <a:stretch/>
        </p:blipFill>
        <p:spPr>
          <a:xfrm>
            <a:off x="7673017" y="6106074"/>
            <a:ext cx="2079298" cy="685801"/>
          </a:xfrm>
          <a:prstGeom prst="rect">
            <a:avLst/>
          </a:prstGeom>
        </p:spPr>
      </p:pic>
    </p:spTree>
    <p:extLst>
      <p:ext uri="{BB962C8B-B14F-4D97-AF65-F5344CB8AC3E}">
        <p14:creationId xmlns:p14="http://schemas.microsoft.com/office/powerpoint/2010/main" val="178729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D2FFA53-78E0-446F-83E0-5D7BE9E5FF07}" type="datetimeFigureOut">
              <a:rPr lang="it-IT" smtClean="0"/>
              <a:t>19/05/2019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342316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D2FFA53-78E0-446F-83E0-5D7BE9E5FF07}" type="datetimeFigureOut">
              <a:rPr lang="it-IT" smtClean="0"/>
              <a:t>19/05/2019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289517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D2FFA53-78E0-446F-83E0-5D7BE9E5FF07}" type="datetimeFigureOut">
              <a:rPr lang="it-IT" smtClean="0"/>
              <a:t>19/05/2019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63612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D2FFA53-78E0-446F-83E0-5D7BE9E5FF07}" type="datetimeFigureOut">
              <a:rPr lang="it-IT" smtClean="0"/>
              <a:t>19/05/2019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198197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2FFA53-78E0-446F-83E0-5D7BE9E5FF07}" type="datetimeFigureOut">
              <a:rPr lang="it-IT" smtClean="0"/>
              <a:t>19/05/2019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220410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2FFA53-78E0-446F-83E0-5D7BE9E5FF07}" type="datetimeFigureOut">
              <a:rPr lang="it-IT" smtClean="0"/>
              <a:t>19/05/2019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407666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2FFA53-78E0-446F-83E0-5D7BE9E5FF07}" type="datetimeFigureOut">
              <a:rPr lang="it-IT" smtClean="0"/>
              <a:t>19/05/2019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85356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FFA53-78E0-446F-83E0-5D7BE9E5FF07}" type="datetimeFigureOut">
              <a:rPr lang="it-IT" smtClean="0"/>
              <a:t>19/05/2019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1292A-03A9-4707-88A2-3F81F831B259}" type="slidenum">
              <a:rPr lang="it-IT" smtClean="0"/>
              <a:t>‹Nº›</a:t>
            </a:fld>
            <a:endParaRPr lang="it-IT"/>
          </a:p>
        </p:txBody>
      </p:sp>
      <p:sp>
        <p:nvSpPr>
          <p:cNvPr id="7" name="fl"/>
          <p:cNvSpPr txBox="1"/>
          <p:nvPr userDrawn="1"/>
        </p:nvSpPr>
        <p:spPr>
          <a:xfrm>
            <a:off x="0" y="6545580"/>
            <a:ext cx="12192000" cy="215444"/>
          </a:xfrm>
          <a:prstGeom prst="rect">
            <a:avLst/>
          </a:prstGeom>
          <a:noFill/>
        </p:spPr>
        <p:txBody>
          <a:bodyPr vert="horz" rtlCol="0">
            <a:spAutoFit/>
          </a:bodyPr>
          <a:lstStyle/>
          <a:p>
            <a:pPr algn="l"/>
            <a:endParaRPr lang="it-IT" sz="800" b="0" i="0" u="none" baseline="0">
              <a:solidFill>
                <a:srgbClr val="990000"/>
              </a:solidFill>
              <a:latin typeface="arial" panose="020B0604020202020204" pitchFamily="34" charset="0"/>
            </a:endParaRPr>
          </a:p>
        </p:txBody>
      </p:sp>
    </p:spTree>
    <p:extLst>
      <p:ext uri="{BB962C8B-B14F-4D97-AF65-F5344CB8AC3E}">
        <p14:creationId xmlns:p14="http://schemas.microsoft.com/office/powerpoint/2010/main" val="229973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024128" y="534892"/>
            <a:ext cx="10107168" cy="1681163"/>
          </a:xfrm>
        </p:spPr>
        <p:txBody>
          <a:bodyPr>
            <a:normAutofit/>
          </a:bodyPr>
          <a:lstStyle/>
          <a:p>
            <a:pPr algn="ctr"/>
            <a:r>
              <a:rPr lang="it-IT" sz="4800" b="1" dirty="0">
                <a:solidFill>
                  <a:srgbClr val="9A0000"/>
                </a:solidFill>
                <a:latin typeface="+mn-lt"/>
              </a:rPr>
              <a:t>Holistic patrimonial investment:</a:t>
            </a:r>
            <a:endParaRPr lang="it-IT" sz="4800" b="1" dirty="0">
              <a:latin typeface="+mn-lt"/>
            </a:endParaRPr>
          </a:p>
        </p:txBody>
      </p:sp>
      <p:sp>
        <p:nvSpPr>
          <p:cNvPr id="3" name="Sottotitolo 2"/>
          <p:cNvSpPr>
            <a:spLocks noGrp="1"/>
          </p:cNvSpPr>
          <p:nvPr>
            <p:ph type="subTitle" idx="4294967295"/>
          </p:nvPr>
        </p:nvSpPr>
        <p:spPr>
          <a:xfrm>
            <a:off x="1531395" y="1670460"/>
            <a:ext cx="9092634" cy="969962"/>
          </a:xfrm>
        </p:spPr>
        <p:txBody>
          <a:bodyPr>
            <a:normAutofit/>
          </a:bodyPr>
          <a:lstStyle/>
          <a:p>
            <a:pPr marL="0" indent="0" algn="ctr">
              <a:buNone/>
            </a:pPr>
            <a:r>
              <a:rPr lang="en-US" sz="3200" dirty="0">
                <a:solidFill>
                  <a:schemeClr val="bg1">
                    <a:lumMod val="50000"/>
                  </a:schemeClr>
                </a:solidFill>
              </a:rPr>
              <a:t>How to combine and diversify investment strategies with a risk management and sustainable approach</a:t>
            </a:r>
            <a:endParaRPr lang="it-IT" sz="3200" dirty="0">
              <a:solidFill>
                <a:schemeClr val="bg1">
                  <a:lumMod val="50000"/>
                </a:schemeClr>
              </a:solidFill>
            </a:endParaRPr>
          </a:p>
        </p:txBody>
      </p:sp>
      <p:sp>
        <p:nvSpPr>
          <p:cNvPr id="5" name="Sottotitolo 2"/>
          <p:cNvSpPr txBox="1">
            <a:spLocks/>
          </p:cNvSpPr>
          <p:nvPr/>
        </p:nvSpPr>
        <p:spPr>
          <a:xfrm>
            <a:off x="1024128" y="4840941"/>
            <a:ext cx="10107168" cy="635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000" b="1" i="1" dirty="0">
                <a:solidFill>
                  <a:schemeClr val="bg1">
                    <a:lumMod val="50000"/>
                  </a:schemeClr>
                </a:solidFill>
              </a:rPr>
              <a:t>AFIR-ERM Florence Colloquium</a:t>
            </a:r>
            <a:br>
              <a:rPr lang="it-IT" sz="2000" i="1" dirty="0">
                <a:solidFill>
                  <a:schemeClr val="bg1">
                    <a:lumMod val="50000"/>
                  </a:schemeClr>
                </a:solidFill>
              </a:rPr>
            </a:br>
            <a:r>
              <a:rPr lang="it-IT" sz="2000" i="1" dirty="0">
                <a:solidFill>
                  <a:schemeClr val="bg1">
                    <a:lumMod val="50000"/>
                  </a:schemeClr>
                </a:solidFill>
              </a:rPr>
              <a:t>May, 2019</a:t>
            </a:r>
          </a:p>
        </p:txBody>
      </p:sp>
      <p:sp>
        <p:nvSpPr>
          <p:cNvPr id="6" name="Sottotitolo 2"/>
          <p:cNvSpPr txBox="1">
            <a:spLocks/>
          </p:cNvSpPr>
          <p:nvPr/>
        </p:nvSpPr>
        <p:spPr>
          <a:xfrm>
            <a:off x="1042416" y="2992525"/>
            <a:ext cx="10107168" cy="476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600" dirty="0"/>
              <a:t>Fernanda Salas</a:t>
            </a:r>
          </a:p>
        </p:txBody>
      </p:sp>
      <p:sp>
        <p:nvSpPr>
          <p:cNvPr id="4" name="hlFirstPage"/>
          <p:cNvSpPr txBox="1"/>
          <p:nvPr/>
        </p:nvSpPr>
        <p:spPr>
          <a:xfrm>
            <a:off x="254000" y="4381500"/>
            <a:ext cx="184731" cy="369332"/>
          </a:xfrm>
          <a:prstGeom prst="rect">
            <a:avLst/>
          </a:prstGeom>
          <a:noFill/>
        </p:spPr>
        <p:txBody>
          <a:bodyPr vert="horz" wrap="none" rtlCol="0">
            <a:spAutoFit/>
          </a:bodyPr>
          <a:lstStyle/>
          <a:p>
            <a:endParaRPr lang="it-IT"/>
          </a:p>
        </p:txBody>
      </p:sp>
    </p:spTree>
    <p:extLst>
      <p:ext uri="{BB962C8B-B14F-4D97-AF65-F5344CB8AC3E}">
        <p14:creationId xmlns:p14="http://schemas.microsoft.com/office/powerpoint/2010/main" val="185647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Stochastic models for Asset Allocation</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10</a:t>
            </a:fld>
            <a:endParaRPr lang="it-IT" dirty="0"/>
          </a:p>
        </p:txBody>
      </p:sp>
      <p:grpSp>
        <p:nvGrpSpPr>
          <p:cNvPr id="5" name="Grupo 4">
            <a:extLst>
              <a:ext uri="{FF2B5EF4-FFF2-40B4-BE49-F238E27FC236}">
                <a16:creationId xmlns:a16="http://schemas.microsoft.com/office/drawing/2014/main" id="{3696E352-E1E5-4AC0-B33E-8906340324AC}"/>
              </a:ext>
            </a:extLst>
          </p:cNvPr>
          <p:cNvGrpSpPr/>
          <p:nvPr/>
        </p:nvGrpSpPr>
        <p:grpSpPr>
          <a:xfrm>
            <a:off x="11423856" y="136187"/>
            <a:ext cx="545685" cy="483530"/>
            <a:chOff x="1478151" y="2669662"/>
            <a:chExt cx="1689463" cy="1603041"/>
          </a:xfrm>
        </p:grpSpPr>
        <p:sp>
          <p:nvSpPr>
            <p:cNvPr id="6" name="Elipse 5">
              <a:extLst>
                <a:ext uri="{FF2B5EF4-FFF2-40B4-BE49-F238E27FC236}">
                  <a16:creationId xmlns:a16="http://schemas.microsoft.com/office/drawing/2014/main" id="{2F8BBA8B-C116-415B-9C37-069D21B82EBD}"/>
                </a:ext>
              </a:extLst>
            </p:cNvPr>
            <p:cNvSpPr/>
            <p:nvPr/>
          </p:nvSpPr>
          <p:spPr>
            <a:xfrm>
              <a:off x="1519783" y="2823000"/>
              <a:ext cx="1506283" cy="1408218"/>
            </a:xfrm>
            <a:prstGeom prst="ellipse">
              <a:avLst/>
            </a:prstGeom>
            <a:noFill/>
            <a:ln w="38100">
              <a:solidFill>
                <a:srgbClr val="1E2B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pic>
          <p:nvPicPr>
            <p:cNvPr id="7" name="Picture 10" descr="Imagen relacionada">
              <a:extLst>
                <a:ext uri="{FF2B5EF4-FFF2-40B4-BE49-F238E27FC236}">
                  <a16:creationId xmlns:a16="http://schemas.microsoft.com/office/drawing/2014/main" id="{A91972A9-430C-4B0C-9C4B-7FDD691C1E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5115"/>
            <a:stretch/>
          </p:blipFill>
          <p:spPr bwMode="auto">
            <a:xfrm>
              <a:off x="1478151" y="2669662"/>
              <a:ext cx="1689463" cy="1603041"/>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grpSp>
      <p:sp>
        <p:nvSpPr>
          <p:cNvPr id="14" name="Segnaposto contenuto 2">
            <a:extLst>
              <a:ext uri="{FF2B5EF4-FFF2-40B4-BE49-F238E27FC236}">
                <a16:creationId xmlns:a16="http://schemas.microsoft.com/office/drawing/2014/main" id="{9D61BCF4-8AF7-4FBB-BD52-0DC120EB8D7C}"/>
              </a:ext>
            </a:extLst>
          </p:cNvPr>
          <p:cNvSpPr>
            <a:spLocks noGrp="1"/>
          </p:cNvSpPr>
          <p:nvPr>
            <p:ph idx="1"/>
          </p:nvPr>
        </p:nvSpPr>
        <p:spPr>
          <a:xfrm>
            <a:off x="362712" y="1118489"/>
            <a:ext cx="11434841" cy="4939436"/>
          </a:xfrm>
        </p:spPr>
        <p:txBody>
          <a:bodyPr>
            <a:normAutofit/>
          </a:bodyPr>
          <a:lstStyle/>
          <a:p>
            <a:pPr>
              <a:buClr>
                <a:srgbClr val="A40000"/>
              </a:buClr>
              <a:buSzPct val="75000"/>
            </a:pPr>
            <a:r>
              <a:rPr lang="en-US" sz="2000" b="1" dirty="0">
                <a:latin typeface="Avenir Roman"/>
              </a:rPr>
              <a:t>ALM (Asset Liability Model): </a:t>
            </a:r>
            <a:r>
              <a:rPr lang="en-US" sz="2000" dirty="0">
                <a:latin typeface="Avenir Roman"/>
              </a:rPr>
              <a:t>Seeks to “fit” today’s assets with future expected liabilities </a:t>
            </a:r>
          </a:p>
          <a:p>
            <a:pPr>
              <a:buClr>
                <a:srgbClr val="A40000"/>
              </a:buClr>
              <a:buSzPct val="75000"/>
            </a:pPr>
            <a:r>
              <a:rPr lang="en-US" sz="2000" b="1" dirty="0">
                <a:latin typeface="Avenir Roman"/>
              </a:rPr>
              <a:t>Ruin probability: </a:t>
            </a:r>
            <a:r>
              <a:rPr lang="en-US" sz="2000" dirty="0">
                <a:latin typeface="Avenir Roman"/>
              </a:rPr>
              <a:t>Defined as the probability of the value of the portfolio falling below a previously defined level under different scenarios</a:t>
            </a: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a:p>
            <a:pPr>
              <a:buClr>
                <a:srgbClr val="A40000"/>
              </a:buClr>
              <a:buSzPct val="75000"/>
            </a:pPr>
            <a:r>
              <a:rPr lang="en-US" sz="2000" b="1" dirty="0">
                <a:latin typeface="Avenir Roman"/>
              </a:rPr>
              <a:t>Black-</a:t>
            </a:r>
            <a:r>
              <a:rPr lang="en-US" sz="2000" b="1" dirty="0" err="1">
                <a:latin typeface="Avenir Roman"/>
              </a:rPr>
              <a:t>Litterman</a:t>
            </a:r>
            <a:r>
              <a:rPr lang="en-US" sz="2000" b="1" dirty="0">
                <a:latin typeface="Avenir Roman"/>
              </a:rPr>
              <a:t>: </a:t>
            </a:r>
            <a:r>
              <a:rPr lang="en-US" sz="2000" dirty="0">
                <a:latin typeface="Avenir Roman"/>
              </a:rPr>
              <a:t>Given the initial investment, </a:t>
            </a:r>
            <a:r>
              <a:rPr lang="en-US" sz="2000" dirty="0" err="1">
                <a:latin typeface="Avenir Roman"/>
              </a:rPr>
              <a:t>maximise</a:t>
            </a:r>
            <a:r>
              <a:rPr lang="en-US" sz="2000" dirty="0">
                <a:latin typeface="Avenir Roman"/>
              </a:rPr>
              <a:t> expected utility, minimizing risk</a:t>
            </a:r>
          </a:p>
          <a:p>
            <a:pPr>
              <a:buClr>
                <a:srgbClr val="A40000"/>
              </a:buClr>
              <a:buSzPct val="75000"/>
            </a:pPr>
            <a:r>
              <a:rPr lang="en-US" sz="2000" b="1" dirty="0">
                <a:latin typeface="Avenir Roman"/>
              </a:rPr>
              <a:t>Dynamic asset allocation: </a:t>
            </a:r>
            <a:r>
              <a:rPr lang="en-US" sz="2000" dirty="0">
                <a:latin typeface="Avenir Roman"/>
              </a:rPr>
              <a:t>The composition of the portfolio is reviewed with high frequency and rebalanced according to market movements</a:t>
            </a:r>
            <a:endParaRPr lang="en-US" sz="2000" b="1" dirty="0">
              <a:latin typeface="Avenir Roman"/>
            </a:endParaRPr>
          </a:p>
          <a:p>
            <a:pPr>
              <a:buClr>
                <a:srgbClr val="A40000"/>
              </a:buClr>
              <a:buSzPct val="75000"/>
            </a:pPr>
            <a:endParaRPr lang="en-US" sz="2000" dirty="0">
              <a:latin typeface="Avenir Roman"/>
            </a:endParaRPr>
          </a:p>
        </p:txBody>
      </p:sp>
      <p:sp>
        <p:nvSpPr>
          <p:cNvPr id="15" name="CuadroTexto 14">
            <a:extLst>
              <a:ext uri="{FF2B5EF4-FFF2-40B4-BE49-F238E27FC236}">
                <a16:creationId xmlns:a16="http://schemas.microsoft.com/office/drawing/2014/main" id="{67EF65ED-55F9-49FD-89ED-3AFE6E326D56}"/>
              </a:ext>
            </a:extLst>
          </p:cNvPr>
          <p:cNvSpPr txBox="1"/>
          <p:nvPr/>
        </p:nvSpPr>
        <p:spPr>
          <a:xfrm>
            <a:off x="1599032" y="4362002"/>
            <a:ext cx="5010262" cy="176884"/>
          </a:xfrm>
          <a:prstGeom prst="rect">
            <a:avLst/>
          </a:prstGeom>
          <a:solidFill>
            <a:schemeClr val="bg1"/>
          </a:solidFill>
          <a:ln>
            <a:noFill/>
          </a:ln>
        </p:spPr>
        <p:txBody>
          <a:bodyPr wrap="square" rtlCol="0" anchor="ctr" anchorCtr="1">
            <a:spAutoFit/>
          </a:bodyPr>
          <a:lstStyle/>
          <a:p>
            <a:r>
              <a:rPr lang="es-MX" sz="900" dirty="0" err="1">
                <a:latin typeface="Avenir Roman"/>
              </a:rPr>
              <a:t>Source</a:t>
            </a:r>
            <a:r>
              <a:rPr lang="es-MX" sz="900" dirty="0">
                <a:latin typeface="Avenir Roman"/>
              </a:rPr>
              <a:t>: </a:t>
            </a:r>
            <a:r>
              <a:rPr lang="es-MX" sz="900" dirty="0" err="1">
                <a:latin typeface="Avenir Roman"/>
              </a:rPr>
              <a:t>ResearchGate</a:t>
            </a:r>
            <a:endParaRPr lang="es-MX" sz="900" dirty="0">
              <a:latin typeface="Avenir Roman"/>
            </a:endParaRPr>
          </a:p>
        </p:txBody>
      </p:sp>
      <p:pic>
        <p:nvPicPr>
          <p:cNvPr id="16" name="Picture 2" descr="Resultado de imagen para ruin probability">
            <a:extLst>
              <a:ext uri="{FF2B5EF4-FFF2-40B4-BE49-F238E27FC236}">
                <a16:creationId xmlns:a16="http://schemas.microsoft.com/office/drawing/2014/main" id="{B7215EDB-4844-4721-88B9-7C27256DB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633" y="1997104"/>
            <a:ext cx="5346704" cy="254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17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Benchmarking</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11</a:t>
            </a:fld>
            <a:endParaRPr lang="it-IT" dirty="0"/>
          </a:p>
        </p:txBody>
      </p:sp>
      <p:grpSp>
        <p:nvGrpSpPr>
          <p:cNvPr id="5" name="Grupo 4">
            <a:extLst>
              <a:ext uri="{FF2B5EF4-FFF2-40B4-BE49-F238E27FC236}">
                <a16:creationId xmlns:a16="http://schemas.microsoft.com/office/drawing/2014/main" id="{3696E352-E1E5-4AC0-B33E-8906340324AC}"/>
              </a:ext>
            </a:extLst>
          </p:cNvPr>
          <p:cNvGrpSpPr/>
          <p:nvPr/>
        </p:nvGrpSpPr>
        <p:grpSpPr>
          <a:xfrm>
            <a:off x="11423856" y="136187"/>
            <a:ext cx="545685" cy="483530"/>
            <a:chOff x="1478151" y="2669662"/>
            <a:chExt cx="1689463" cy="1603041"/>
          </a:xfrm>
        </p:grpSpPr>
        <p:sp>
          <p:nvSpPr>
            <p:cNvPr id="6" name="Elipse 5">
              <a:extLst>
                <a:ext uri="{FF2B5EF4-FFF2-40B4-BE49-F238E27FC236}">
                  <a16:creationId xmlns:a16="http://schemas.microsoft.com/office/drawing/2014/main" id="{2F8BBA8B-C116-415B-9C37-069D21B82EBD}"/>
                </a:ext>
              </a:extLst>
            </p:cNvPr>
            <p:cNvSpPr/>
            <p:nvPr/>
          </p:nvSpPr>
          <p:spPr>
            <a:xfrm>
              <a:off x="1519783" y="2823000"/>
              <a:ext cx="1506283" cy="1408218"/>
            </a:xfrm>
            <a:prstGeom prst="ellipse">
              <a:avLst/>
            </a:prstGeom>
            <a:noFill/>
            <a:ln w="38100">
              <a:solidFill>
                <a:srgbClr val="1E2B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pic>
          <p:nvPicPr>
            <p:cNvPr id="7" name="Picture 10" descr="Imagen relacionada">
              <a:extLst>
                <a:ext uri="{FF2B5EF4-FFF2-40B4-BE49-F238E27FC236}">
                  <a16:creationId xmlns:a16="http://schemas.microsoft.com/office/drawing/2014/main" id="{A91972A9-430C-4B0C-9C4B-7FDD691C1E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5115"/>
            <a:stretch/>
          </p:blipFill>
          <p:spPr bwMode="auto">
            <a:xfrm>
              <a:off x="1478151" y="2669662"/>
              <a:ext cx="1689463" cy="1603041"/>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grpSp>
      <p:sp>
        <p:nvSpPr>
          <p:cNvPr id="8" name="Segnaposto contenuto 2">
            <a:extLst>
              <a:ext uri="{FF2B5EF4-FFF2-40B4-BE49-F238E27FC236}">
                <a16:creationId xmlns:a16="http://schemas.microsoft.com/office/drawing/2014/main" id="{B36EE707-471C-4067-B8D5-A2B4F0F28EA7}"/>
              </a:ext>
            </a:extLst>
          </p:cNvPr>
          <p:cNvSpPr>
            <a:spLocks noGrp="1"/>
          </p:cNvSpPr>
          <p:nvPr>
            <p:ph idx="1"/>
          </p:nvPr>
        </p:nvSpPr>
        <p:spPr>
          <a:xfrm>
            <a:off x="362712" y="1118489"/>
            <a:ext cx="11434841" cy="4939436"/>
          </a:xfrm>
        </p:spPr>
        <p:txBody>
          <a:bodyPr>
            <a:normAutofit/>
          </a:bodyPr>
          <a:lstStyle/>
          <a:p>
            <a:pPr marL="0" indent="0">
              <a:buClr>
                <a:srgbClr val="A40000"/>
              </a:buClr>
              <a:buSzPct val="75000"/>
              <a:buNone/>
            </a:pPr>
            <a:r>
              <a:rPr lang="en-US" b="1" dirty="0">
                <a:latin typeface="Avenir Roman"/>
              </a:rPr>
              <a:t>What is a Benchmark (BMK)?</a:t>
            </a:r>
          </a:p>
          <a:p>
            <a:pPr>
              <a:buClr>
                <a:srgbClr val="A40000"/>
              </a:buClr>
              <a:buSzPct val="75000"/>
            </a:pPr>
            <a:r>
              <a:rPr lang="en-US" sz="2000" dirty="0">
                <a:latin typeface="Avenir Roman"/>
              </a:rPr>
              <a:t>A reference used to compare the risk and performance of a given portfolio</a:t>
            </a:r>
          </a:p>
          <a:p>
            <a:pPr>
              <a:buClr>
                <a:srgbClr val="A40000"/>
              </a:buClr>
              <a:buSzPct val="75000"/>
            </a:pPr>
            <a:r>
              <a:rPr lang="en-US" sz="2000" dirty="0">
                <a:latin typeface="Avenir Roman"/>
              </a:rPr>
              <a:t>Common BMKs: indexes, ETFs or funds; both in broad categories (S&amp;P 500, MSCI World) or as specific asset classes (T-Bills, "small-caps", EM, High Yield Bonds); or a combination of the previous</a:t>
            </a:r>
          </a:p>
          <a:p>
            <a:pPr>
              <a:buClr>
                <a:srgbClr val="A40000"/>
              </a:buClr>
              <a:buSzPct val="75000"/>
            </a:pPr>
            <a:r>
              <a:rPr lang="en-US" sz="2000" dirty="0">
                <a:latin typeface="Avenir Roman"/>
              </a:rPr>
              <a:t>To define a BMK it is necessary to know the risk profile of the portfolio, and adapt it to the composition of the portfolio</a:t>
            </a:r>
          </a:p>
          <a:p>
            <a:pPr>
              <a:buClr>
                <a:srgbClr val="A40000"/>
              </a:buClr>
              <a:buSzPct val="75000"/>
            </a:pPr>
            <a:r>
              <a:rPr lang="en-US" sz="2000" dirty="0">
                <a:latin typeface="Avenir Roman"/>
              </a:rPr>
              <a:t>"Living Benchmark" as another asset class (a “passive portfolio” that helps compare the portfolio while generating attractive low-cost returns)</a:t>
            </a: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p:txBody>
      </p:sp>
      <p:pic>
        <p:nvPicPr>
          <p:cNvPr id="9" name="Picture 2" descr="Resultado de imagen para benchmark">
            <a:extLst>
              <a:ext uri="{FF2B5EF4-FFF2-40B4-BE49-F238E27FC236}">
                <a16:creationId xmlns:a16="http://schemas.microsoft.com/office/drawing/2014/main" id="{DA21D298-A23D-4256-8650-C509F2D1B7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0428" y="4033627"/>
            <a:ext cx="3059407" cy="2024298"/>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42CCBEAD-BF5B-4B8F-95F9-1E7CB66FFF63}"/>
              </a:ext>
            </a:extLst>
          </p:cNvPr>
          <p:cNvSpPr txBox="1"/>
          <p:nvPr/>
        </p:nvSpPr>
        <p:spPr>
          <a:xfrm>
            <a:off x="4225899" y="6057925"/>
            <a:ext cx="3560227" cy="230832"/>
          </a:xfrm>
          <a:prstGeom prst="rect">
            <a:avLst/>
          </a:prstGeom>
          <a:noFill/>
          <a:ln>
            <a:noFill/>
          </a:ln>
        </p:spPr>
        <p:txBody>
          <a:bodyPr wrap="square" rtlCol="0" anchor="ctr" anchorCtr="1">
            <a:spAutoFit/>
          </a:bodyPr>
          <a:lstStyle/>
          <a:p>
            <a:pPr algn="ctr"/>
            <a:r>
              <a:rPr lang="es-MX" sz="900" dirty="0" err="1">
                <a:latin typeface="Avenir Roman"/>
              </a:rPr>
              <a:t>Source</a:t>
            </a:r>
            <a:r>
              <a:rPr lang="es-MX" sz="900" dirty="0">
                <a:latin typeface="Avenir Roman"/>
              </a:rPr>
              <a:t>: </a:t>
            </a:r>
            <a:r>
              <a:rPr lang="es-MX" sz="900" dirty="0" err="1">
                <a:latin typeface="Avenir Roman"/>
              </a:rPr>
              <a:t>The</a:t>
            </a:r>
            <a:r>
              <a:rPr lang="es-MX" sz="900" dirty="0">
                <a:latin typeface="Avenir Roman"/>
              </a:rPr>
              <a:t> </a:t>
            </a:r>
            <a:r>
              <a:rPr lang="es-MX" sz="900" dirty="0" err="1">
                <a:latin typeface="Avenir Roman"/>
              </a:rPr>
              <a:t>Register</a:t>
            </a:r>
            <a:endParaRPr lang="es-MX" sz="900" dirty="0">
              <a:latin typeface="Avenir Roman"/>
            </a:endParaRPr>
          </a:p>
        </p:txBody>
      </p:sp>
    </p:spTree>
    <p:extLst>
      <p:ext uri="{BB962C8B-B14F-4D97-AF65-F5344CB8AC3E}">
        <p14:creationId xmlns:p14="http://schemas.microsoft.com/office/powerpoint/2010/main" val="319977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BMKs</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12</a:t>
            </a:fld>
            <a:endParaRPr lang="it-IT" dirty="0"/>
          </a:p>
        </p:txBody>
      </p:sp>
      <p:grpSp>
        <p:nvGrpSpPr>
          <p:cNvPr id="5" name="Grupo 4">
            <a:extLst>
              <a:ext uri="{FF2B5EF4-FFF2-40B4-BE49-F238E27FC236}">
                <a16:creationId xmlns:a16="http://schemas.microsoft.com/office/drawing/2014/main" id="{3696E352-E1E5-4AC0-B33E-8906340324AC}"/>
              </a:ext>
            </a:extLst>
          </p:cNvPr>
          <p:cNvGrpSpPr/>
          <p:nvPr/>
        </p:nvGrpSpPr>
        <p:grpSpPr>
          <a:xfrm>
            <a:off x="11423856" y="136187"/>
            <a:ext cx="545685" cy="483530"/>
            <a:chOff x="1478151" y="2669662"/>
            <a:chExt cx="1689463" cy="1603041"/>
          </a:xfrm>
        </p:grpSpPr>
        <p:sp>
          <p:nvSpPr>
            <p:cNvPr id="6" name="Elipse 5">
              <a:extLst>
                <a:ext uri="{FF2B5EF4-FFF2-40B4-BE49-F238E27FC236}">
                  <a16:creationId xmlns:a16="http://schemas.microsoft.com/office/drawing/2014/main" id="{2F8BBA8B-C116-415B-9C37-069D21B82EBD}"/>
                </a:ext>
              </a:extLst>
            </p:cNvPr>
            <p:cNvSpPr/>
            <p:nvPr/>
          </p:nvSpPr>
          <p:spPr>
            <a:xfrm>
              <a:off x="1519783" y="2823000"/>
              <a:ext cx="1506283" cy="1408218"/>
            </a:xfrm>
            <a:prstGeom prst="ellipse">
              <a:avLst/>
            </a:prstGeom>
            <a:noFill/>
            <a:ln w="38100">
              <a:solidFill>
                <a:srgbClr val="1E2B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pic>
          <p:nvPicPr>
            <p:cNvPr id="7" name="Picture 10" descr="Imagen relacionada">
              <a:extLst>
                <a:ext uri="{FF2B5EF4-FFF2-40B4-BE49-F238E27FC236}">
                  <a16:creationId xmlns:a16="http://schemas.microsoft.com/office/drawing/2014/main" id="{A91972A9-430C-4B0C-9C4B-7FDD691C1E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5115"/>
            <a:stretch/>
          </p:blipFill>
          <p:spPr bwMode="auto">
            <a:xfrm>
              <a:off x="1478151" y="2669662"/>
              <a:ext cx="1689463" cy="1603041"/>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grpSp>
      <p:sp>
        <p:nvSpPr>
          <p:cNvPr id="8" name="TextBox 2">
            <a:extLst>
              <a:ext uri="{FF2B5EF4-FFF2-40B4-BE49-F238E27FC236}">
                <a16:creationId xmlns:a16="http://schemas.microsoft.com/office/drawing/2014/main" id="{CDAA4DDB-77A0-43B0-8F41-1AC20445BEE6}"/>
              </a:ext>
            </a:extLst>
          </p:cNvPr>
          <p:cNvSpPr txBox="1"/>
          <p:nvPr/>
        </p:nvSpPr>
        <p:spPr>
          <a:xfrm>
            <a:off x="6909766" y="1749088"/>
            <a:ext cx="4592715" cy="738664"/>
          </a:xfrm>
          <a:prstGeom prst="rect">
            <a:avLst/>
          </a:prstGeom>
          <a:noFill/>
        </p:spPr>
        <p:txBody>
          <a:bodyPr wrap="square" rtlCol="0">
            <a:spAutoFit/>
          </a:bodyPr>
          <a:lstStyle/>
          <a:p>
            <a:pPr lvl="1">
              <a:buClr>
                <a:srgbClr val="A40000"/>
              </a:buClr>
              <a:buSzPct val="75000"/>
            </a:pPr>
            <a:r>
              <a:rPr lang="es-MX" sz="1400" b="1" dirty="0" err="1">
                <a:solidFill>
                  <a:schemeClr val="tx2"/>
                </a:solidFill>
                <a:latin typeface="Avenir Roman"/>
              </a:rPr>
              <a:t>Strategy</a:t>
            </a:r>
            <a:r>
              <a:rPr lang="es-MX" sz="1400" b="1" dirty="0">
                <a:solidFill>
                  <a:schemeClr val="tx2"/>
                </a:solidFill>
                <a:latin typeface="Avenir Roman"/>
              </a:rPr>
              <a:t>:</a:t>
            </a:r>
            <a:r>
              <a:rPr lang="es-MX" sz="1400" b="1" dirty="0">
                <a:latin typeface="Avenir Roman"/>
              </a:rPr>
              <a:t> </a:t>
            </a:r>
            <a:r>
              <a:rPr lang="es-MX" sz="1400" dirty="0">
                <a:latin typeface="Avenir Roman"/>
              </a:rPr>
              <a:t>Global Equity portfolio (</a:t>
            </a:r>
            <a:r>
              <a:rPr lang="es-MX" sz="1400" dirty="0" err="1">
                <a:latin typeface="Avenir Roman"/>
              </a:rPr>
              <a:t>for</a:t>
            </a:r>
            <a:r>
              <a:rPr lang="es-MX" sz="1400" dirty="0">
                <a:latin typeface="Avenir Roman"/>
              </a:rPr>
              <a:t> </a:t>
            </a:r>
            <a:r>
              <a:rPr lang="es-MX" sz="1400" dirty="0" err="1">
                <a:latin typeface="Avenir Roman"/>
              </a:rPr>
              <a:t>Mexican</a:t>
            </a:r>
            <a:r>
              <a:rPr lang="es-MX" sz="1400" dirty="0">
                <a:latin typeface="Avenir Roman"/>
              </a:rPr>
              <a:t> </a:t>
            </a:r>
            <a:r>
              <a:rPr lang="es-MX" sz="1400" dirty="0" err="1">
                <a:latin typeface="Avenir Roman"/>
              </a:rPr>
              <a:t>clients</a:t>
            </a:r>
            <a:r>
              <a:rPr lang="es-MX" sz="1400" dirty="0">
                <a:latin typeface="Avenir Roman"/>
              </a:rPr>
              <a:t>)</a:t>
            </a:r>
          </a:p>
          <a:p>
            <a:pPr lvl="1">
              <a:buClr>
                <a:srgbClr val="A40000"/>
              </a:buClr>
              <a:buSzPct val="75000"/>
            </a:pPr>
            <a:r>
              <a:rPr lang="es-MX" sz="1400" b="1" dirty="0">
                <a:solidFill>
                  <a:srgbClr val="84BD00"/>
                </a:solidFill>
                <a:latin typeface="Avenir Roman"/>
              </a:rPr>
              <a:t>BMK: </a:t>
            </a:r>
            <a:r>
              <a:rPr lang="es-MX" sz="1400" dirty="0">
                <a:latin typeface="Avenir Roman"/>
              </a:rPr>
              <a:t>90% ACWI (MSCI </a:t>
            </a:r>
            <a:r>
              <a:rPr lang="es-MX" sz="1400" dirty="0" err="1">
                <a:latin typeface="Avenir Roman"/>
              </a:rPr>
              <a:t>World</a:t>
            </a:r>
            <a:r>
              <a:rPr lang="es-MX" sz="1400" dirty="0">
                <a:latin typeface="Avenir Roman"/>
              </a:rPr>
              <a:t>) + 10% </a:t>
            </a:r>
            <a:r>
              <a:rPr lang="es-MX" sz="1400" dirty="0" err="1">
                <a:latin typeface="Avenir Roman"/>
              </a:rPr>
              <a:t>Index</a:t>
            </a:r>
            <a:r>
              <a:rPr lang="es-MX" sz="1400" dirty="0">
                <a:latin typeface="Avenir Roman"/>
              </a:rPr>
              <a:t> </a:t>
            </a:r>
            <a:r>
              <a:rPr lang="es-MX" sz="1400" dirty="0" err="1">
                <a:latin typeface="Avenir Roman"/>
              </a:rPr>
              <a:t>Mexican</a:t>
            </a:r>
            <a:r>
              <a:rPr lang="es-MX" sz="1400" dirty="0">
                <a:latin typeface="Avenir Roman"/>
              </a:rPr>
              <a:t> </a:t>
            </a:r>
            <a:r>
              <a:rPr lang="es-MX" sz="1400" dirty="0" err="1">
                <a:latin typeface="Avenir Roman"/>
              </a:rPr>
              <a:t>Treasuries</a:t>
            </a:r>
            <a:endParaRPr lang="es-MX" sz="1400" b="1" dirty="0">
              <a:latin typeface="Avenir Roman"/>
            </a:endParaRPr>
          </a:p>
        </p:txBody>
      </p:sp>
      <p:sp>
        <p:nvSpPr>
          <p:cNvPr id="9" name="TextBox 2">
            <a:extLst>
              <a:ext uri="{FF2B5EF4-FFF2-40B4-BE49-F238E27FC236}">
                <a16:creationId xmlns:a16="http://schemas.microsoft.com/office/drawing/2014/main" id="{57CBC87F-869A-4354-A27A-51E17D618C85}"/>
              </a:ext>
            </a:extLst>
          </p:cNvPr>
          <p:cNvSpPr txBox="1"/>
          <p:nvPr/>
        </p:nvSpPr>
        <p:spPr>
          <a:xfrm>
            <a:off x="6909766" y="4911554"/>
            <a:ext cx="4592715" cy="523220"/>
          </a:xfrm>
          <a:prstGeom prst="rect">
            <a:avLst/>
          </a:prstGeom>
          <a:noFill/>
        </p:spPr>
        <p:txBody>
          <a:bodyPr wrap="square" rtlCol="0">
            <a:spAutoFit/>
          </a:bodyPr>
          <a:lstStyle/>
          <a:p>
            <a:pPr lvl="1">
              <a:buClr>
                <a:srgbClr val="A40000"/>
              </a:buClr>
              <a:buSzPct val="75000"/>
            </a:pPr>
            <a:r>
              <a:rPr lang="es-MX" sz="1400" b="1" dirty="0" err="1">
                <a:solidFill>
                  <a:schemeClr val="tx2"/>
                </a:solidFill>
                <a:latin typeface="Avenir Roman"/>
              </a:rPr>
              <a:t>Strategy</a:t>
            </a:r>
            <a:r>
              <a:rPr lang="es-MX" sz="1400" b="1" dirty="0">
                <a:solidFill>
                  <a:schemeClr val="tx2"/>
                </a:solidFill>
                <a:latin typeface="Avenir Roman"/>
              </a:rPr>
              <a:t>:</a:t>
            </a:r>
            <a:r>
              <a:rPr lang="es-MX" sz="1400" b="1" dirty="0">
                <a:latin typeface="Avenir Roman"/>
              </a:rPr>
              <a:t> </a:t>
            </a:r>
            <a:r>
              <a:rPr lang="es-MX" sz="1400" dirty="0">
                <a:latin typeface="Avenir Roman"/>
              </a:rPr>
              <a:t>EMB (global and local </a:t>
            </a:r>
            <a:r>
              <a:rPr lang="es-MX" sz="1400" dirty="0" err="1">
                <a:latin typeface="Avenir Roman"/>
              </a:rPr>
              <a:t>currency</a:t>
            </a:r>
            <a:r>
              <a:rPr lang="es-MX" sz="1400" dirty="0">
                <a:latin typeface="Avenir Roman"/>
              </a:rPr>
              <a:t>)</a:t>
            </a:r>
            <a:endParaRPr lang="es-MX" sz="1400" b="1" dirty="0">
              <a:latin typeface="Avenir Roman"/>
            </a:endParaRPr>
          </a:p>
          <a:p>
            <a:pPr lvl="1">
              <a:buClr>
                <a:srgbClr val="A40000"/>
              </a:buClr>
              <a:buSzPct val="75000"/>
            </a:pPr>
            <a:r>
              <a:rPr lang="es-MX" sz="1400" b="1" dirty="0">
                <a:solidFill>
                  <a:srgbClr val="84BD00"/>
                </a:solidFill>
                <a:latin typeface="Avenir Roman"/>
              </a:rPr>
              <a:t>BMK: </a:t>
            </a:r>
            <a:r>
              <a:rPr lang="es-MX" sz="1400" dirty="0">
                <a:latin typeface="Avenir Roman"/>
              </a:rPr>
              <a:t>40% EMB + 40% LEMB + 20% </a:t>
            </a:r>
            <a:r>
              <a:rPr lang="es-MX" sz="1400" dirty="0" err="1">
                <a:latin typeface="Avenir Roman"/>
              </a:rPr>
              <a:t>Index</a:t>
            </a:r>
            <a:r>
              <a:rPr lang="es-MX" sz="1400" dirty="0">
                <a:latin typeface="Avenir Roman"/>
              </a:rPr>
              <a:t> T-</a:t>
            </a:r>
            <a:r>
              <a:rPr lang="es-MX" sz="1400" dirty="0" err="1">
                <a:latin typeface="Avenir Roman"/>
              </a:rPr>
              <a:t>Bills</a:t>
            </a:r>
            <a:r>
              <a:rPr lang="es-MX" sz="1400" dirty="0">
                <a:latin typeface="Avenir Roman"/>
              </a:rPr>
              <a:t> (1-3y)</a:t>
            </a:r>
          </a:p>
        </p:txBody>
      </p:sp>
      <p:pic>
        <p:nvPicPr>
          <p:cNvPr id="11" name="Imagen 10">
            <a:extLst>
              <a:ext uri="{FF2B5EF4-FFF2-40B4-BE49-F238E27FC236}">
                <a16:creationId xmlns:a16="http://schemas.microsoft.com/office/drawing/2014/main" id="{DDF4DDFF-A69C-4E48-9EA9-97C9173F3E1C}"/>
              </a:ext>
            </a:extLst>
          </p:cNvPr>
          <p:cNvPicPr>
            <a:picLocks noChangeAspect="1"/>
          </p:cNvPicPr>
          <p:nvPr/>
        </p:nvPicPr>
        <p:blipFill rotWithShape="1">
          <a:blip r:embed="rId4"/>
          <a:srcRect l="5461" t="35340" r="25510" b="17669"/>
          <a:stretch/>
        </p:blipFill>
        <p:spPr>
          <a:xfrm>
            <a:off x="696809" y="892090"/>
            <a:ext cx="6468520" cy="2476870"/>
          </a:xfrm>
          <a:prstGeom prst="rect">
            <a:avLst/>
          </a:prstGeom>
        </p:spPr>
      </p:pic>
      <p:pic>
        <p:nvPicPr>
          <p:cNvPr id="12" name="Imagen 11">
            <a:extLst>
              <a:ext uri="{FF2B5EF4-FFF2-40B4-BE49-F238E27FC236}">
                <a16:creationId xmlns:a16="http://schemas.microsoft.com/office/drawing/2014/main" id="{AAA6E9D4-31C2-4831-9C1B-D2C48877F6F0}"/>
              </a:ext>
            </a:extLst>
          </p:cNvPr>
          <p:cNvPicPr>
            <a:picLocks noChangeAspect="1"/>
          </p:cNvPicPr>
          <p:nvPr/>
        </p:nvPicPr>
        <p:blipFill rotWithShape="1">
          <a:blip r:embed="rId5"/>
          <a:srcRect l="7573" t="29187" r="10946" b="18058"/>
          <a:stretch/>
        </p:blipFill>
        <p:spPr>
          <a:xfrm>
            <a:off x="696809" y="3940272"/>
            <a:ext cx="6517064" cy="2373454"/>
          </a:xfrm>
          <a:prstGeom prst="rect">
            <a:avLst/>
          </a:prstGeom>
        </p:spPr>
      </p:pic>
      <p:sp>
        <p:nvSpPr>
          <p:cNvPr id="13" name="CuadroTexto 12">
            <a:extLst>
              <a:ext uri="{FF2B5EF4-FFF2-40B4-BE49-F238E27FC236}">
                <a16:creationId xmlns:a16="http://schemas.microsoft.com/office/drawing/2014/main" id="{7B1894A0-0275-4FB1-9C5D-369C4B905BCF}"/>
              </a:ext>
            </a:extLst>
          </p:cNvPr>
          <p:cNvSpPr txBox="1"/>
          <p:nvPr/>
        </p:nvSpPr>
        <p:spPr>
          <a:xfrm>
            <a:off x="-466165" y="6374790"/>
            <a:ext cx="3560227" cy="230832"/>
          </a:xfrm>
          <a:prstGeom prst="rect">
            <a:avLst/>
          </a:prstGeom>
          <a:noFill/>
          <a:ln>
            <a:noFill/>
          </a:ln>
        </p:spPr>
        <p:txBody>
          <a:bodyPr wrap="square" rtlCol="0" anchor="ctr" anchorCtr="1">
            <a:spAutoFit/>
          </a:bodyPr>
          <a:lstStyle/>
          <a:p>
            <a:r>
              <a:rPr lang="es-MX" sz="900" dirty="0" err="1">
                <a:latin typeface="Avenir Roman"/>
              </a:rPr>
              <a:t>Source</a:t>
            </a:r>
            <a:r>
              <a:rPr lang="es-MX" sz="900" dirty="0">
                <a:latin typeface="Avenir Roman"/>
              </a:rPr>
              <a:t>: </a:t>
            </a:r>
            <a:r>
              <a:rPr lang="es-MX" sz="900" dirty="0" err="1">
                <a:latin typeface="Avenir Roman"/>
              </a:rPr>
              <a:t>Own</a:t>
            </a:r>
            <a:r>
              <a:rPr lang="es-MX" sz="900" dirty="0">
                <a:latin typeface="Avenir Roman"/>
              </a:rPr>
              <a:t> </a:t>
            </a:r>
            <a:r>
              <a:rPr lang="es-MX" sz="900" dirty="0" err="1">
                <a:latin typeface="Avenir Roman"/>
              </a:rPr>
              <a:t>authorship</a:t>
            </a:r>
            <a:endParaRPr lang="es-MX" sz="900" dirty="0">
              <a:latin typeface="Avenir Roman"/>
            </a:endParaRPr>
          </a:p>
        </p:txBody>
      </p:sp>
      <p:sp>
        <p:nvSpPr>
          <p:cNvPr id="14" name="CuadroTexto 13">
            <a:extLst>
              <a:ext uri="{FF2B5EF4-FFF2-40B4-BE49-F238E27FC236}">
                <a16:creationId xmlns:a16="http://schemas.microsoft.com/office/drawing/2014/main" id="{2A350911-E47F-4EC6-BBEF-F0A8079C5DAF}"/>
              </a:ext>
            </a:extLst>
          </p:cNvPr>
          <p:cNvSpPr txBox="1"/>
          <p:nvPr/>
        </p:nvSpPr>
        <p:spPr>
          <a:xfrm>
            <a:off x="-466166" y="3384872"/>
            <a:ext cx="3560227" cy="230832"/>
          </a:xfrm>
          <a:prstGeom prst="rect">
            <a:avLst/>
          </a:prstGeom>
          <a:noFill/>
          <a:ln>
            <a:noFill/>
          </a:ln>
        </p:spPr>
        <p:txBody>
          <a:bodyPr wrap="square" rtlCol="0" anchor="ctr" anchorCtr="1">
            <a:spAutoFit/>
          </a:bodyPr>
          <a:lstStyle/>
          <a:p>
            <a:r>
              <a:rPr lang="es-MX" sz="900" dirty="0" err="1">
                <a:latin typeface="Avenir Roman"/>
              </a:rPr>
              <a:t>Source</a:t>
            </a:r>
            <a:r>
              <a:rPr lang="es-MX" sz="900" dirty="0">
                <a:latin typeface="Avenir Roman"/>
              </a:rPr>
              <a:t>: </a:t>
            </a:r>
            <a:r>
              <a:rPr lang="es-MX" sz="900" dirty="0" err="1">
                <a:latin typeface="Avenir Roman"/>
              </a:rPr>
              <a:t>Own</a:t>
            </a:r>
            <a:r>
              <a:rPr lang="es-MX" sz="900" dirty="0">
                <a:latin typeface="Avenir Roman"/>
              </a:rPr>
              <a:t> </a:t>
            </a:r>
            <a:r>
              <a:rPr lang="es-MX" sz="900" dirty="0" err="1">
                <a:latin typeface="Avenir Roman"/>
              </a:rPr>
              <a:t>authorship</a:t>
            </a:r>
            <a:endParaRPr lang="es-MX" sz="900" dirty="0">
              <a:latin typeface="Avenir Roman"/>
            </a:endParaRPr>
          </a:p>
        </p:txBody>
      </p:sp>
    </p:spTree>
    <p:extLst>
      <p:ext uri="{BB962C8B-B14F-4D97-AF65-F5344CB8AC3E}">
        <p14:creationId xmlns:p14="http://schemas.microsoft.com/office/powerpoint/2010/main" val="1289259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Overview</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13</a:t>
            </a:fld>
            <a:endParaRPr lang="it-IT" dirty="0"/>
          </a:p>
        </p:txBody>
      </p:sp>
      <p:cxnSp>
        <p:nvCxnSpPr>
          <p:cNvPr id="11" name="Conector recto 10">
            <a:extLst>
              <a:ext uri="{FF2B5EF4-FFF2-40B4-BE49-F238E27FC236}">
                <a16:creationId xmlns:a16="http://schemas.microsoft.com/office/drawing/2014/main" id="{11CA2CBE-59DE-4631-8D23-77D1F05B8C8D}"/>
              </a:ext>
            </a:extLst>
          </p:cNvPr>
          <p:cNvCxnSpPr/>
          <p:nvPr/>
        </p:nvCxnSpPr>
        <p:spPr>
          <a:xfrm>
            <a:off x="0" y="2958353"/>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5">
            <a:extLst>
              <a:ext uri="{FF2B5EF4-FFF2-40B4-BE49-F238E27FC236}">
                <a16:creationId xmlns:a16="http://schemas.microsoft.com/office/drawing/2014/main" id="{C9B467FC-9B92-4B01-8576-B7E420AB3B5C}"/>
              </a:ext>
            </a:extLst>
          </p:cNvPr>
          <p:cNvSpPr txBox="1"/>
          <p:nvPr/>
        </p:nvSpPr>
        <p:spPr>
          <a:xfrm>
            <a:off x="799614" y="3798573"/>
            <a:ext cx="2931885" cy="707886"/>
          </a:xfrm>
          <a:prstGeom prst="rect">
            <a:avLst/>
          </a:prstGeom>
          <a:noFill/>
        </p:spPr>
        <p:txBody>
          <a:bodyPr wrap="square" rtlCol="0">
            <a:spAutoFit/>
          </a:bodyPr>
          <a:lstStyle/>
          <a:p>
            <a:pPr algn="ctr"/>
            <a:r>
              <a:rPr lang="en-US" sz="2000" dirty="0">
                <a:solidFill>
                  <a:schemeClr val="bg1">
                    <a:lumMod val="50000"/>
                  </a:schemeClr>
                </a:solidFill>
                <a:latin typeface="Avenir Roman"/>
                <a:cs typeface="Avenir Roman"/>
              </a:rPr>
              <a:t>OPTIMAL ASSET ALLOCATION</a:t>
            </a:r>
          </a:p>
        </p:txBody>
      </p:sp>
      <p:sp>
        <p:nvSpPr>
          <p:cNvPr id="13" name="TextBox 8">
            <a:extLst>
              <a:ext uri="{FF2B5EF4-FFF2-40B4-BE49-F238E27FC236}">
                <a16:creationId xmlns:a16="http://schemas.microsoft.com/office/drawing/2014/main" id="{D95E2052-1F62-44C2-B7D3-37BDB502D017}"/>
              </a:ext>
            </a:extLst>
          </p:cNvPr>
          <p:cNvSpPr txBox="1"/>
          <p:nvPr/>
        </p:nvSpPr>
        <p:spPr>
          <a:xfrm>
            <a:off x="4512554" y="3882979"/>
            <a:ext cx="3152151" cy="1015663"/>
          </a:xfrm>
          <a:prstGeom prst="rect">
            <a:avLst/>
          </a:prstGeom>
          <a:noFill/>
        </p:spPr>
        <p:txBody>
          <a:bodyPr wrap="square" rtlCol="0">
            <a:spAutoFit/>
          </a:bodyPr>
          <a:lstStyle/>
          <a:p>
            <a:pPr algn="ctr"/>
            <a:r>
              <a:rPr lang="en-US" sz="2000" b="1" dirty="0">
                <a:solidFill>
                  <a:srgbClr val="002060"/>
                </a:solidFill>
                <a:latin typeface="Avenir Roman"/>
                <a:cs typeface="Avenir Roman"/>
              </a:rPr>
              <a:t>INVESTMENT STRATEGIES AND RM</a:t>
            </a:r>
          </a:p>
          <a:p>
            <a:pPr algn="ctr"/>
            <a:endParaRPr lang="en-US" sz="2000" b="1" dirty="0">
              <a:solidFill>
                <a:srgbClr val="002060"/>
              </a:solidFill>
              <a:latin typeface="Avenir Roman"/>
              <a:cs typeface="Avenir Roman"/>
            </a:endParaRPr>
          </a:p>
        </p:txBody>
      </p:sp>
      <p:sp>
        <p:nvSpPr>
          <p:cNvPr id="14" name="TextBox 11">
            <a:extLst>
              <a:ext uri="{FF2B5EF4-FFF2-40B4-BE49-F238E27FC236}">
                <a16:creationId xmlns:a16="http://schemas.microsoft.com/office/drawing/2014/main" id="{44F2D1AB-851F-470C-A600-FA12FC7E3E52}"/>
              </a:ext>
            </a:extLst>
          </p:cNvPr>
          <p:cNvSpPr txBox="1"/>
          <p:nvPr/>
        </p:nvSpPr>
        <p:spPr>
          <a:xfrm>
            <a:off x="8279919" y="3882979"/>
            <a:ext cx="3152151" cy="400110"/>
          </a:xfrm>
          <a:prstGeom prst="rect">
            <a:avLst/>
          </a:prstGeom>
          <a:noFill/>
        </p:spPr>
        <p:txBody>
          <a:bodyPr wrap="square" rtlCol="0">
            <a:spAutoFit/>
          </a:bodyPr>
          <a:lstStyle/>
          <a:p>
            <a:pPr algn="ctr"/>
            <a:r>
              <a:rPr lang="en-US" sz="2000" dirty="0">
                <a:solidFill>
                  <a:schemeClr val="bg1">
                    <a:lumMod val="50000"/>
                  </a:schemeClr>
                </a:solidFill>
                <a:latin typeface="Avenir Roman"/>
                <a:cs typeface="Avenir Roman"/>
              </a:rPr>
              <a:t>BEST EXECUTION</a:t>
            </a:r>
          </a:p>
        </p:txBody>
      </p:sp>
      <p:pic>
        <p:nvPicPr>
          <p:cNvPr id="15" name="Picture 4" descr="Resultado de imagen para inversiones">
            <a:extLst>
              <a:ext uri="{FF2B5EF4-FFF2-40B4-BE49-F238E27FC236}">
                <a16:creationId xmlns:a16="http://schemas.microsoft.com/office/drawing/2014/main" id="{55B8FE19-C18A-4C50-AAE0-040EFD045E3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45" t="17875" r="40692" b="15788"/>
          <a:stretch/>
        </p:blipFill>
        <p:spPr bwMode="auto">
          <a:xfrm>
            <a:off x="5342858" y="2324802"/>
            <a:ext cx="1506284" cy="14323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6" name="Grupo 15">
            <a:extLst>
              <a:ext uri="{FF2B5EF4-FFF2-40B4-BE49-F238E27FC236}">
                <a16:creationId xmlns:a16="http://schemas.microsoft.com/office/drawing/2014/main" id="{8689A91D-AF89-41A8-90C1-6E7E39EF530A}"/>
              </a:ext>
            </a:extLst>
          </p:cNvPr>
          <p:cNvGrpSpPr/>
          <p:nvPr/>
        </p:nvGrpSpPr>
        <p:grpSpPr>
          <a:xfrm>
            <a:off x="1512414" y="2273053"/>
            <a:ext cx="1506283" cy="1411318"/>
            <a:chOff x="1519783" y="2819900"/>
            <a:chExt cx="1506283" cy="1411318"/>
          </a:xfrm>
        </p:grpSpPr>
        <p:sp>
          <p:nvSpPr>
            <p:cNvPr id="17" name="Elipse 16">
              <a:extLst>
                <a:ext uri="{FF2B5EF4-FFF2-40B4-BE49-F238E27FC236}">
                  <a16:creationId xmlns:a16="http://schemas.microsoft.com/office/drawing/2014/main" id="{EDC66451-3B4B-4674-9131-1FA1FF5A9405}"/>
                </a:ext>
              </a:extLst>
            </p:cNvPr>
            <p:cNvSpPr/>
            <p:nvPr/>
          </p:nvSpPr>
          <p:spPr>
            <a:xfrm>
              <a:off x="1519783" y="2823000"/>
              <a:ext cx="1506283" cy="1408218"/>
            </a:xfrm>
            <a:prstGeom prst="ellipse">
              <a:avLst/>
            </a:prstGeom>
            <a:noFill/>
            <a:ln w="762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pic>
          <p:nvPicPr>
            <p:cNvPr id="18" name="Picture 10" descr="Imagen relacionada">
              <a:extLst>
                <a:ext uri="{FF2B5EF4-FFF2-40B4-BE49-F238E27FC236}">
                  <a16:creationId xmlns:a16="http://schemas.microsoft.com/office/drawing/2014/main" id="{17DEA627-2871-40A1-B62A-7605F59ED3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5115"/>
            <a:stretch/>
          </p:blipFill>
          <p:spPr bwMode="auto">
            <a:xfrm>
              <a:off x="1541929" y="2819900"/>
              <a:ext cx="1484137" cy="1408218"/>
            </a:xfrm>
            <a:prstGeom prst="ellipse">
              <a:avLst/>
            </a:prstGeom>
            <a:ln>
              <a:solidFill>
                <a:schemeClr val="bg1">
                  <a:lumMod val="85000"/>
                </a:schemeClr>
              </a:solidFill>
            </a:ln>
            <a:effectLst>
              <a:softEdge rad="112500"/>
            </a:effectLst>
            <a:extLst>
              <a:ext uri="{909E8E84-426E-40DD-AFC4-6F175D3DCCD1}">
                <a14:hiddenFill xmlns:a14="http://schemas.microsoft.com/office/drawing/2010/main">
                  <a:solidFill>
                    <a:srgbClr val="FFFFFF"/>
                  </a:solidFill>
                </a14:hiddenFill>
              </a:ext>
            </a:extLst>
          </p:spPr>
        </p:pic>
      </p:grpSp>
      <p:pic>
        <p:nvPicPr>
          <p:cNvPr id="19" name="Imagen 18">
            <a:extLst>
              <a:ext uri="{FF2B5EF4-FFF2-40B4-BE49-F238E27FC236}">
                <a16:creationId xmlns:a16="http://schemas.microsoft.com/office/drawing/2014/main" id="{65CB980F-F91B-4082-B5BC-825564F58527}"/>
              </a:ext>
            </a:extLst>
          </p:cNvPr>
          <p:cNvPicPr>
            <a:picLocks noChangeAspect="1"/>
          </p:cNvPicPr>
          <p:nvPr/>
        </p:nvPicPr>
        <p:blipFill rotWithShape="1">
          <a:blip r:embed="rId5"/>
          <a:srcRect l="-683" t="-967" r="22935" b="13578"/>
          <a:stretch/>
        </p:blipFill>
        <p:spPr>
          <a:xfrm>
            <a:off x="9155538" y="2336887"/>
            <a:ext cx="1487164" cy="1390076"/>
          </a:xfrm>
          <a:prstGeom prst="ellipse">
            <a:avLst/>
          </a:prstGeom>
          <a:ln>
            <a:noFill/>
          </a:ln>
          <a:effectLst>
            <a:softEdge rad="112500"/>
          </a:effectLst>
        </p:spPr>
      </p:pic>
      <p:sp>
        <p:nvSpPr>
          <p:cNvPr id="20" name="Elipse 19">
            <a:extLst>
              <a:ext uri="{FF2B5EF4-FFF2-40B4-BE49-F238E27FC236}">
                <a16:creationId xmlns:a16="http://schemas.microsoft.com/office/drawing/2014/main" id="{69575D6D-A99D-474D-A457-D89C5A3AE207}"/>
              </a:ext>
            </a:extLst>
          </p:cNvPr>
          <p:cNvSpPr/>
          <p:nvPr/>
        </p:nvSpPr>
        <p:spPr>
          <a:xfrm>
            <a:off x="9164690" y="2318745"/>
            <a:ext cx="1506283" cy="1408218"/>
          </a:xfrm>
          <a:prstGeom prst="ellipse">
            <a:avLst/>
          </a:prstGeom>
          <a:noFill/>
          <a:ln w="762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sp>
        <p:nvSpPr>
          <p:cNvPr id="21" name="Elipse 20">
            <a:extLst>
              <a:ext uri="{FF2B5EF4-FFF2-40B4-BE49-F238E27FC236}">
                <a16:creationId xmlns:a16="http://schemas.microsoft.com/office/drawing/2014/main" id="{AA25E174-F0E6-4F2C-BD62-06CA6B0AEF48}"/>
              </a:ext>
            </a:extLst>
          </p:cNvPr>
          <p:cNvSpPr/>
          <p:nvPr/>
        </p:nvSpPr>
        <p:spPr>
          <a:xfrm>
            <a:off x="5342858" y="2258011"/>
            <a:ext cx="1506283" cy="1408218"/>
          </a:xfrm>
          <a:prstGeom prst="ellipse">
            <a:avLst/>
          </a:prstGeom>
          <a:noFill/>
          <a:ln w="762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spTree>
    <p:extLst>
      <p:ext uri="{BB962C8B-B14F-4D97-AF65-F5344CB8AC3E}">
        <p14:creationId xmlns:p14="http://schemas.microsoft.com/office/powerpoint/2010/main" val="120119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Different asset management styles </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14</a:t>
            </a:fld>
            <a:endParaRPr lang="it-IT" dirty="0"/>
          </a:p>
        </p:txBody>
      </p:sp>
      <p:graphicFrame>
        <p:nvGraphicFramePr>
          <p:cNvPr id="8" name="Diagrama 7">
            <a:extLst>
              <a:ext uri="{FF2B5EF4-FFF2-40B4-BE49-F238E27FC236}">
                <a16:creationId xmlns:a16="http://schemas.microsoft.com/office/drawing/2014/main" id="{F100A119-6285-49AA-98AE-3BA079DFFA7F}"/>
              </a:ext>
            </a:extLst>
          </p:cNvPr>
          <p:cNvGraphicFramePr/>
          <p:nvPr>
            <p:extLst>
              <p:ext uri="{D42A27DB-BD31-4B8C-83A1-F6EECF244321}">
                <p14:modId xmlns:p14="http://schemas.microsoft.com/office/powerpoint/2010/main" val="2895065783"/>
              </p:ext>
            </p:extLst>
          </p:nvPr>
        </p:nvGraphicFramePr>
        <p:xfrm>
          <a:off x="2483294" y="829208"/>
          <a:ext cx="7217382" cy="591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upo 2">
            <a:extLst>
              <a:ext uri="{FF2B5EF4-FFF2-40B4-BE49-F238E27FC236}">
                <a16:creationId xmlns:a16="http://schemas.microsoft.com/office/drawing/2014/main" id="{88BB2656-76B7-42E1-8BFE-AA0CE8DCC766}"/>
              </a:ext>
            </a:extLst>
          </p:cNvPr>
          <p:cNvGrpSpPr/>
          <p:nvPr/>
        </p:nvGrpSpPr>
        <p:grpSpPr>
          <a:xfrm>
            <a:off x="11438961" y="188258"/>
            <a:ext cx="511095" cy="466164"/>
            <a:chOff x="5342858" y="2258011"/>
            <a:chExt cx="1506284" cy="1499178"/>
          </a:xfrm>
        </p:grpSpPr>
        <p:pic>
          <p:nvPicPr>
            <p:cNvPr id="11" name="Picture 4" descr="Resultado de imagen para inversiones">
              <a:extLst>
                <a:ext uri="{FF2B5EF4-FFF2-40B4-BE49-F238E27FC236}">
                  <a16:creationId xmlns:a16="http://schemas.microsoft.com/office/drawing/2014/main" id="{24DE1110-A029-4AE9-805E-D30FA449063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345" t="17875" r="40692" b="15788"/>
            <a:stretch/>
          </p:blipFill>
          <p:spPr bwMode="auto">
            <a:xfrm>
              <a:off x="5342858" y="2324802"/>
              <a:ext cx="1506284" cy="1432387"/>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12" name="Elipse 11">
              <a:extLst>
                <a:ext uri="{FF2B5EF4-FFF2-40B4-BE49-F238E27FC236}">
                  <a16:creationId xmlns:a16="http://schemas.microsoft.com/office/drawing/2014/main" id="{E1ED8047-17E4-4A5F-9052-8189B861AB7E}"/>
                </a:ext>
              </a:extLst>
            </p:cNvPr>
            <p:cNvSpPr/>
            <p:nvPr/>
          </p:nvSpPr>
          <p:spPr>
            <a:xfrm>
              <a:off x="5342858" y="2258011"/>
              <a:ext cx="1506283" cy="1408218"/>
            </a:xfrm>
            <a:prstGeom prst="ellipse">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grpSp>
      <p:sp>
        <p:nvSpPr>
          <p:cNvPr id="13" name="CuadroTexto 12">
            <a:extLst>
              <a:ext uri="{FF2B5EF4-FFF2-40B4-BE49-F238E27FC236}">
                <a16:creationId xmlns:a16="http://schemas.microsoft.com/office/drawing/2014/main" id="{5E4C6818-334A-441C-9C12-C8398F2436DA}"/>
              </a:ext>
            </a:extLst>
          </p:cNvPr>
          <p:cNvSpPr txBox="1"/>
          <p:nvPr/>
        </p:nvSpPr>
        <p:spPr>
          <a:xfrm>
            <a:off x="1864658" y="6448973"/>
            <a:ext cx="3560227" cy="230832"/>
          </a:xfrm>
          <a:prstGeom prst="rect">
            <a:avLst/>
          </a:prstGeom>
          <a:noFill/>
          <a:ln>
            <a:noFill/>
          </a:ln>
        </p:spPr>
        <p:txBody>
          <a:bodyPr wrap="square" rtlCol="0" anchor="ctr" anchorCtr="1">
            <a:spAutoFit/>
          </a:bodyPr>
          <a:lstStyle/>
          <a:p>
            <a:r>
              <a:rPr lang="es-MX" sz="900" dirty="0" err="1">
                <a:latin typeface="Avenir Roman"/>
              </a:rPr>
              <a:t>Source</a:t>
            </a:r>
            <a:r>
              <a:rPr lang="es-MX" sz="900" dirty="0">
                <a:latin typeface="Avenir Roman"/>
              </a:rPr>
              <a:t>: </a:t>
            </a:r>
            <a:r>
              <a:rPr lang="es-MX" sz="900" dirty="0" err="1">
                <a:latin typeface="Avenir Roman"/>
              </a:rPr>
              <a:t>Own</a:t>
            </a:r>
            <a:r>
              <a:rPr lang="es-MX" sz="900" dirty="0">
                <a:latin typeface="Avenir Roman"/>
              </a:rPr>
              <a:t> </a:t>
            </a:r>
            <a:r>
              <a:rPr lang="es-MX" sz="900" dirty="0" err="1">
                <a:latin typeface="Avenir Roman"/>
              </a:rPr>
              <a:t>authorship</a:t>
            </a:r>
            <a:endParaRPr lang="es-MX" sz="900" dirty="0">
              <a:latin typeface="Avenir Roman"/>
            </a:endParaRPr>
          </a:p>
        </p:txBody>
      </p:sp>
    </p:spTree>
    <p:extLst>
      <p:ext uri="{BB962C8B-B14F-4D97-AF65-F5344CB8AC3E}">
        <p14:creationId xmlns:p14="http://schemas.microsoft.com/office/powerpoint/2010/main" val="2384261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Geometric classification of funds</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15</a:t>
            </a:fld>
            <a:endParaRPr lang="it-IT" dirty="0"/>
          </a:p>
        </p:txBody>
      </p:sp>
      <p:pic>
        <p:nvPicPr>
          <p:cNvPr id="10" name="Imagen 9">
            <a:extLst>
              <a:ext uri="{FF2B5EF4-FFF2-40B4-BE49-F238E27FC236}">
                <a16:creationId xmlns:a16="http://schemas.microsoft.com/office/drawing/2014/main" id="{33C39795-B419-42ED-ABFC-B5E3FB14A24A}"/>
              </a:ext>
            </a:extLst>
          </p:cNvPr>
          <p:cNvPicPr>
            <a:picLocks noChangeAspect="1"/>
          </p:cNvPicPr>
          <p:nvPr/>
        </p:nvPicPr>
        <p:blipFill rotWithShape="1">
          <a:blip r:embed="rId3"/>
          <a:srcRect l="26400" t="19867" r="28075" b="15867"/>
          <a:stretch/>
        </p:blipFill>
        <p:spPr>
          <a:xfrm>
            <a:off x="980233" y="913211"/>
            <a:ext cx="6160367" cy="4891758"/>
          </a:xfrm>
          <a:prstGeom prst="rect">
            <a:avLst/>
          </a:prstGeom>
        </p:spPr>
      </p:pic>
      <p:grpSp>
        <p:nvGrpSpPr>
          <p:cNvPr id="8" name="Grupo 7">
            <a:extLst>
              <a:ext uri="{FF2B5EF4-FFF2-40B4-BE49-F238E27FC236}">
                <a16:creationId xmlns:a16="http://schemas.microsoft.com/office/drawing/2014/main" id="{3BE169FD-EE62-4B54-95A6-E69333805072}"/>
              </a:ext>
            </a:extLst>
          </p:cNvPr>
          <p:cNvGrpSpPr/>
          <p:nvPr/>
        </p:nvGrpSpPr>
        <p:grpSpPr>
          <a:xfrm>
            <a:off x="11438961" y="188258"/>
            <a:ext cx="511095" cy="466164"/>
            <a:chOff x="5342858" y="2258011"/>
            <a:chExt cx="1506284" cy="1499178"/>
          </a:xfrm>
        </p:grpSpPr>
        <p:pic>
          <p:nvPicPr>
            <p:cNvPr id="9" name="Picture 4" descr="Resultado de imagen para inversiones">
              <a:extLst>
                <a:ext uri="{FF2B5EF4-FFF2-40B4-BE49-F238E27FC236}">
                  <a16:creationId xmlns:a16="http://schemas.microsoft.com/office/drawing/2014/main" id="{CBEB9E46-0D5B-4491-B9EE-A65CAA38F91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345" t="17875" r="40692" b="15788"/>
            <a:stretch/>
          </p:blipFill>
          <p:spPr bwMode="auto">
            <a:xfrm>
              <a:off x="5342858" y="2324802"/>
              <a:ext cx="1506284" cy="1432387"/>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11" name="Elipse 10">
              <a:extLst>
                <a:ext uri="{FF2B5EF4-FFF2-40B4-BE49-F238E27FC236}">
                  <a16:creationId xmlns:a16="http://schemas.microsoft.com/office/drawing/2014/main" id="{F79E946F-2644-4F01-A739-627D0318E95D}"/>
                </a:ext>
              </a:extLst>
            </p:cNvPr>
            <p:cNvSpPr/>
            <p:nvPr/>
          </p:nvSpPr>
          <p:spPr>
            <a:xfrm>
              <a:off x="5342858" y="2258011"/>
              <a:ext cx="1506283" cy="1408218"/>
            </a:xfrm>
            <a:prstGeom prst="ellipse">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grpSp>
      <p:sp>
        <p:nvSpPr>
          <p:cNvPr id="12" name="CuadroTexto 11">
            <a:extLst>
              <a:ext uri="{FF2B5EF4-FFF2-40B4-BE49-F238E27FC236}">
                <a16:creationId xmlns:a16="http://schemas.microsoft.com/office/drawing/2014/main" id="{BA4A36B3-B4B0-40B2-A040-A26216ACB0E5}"/>
              </a:ext>
            </a:extLst>
          </p:cNvPr>
          <p:cNvSpPr txBox="1"/>
          <p:nvPr/>
        </p:nvSpPr>
        <p:spPr>
          <a:xfrm>
            <a:off x="1172543" y="5878271"/>
            <a:ext cx="3560227" cy="230832"/>
          </a:xfrm>
          <a:prstGeom prst="rect">
            <a:avLst/>
          </a:prstGeom>
          <a:noFill/>
          <a:ln>
            <a:noFill/>
          </a:ln>
        </p:spPr>
        <p:txBody>
          <a:bodyPr wrap="square" rtlCol="0" anchor="ctr" anchorCtr="1">
            <a:spAutoFit/>
          </a:bodyPr>
          <a:lstStyle/>
          <a:p>
            <a:r>
              <a:rPr lang="es-MX" sz="900" dirty="0" err="1">
                <a:latin typeface="Avenir Roman"/>
              </a:rPr>
              <a:t>Source</a:t>
            </a:r>
            <a:r>
              <a:rPr lang="es-MX" sz="900" dirty="0">
                <a:latin typeface="Avenir Roman"/>
              </a:rPr>
              <a:t>: Labadie, Mauricio. </a:t>
            </a:r>
            <a:r>
              <a:rPr lang="es-MX" sz="900" dirty="0" err="1">
                <a:latin typeface="Avenir Roman"/>
              </a:rPr>
              <a:t>Geometry</a:t>
            </a:r>
            <a:r>
              <a:rPr lang="es-MX" sz="900" dirty="0">
                <a:latin typeface="Avenir Roman"/>
              </a:rPr>
              <a:t> </a:t>
            </a:r>
            <a:r>
              <a:rPr lang="es-MX" sz="900" dirty="0" err="1">
                <a:latin typeface="Avenir Roman"/>
              </a:rPr>
              <a:t>of</a:t>
            </a:r>
            <a:r>
              <a:rPr lang="es-MX" sz="900" dirty="0">
                <a:latin typeface="Avenir Roman"/>
              </a:rPr>
              <a:t> </a:t>
            </a:r>
            <a:r>
              <a:rPr lang="es-MX" sz="900" dirty="0" err="1">
                <a:latin typeface="Avenir Roman"/>
              </a:rPr>
              <a:t>an</a:t>
            </a:r>
            <a:r>
              <a:rPr lang="es-MX" sz="900" dirty="0">
                <a:latin typeface="Avenir Roman"/>
              </a:rPr>
              <a:t> </a:t>
            </a:r>
            <a:r>
              <a:rPr lang="es-MX" sz="900" dirty="0" err="1">
                <a:latin typeface="Avenir Roman"/>
              </a:rPr>
              <a:t>investment</a:t>
            </a:r>
            <a:r>
              <a:rPr lang="es-MX" sz="900" dirty="0">
                <a:latin typeface="Avenir Roman"/>
              </a:rPr>
              <a:t> </a:t>
            </a:r>
            <a:r>
              <a:rPr lang="es-MX" sz="900" dirty="0" err="1">
                <a:latin typeface="Avenir Roman"/>
              </a:rPr>
              <a:t>portolio</a:t>
            </a:r>
            <a:r>
              <a:rPr lang="es-MX" sz="900" dirty="0">
                <a:latin typeface="Avenir Roman"/>
              </a:rPr>
              <a:t>. </a:t>
            </a:r>
          </a:p>
        </p:txBody>
      </p:sp>
      <p:sp>
        <p:nvSpPr>
          <p:cNvPr id="13" name="Segnaposto contenuto 2">
            <a:extLst>
              <a:ext uri="{FF2B5EF4-FFF2-40B4-BE49-F238E27FC236}">
                <a16:creationId xmlns:a16="http://schemas.microsoft.com/office/drawing/2014/main" id="{90ED2D42-72B4-4BAE-ADB7-5ADC082662AF}"/>
              </a:ext>
            </a:extLst>
          </p:cNvPr>
          <p:cNvSpPr>
            <a:spLocks noGrp="1"/>
          </p:cNvSpPr>
          <p:nvPr>
            <p:ph idx="1"/>
          </p:nvPr>
        </p:nvSpPr>
        <p:spPr>
          <a:xfrm>
            <a:off x="7628965" y="964389"/>
            <a:ext cx="4168588" cy="4891757"/>
          </a:xfrm>
        </p:spPr>
        <p:txBody>
          <a:bodyPr>
            <a:normAutofit/>
          </a:bodyPr>
          <a:lstStyle/>
          <a:p>
            <a:pPr marL="0" indent="0">
              <a:buClr>
                <a:srgbClr val="A40000"/>
              </a:buClr>
              <a:buSzPct val="75000"/>
              <a:buNone/>
            </a:pPr>
            <a:r>
              <a:rPr lang="en-US" sz="2400" b="1" dirty="0">
                <a:latin typeface="Avenir Roman"/>
              </a:rPr>
              <a:t>Capital Asset Pricing Model (CPM)</a:t>
            </a:r>
          </a:p>
          <a:p>
            <a:pPr>
              <a:buClr>
                <a:srgbClr val="A40000"/>
              </a:buClr>
              <a:buSzPct val="75000"/>
            </a:pPr>
            <a:r>
              <a:rPr lang="en-US" sz="2000" dirty="0">
                <a:latin typeface="Avenir Roman"/>
              </a:rPr>
              <a:t>Is a linear regression of asset 𝑎 with respect to the market M</a:t>
            </a: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a:p>
            <a:pPr>
              <a:buClr>
                <a:srgbClr val="A40000"/>
              </a:buClr>
              <a:buSzPct val="75000"/>
            </a:pPr>
            <a:r>
              <a:rPr lang="el-GR" sz="2000" dirty="0">
                <a:latin typeface="Avenir Roman"/>
                <a:cs typeface="Times New Roman" panose="02020603050405020304" pitchFamily="18" charset="0"/>
              </a:rPr>
              <a:t>α</a:t>
            </a:r>
            <a:r>
              <a:rPr lang="en-US" sz="2000" dirty="0">
                <a:latin typeface="Avenir Roman"/>
                <a:cs typeface="Times New Roman" panose="02020603050405020304" pitchFamily="18" charset="0"/>
              </a:rPr>
              <a:t> = </a:t>
            </a:r>
            <a:r>
              <a:rPr lang="en-US" sz="2000" b="1" dirty="0">
                <a:latin typeface="Avenir Roman"/>
                <a:cs typeface="Times New Roman" panose="02020603050405020304" pitchFamily="18" charset="0"/>
              </a:rPr>
              <a:t>absolute return </a:t>
            </a:r>
            <a:r>
              <a:rPr lang="en-US" sz="2000" dirty="0">
                <a:latin typeface="Avenir Roman"/>
                <a:cs typeface="Times New Roman" panose="02020603050405020304" pitchFamily="18" charset="0"/>
              </a:rPr>
              <a:t>(fraction of the total return that cannot be explained by the market)</a:t>
            </a:r>
            <a:endParaRPr lang="en-US" sz="2000" dirty="0">
              <a:latin typeface="Avenir Roman"/>
            </a:endParaRPr>
          </a:p>
          <a:p>
            <a:pPr>
              <a:buClr>
                <a:srgbClr val="A40000"/>
              </a:buClr>
              <a:buSzPct val="75000"/>
            </a:pPr>
            <a:r>
              <a:rPr lang="en-US" sz="2000" dirty="0">
                <a:latin typeface="Avenir Roman"/>
                <a:cs typeface="Times New Roman" panose="02020603050405020304" pitchFamily="18" charset="0"/>
              </a:rPr>
              <a:t>ꞵ =</a:t>
            </a:r>
            <a:r>
              <a:rPr lang="en-US" sz="2000" b="1" dirty="0">
                <a:latin typeface="Avenir Roman"/>
                <a:cs typeface="Times New Roman" panose="02020603050405020304" pitchFamily="18" charset="0"/>
              </a:rPr>
              <a:t>systematic risk </a:t>
            </a:r>
            <a:r>
              <a:rPr lang="en-US" sz="2000" dirty="0">
                <a:latin typeface="Avenir Roman"/>
                <a:cs typeface="Times New Roman" panose="02020603050405020304" pitchFamily="18" charset="0"/>
              </a:rPr>
              <a:t>(exposure to the market)</a:t>
            </a:r>
          </a:p>
          <a:p>
            <a:pPr>
              <a:buClr>
                <a:srgbClr val="A40000"/>
              </a:buClr>
              <a:buSzPct val="75000"/>
            </a:pPr>
            <a:r>
              <a:rPr lang="en-US" sz="2000" dirty="0">
                <a:latin typeface="Avenir Roman"/>
                <a:cs typeface="Times New Roman" panose="02020603050405020304" pitchFamily="18" charset="0"/>
              </a:rPr>
              <a:t>ℇ = </a:t>
            </a:r>
            <a:r>
              <a:rPr lang="en-US" sz="2000" b="1" dirty="0">
                <a:latin typeface="Avenir Roman"/>
                <a:cs typeface="Times New Roman" panose="02020603050405020304" pitchFamily="18" charset="0"/>
              </a:rPr>
              <a:t>idiosyncratic risk </a:t>
            </a:r>
            <a:r>
              <a:rPr lang="en-US" sz="2000" dirty="0">
                <a:latin typeface="Avenir Roman"/>
                <a:cs typeface="Times New Roman" panose="02020603050405020304" pitchFamily="18" charset="0"/>
              </a:rPr>
              <a:t>(eliminated via diversification)</a:t>
            </a: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p:txBody>
      </p:sp>
      <p:pic>
        <p:nvPicPr>
          <p:cNvPr id="3" name="Imagen 2">
            <a:extLst>
              <a:ext uri="{FF2B5EF4-FFF2-40B4-BE49-F238E27FC236}">
                <a16:creationId xmlns:a16="http://schemas.microsoft.com/office/drawing/2014/main" id="{B3DAB73B-CDD0-4E02-B288-B556A24F8717}"/>
              </a:ext>
            </a:extLst>
          </p:cNvPr>
          <p:cNvPicPr>
            <a:picLocks noChangeAspect="1"/>
          </p:cNvPicPr>
          <p:nvPr/>
        </p:nvPicPr>
        <p:blipFill rotWithShape="1">
          <a:blip r:embed="rId5"/>
          <a:srcRect l="11617" t="33595" r="70662" b="59215"/>
          <a:stretch/>
        </p:blipFill>
        <p:spPr>
          <a:xfrm>
            <a:off x="8731624" y="2599764"/>
            <a:ext cx="2160494" cy="493060"/>
          </a:xfrm>
          <a:prstGeom prst="rect">
            <a:avLst/>
          </a:prstGeom>
        </p:spPr>
      </p:pic>
    </p:spTree>
    <p:extLst>
      <p:ext uri="{BB962C8B-B14F-4D97-AF65-F5344CB8AC3E}">
        <p14:creationId xmlns:p14="http://schemas.microsoft.com/office/powerpoint/2010/main" val="164252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«Big Brother»</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16</a:t>
            </a:fld>
            <a:endParaRPr lang="it-IT" dirty="0"/>
          </a:p>
        </p:txBody>
      </p:sp>
      <p:grpSp>
        <p:nvGrpSpPr>
          <p:cNvPr id="3" name="Grupo 2">
            <a:extLst>
              <a:ext uri="{FF2B5EF4-FFF2-40B4-BE49-F238E27FC236}">
                <a16:creationId xmlns:a16="http://schemas.microsoft.com/office/drawing/2014/main" id="{88BB2656-76B7-42E1-8BFE-AA0CE8DCC766}"/>
              </a:ext>
            </a:extLst>
          </p:cNvPr>
          <p:cNvGrpSpPr/>
          <p:nvPr/>
        </p:nvGrpSpPr>
        <p:grpSpPr>
          <a:xfrm>
            <a:off x="11438961" y="188258"/>
            <a:ext cx="511095" cy="466164"/>
            <a:chOff x="5342858" y="2258011"/>
            <a:chExt cx="1506284" cy="1499178"/>
          </a:xfrm>
        </p:grpSpPr>
        <p:pic>
          <p:nvPicPr>
            <p:cNvPr id="11" name="Picture 4" descr="Resultado de imagen para inversiones">
              <a:extLst>
                <a:ext uri="{FF2B5EF4-FFF2-40B4-BE49-F238E27FC236}">
                  <a16:creationId xmlns:a16="http://schemas.microsoft.com/office/drawing/2014/main" id="{24DE1110-A029-4AE9-805E-D30FA44906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45" t="17875" r="40692" b="15788"/>
            <a:stretch/>
          </p:blipFill>
          <p:spPr bwMode="auto">
            <a:xfrm>
              <a:off x="5342858" y="2324802"/>
              <a:ext cx="1506284" cy="1432387"/>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12" name="Elipse 11">
              <a:extLst>
                <a:ext uri="{FF2B5EF4-FFF2-40B4-BE49-F238E27FC236}">
                  <a16:creationId xmlns:a16="http://schemas.microsoft.com/office/drawing/2014/main" id="{E1ED8047-17E4-4A5F-9052-8189B861AB7E}"/>
                </a:ext>
              </a:extLst>
            </p:cNvPr>
            <p:cNvSpPr/>
            <p:nvPr/>
          </p:nvSpPr>
          <p:spPr>
            <a:xfrm>
              <a:off x="5342858" y="2258011"/>
              <a:ext cx="1506283" cy="1408218"/>
            </a:xfrm>
            <a:prstGeom prst="ellipse">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grpSp>
      <p:sp>
        <p:nvSpPr>
          <p:cNvPr id="10" name="Segnaposto contenuto 2">
            <a:extLst>
              <a:ext uri="{FF2B5EF4-FFF2-40B4-BE49-F238E27FC236}">
                <a16:creationId xmlns:a16="http://schemas.microsoft.com/office/drawing/2014/main" id="{30996667-C39D-4327-B1D6-3CAFF7B107C2}"/>
              </a:ext>
            </a:extLst>
          </p:cNvPr>
          <p:cNvSpPr>
            <a:spLocks noGrp="1"/>
          </p:cNvSpPr>
          <p:nvPr>
            <p:ph idx="1"/>
          </p:nvPr>
        </p:nvSpPr>
        <p:spPr>
          <a:xfrm>
            <a:off x="362712" y="964390"/>
            <a:ext cx="11434841" cy="1775180"/>
          </a:xfrm>
        </p:spPr>
        <p:txBody>
          <a:bodyPr>
            <a:normAutofit/>
          </a:bodyPr>
          <a:lstStyle/>
          <a:p>
            <a:pPr>
              <a:buClr>
                <a:srgbClr val="A40000"/>
              </a:buClr>
              <a:buSzPct val="75000"/>
            </a:pPr>
            <a:r>
              <a:rPr lang="en-US" sz="2000" dirty="0">
                <a:latin typeface="Avenir Roman"/>
              </a:rPr>
              <a:t>Analysis and monitoring of the strategies of other managers</a:t>
            </a:r>
          </a:p>
          <a:p>
            <a:pPr>
              <a:buClr>
                <a:srgbClr val="A40000"/>
              </a:buClr>
              <a:buSzPct val="75000"/>
            </a:pPr>
            <a:r>
              <a:rPr lang="en-US" sz="2000" dirty="0">
                <a:latin typeface="Avenir Roman"/>
              </a:rPr>
              <a:t>Take care of the client’s interests and to know how is the portfolio in the overall; helps to have the “big picture”</a:t>
            </a:r>
          </a:p>
          <a:p>
            <a:pPr>
              <a:buClr>
                <a:srgbClr val="A40000"/>
              </a:buClr>
              <a:buSzPct val="75000"/>
            </a:pPr>
            <a:r>
              <a:rPr lang="en-US" sz="2000" dirty="0">
                <a:latin typeface="Avenir Roman"/>
              </a:rPr>
              <a:t>Discuss their investment strategies and get involved in the daily monitoring of investments, to ensure acting in accordance with the client's risk profile</a:t>
            </a: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a:p>
            <a:pPr>
              <a:buClr>
                <a:srgbClr val="A40000"/>
              </a:buClr>
              <a:buSzPct val="75000"/>
            </a:pPr>
            <a:endParaRPr lang="en-US" sz="2000" dirty="0">
              <a:latin typeface="Avenir Roman"/>
            </a:endParaRPr>
          </a:p>
        </p:txBody>
      </p:sp>
      <p:pic>
        <p:nvPicPr>
          <p:cNvPr id="13" name="Imagen 12">
            <a:extLst>
              <a:ext uri="{FF2B5EF4-FFF2-40B4-BE49-F238E27FC236}">
                <a16:creationId xmlns:a16="http://schemas.microsoft.com/office/drawing/2014/main" id="{FD5CF908-4D54-4A7D-91C8-AF56B2EF4573}"/>
              </a:ext>
            </a:extLst>
          </p:cNvPr>
          <p:cNvPicPr>
            <a:picLocks noChangeAspect="1"/>
          </p:cNvPicPr>
          <p:nvPr/>
        </p:nvPicPr>
        <p:blipFill rotWithShape="1">
          <a:blip r:embed="rId4"/>
          <a:srcRect l="12597" t="29903" r="5047" b="24401"/>
          <a:stretch/>
        </p:blipFill>
        <p:spPr>
          <a:xfrm>
            <a:off x="394447" y="2842986"/>
            <a:ext cx="10300556" cy="3214939"/>
          </a:xfrm>
          <a:prstGeom prst="rect">
            <a:avLst/>
          </a:prstGeom>
        </p:spPr>
      </p:pic>
      <p:sp>
        <p:nvSpPr>
          <p:cNvPr id="14" name="CuadroTexto 13">
            <a:extLst>
              <a:ext uri="{FF2B5EF4-FFF2-40B4-BE49-F238E27FC236}">
                <a16:creationId xmlns:a16="http://schemas.microsoft.com/office/drawing/2014/main" id="{983F72BE-9B0D-486B-B939-4B5C2D5796A9}"/>
              </a:ext>
            </a:extLst>
          </p:cNvPr>
          <p:cNvSpPr txBox="1"/>
          <p:nvPr/>
        </p:nvSpPr>
        <p:spPr>
          <a:xfrm>
            <a:off x="9140339" y="2842986"/>
            <a:ext cx="2359490" cy="307777"/>
          </a:xfrm>
          <a:prstGeom prst="rect">
            <a:avLst/>
          </a:prstGeom>
          <a:noFill/>
        </p:spPr>
        <p:txBody>
          <a:bodyPr wrap="square" rtlCol="0">
            <a:spAutoFit/>
          </a:bodyPr>
          <a:lstStyle/>
          <a:p>
            <a:pPr algn="r"/>
            <a:r>
              <a:rPr lang="es-MX" sz="1400" b="1" dirty="0" err="1">
                <a:solidFill>
                  <a:srgbClr val="A40000"/>
                </a:solidFill>
              </a:rPr>
              <a:t>Demostrative</a:t>
            </a:r>
            <a:r>
              <a:rPr lang="es-MX" sz="1400" b="1" dirty="0">
                <a:solidFill>
                  <a:srgbClr val="A40000"/>
                </a:solidFill>
              </a:rPr>
              <a:t> </a:t>
            </a:r>
            <a:r>
              <a:rPr lang="es-MX" sz="1400" b="1" dirty="0" err="1">
                <a:solidFill>
                  <a:srgbClr val="A40000"/>
                </a:solidFill>
              </a:rPr>
              <a:t>example</a:t>
            </a:r>
            <a:r>
              <a:rPr lang="es-MX" sz="1400" b="1" dirty="0">
                <a:solidFill>
                  <a:srgbClr val="A40000"/>
                </a:solidFill>
              </a:rPr>
              <a:t> </a:t>
            </a:r>
            <a:r>
              <a:rPr lang="es-MX" sz="1400" b="1" dirty="0" err="1">
                <a:solidFill>
                  <a:srgbClr val="A40000"/>
                </a:solidFill>
              </a:rPr>
              <a:t>only</a:t>
            </a:r>
            <a:endParaRPr lang="es-MX" sz="1400" b="1" dirty="0">
              <a:solidFill>
                <a:srgbClr val="A40000"/>
              </a:solidFill>
            </a:endParaRPr>
          </a:p>
        </p:txBody>
      </p:sp>
      <p:pic>
        <p:nvPicPr>
          <p:cNvPr id="15" name="Picture 12" descr="Resultado de imagen para investor eye">
            <a:extLst>
              <a:ext uri="{FF2B5EF4-FFF2-40B4-BE49-F238E27FC236}">
                <a16:creationId xmlns:a16="http://schemas.microsoft.com/office/drawing/2014/main" id="{46931535-3BB6-45EE-B3BB-D3529A93BA8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515" r="25214"/>
          <a:stretch/>
        </p:blipFill>
        <p:spPr bwMode="auto">
          <a:xfrm>
            <a:off x="10295576" y="3727384"/>
            <a:ext cx="1501977" cy="1496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927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17</a:t>
            </a:fld>
            <a:endParaRPr lang="it-IT" dirty="0"/>
          </a:p>
        </p:txBody>
      </p:sp>
      <p:grpSp>
        <p:nvGrpSpPr>
          <p:cNvPr id="8" name="Grupo 7">
            <a:extLst>
              <a:ext uri="{FF2B5EF4-FFF2-40B4-BE49-F238E27FC236}">
                <a16:creationId xmlns:a16="http://schemas.microsoft.com/office/drawing/2014/main" id="{3BE169FD-EE62-4B54-95A6-E69333805072}"/>
              </a:ext>
            </a:extLst>
          </p:cNvPr>
          <p:cNvGrpSpPr/>
          <p:nvPr/>
        </p:nvGrpSpPr>
        <p:grpSpPr>
          <a:xfrm>
            <a:off x="11438961" y="188258"/>
            <a:ext cx="511095" cy="466164"/>
            <a:chOff x="5342858" y="2258011"/>
            <a:chExt cx="1506284" cy="1499178"/>
          </a:xfrm>
        </p:grpSpPr>
        <p:pic>
          <p:nvPicPr>
            <p:cNvPr id="9" name="Picture 4" descr="Resultado de imagen para inversiones">
              <a:extLst>
                <a:ext uri="{FF2B5EF4-FFF2-40B4-BE49-F238E27FC236}">
                  <a16:creationId xmlns:a16="http://schemas.microsoft.com/office/drawing/2014/main" id="{CBEB9E46-0D5B-4491-B9EE-A65CAA38F9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45" t="17875" r="40692" b="15788"/>
            <a:stretch/>
          </p:blipFill>
          <p:spPr bwMode="auto">
            <a:xfrm>
              <a:off x="5342858" y="2324802"/>
              <a:ext cx="1506284" cy="1432387"/>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11" name="Elipse 10">
              <a:extLst>
                <a:ext uri="{FF2B5EF4-FFF2-40B4-BE49-F238E27FC236}">
                  <a16:creationId xmlns:a16="http://schemas.microsoft.com/office/drawing/2014/main" id="{F79E946F-2644-4F01-A739-627D0318E95D}"/>
                </a:ext>
              </a:extLst>
            </p:cNvPr>
            <p:cNvSpPr/>
            <p:nvPr/>
          </p:nvSpPr>
          <p:spPr>
            <a:xfrm>
              <a:off x="5342858" y="2258011"/>
              <a:ext cx="1506283" cy="1408218"/>
            </a:xfrm>
            <a:prstGeom prst="ellipse">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grpSp>
      <p:pic>
        <p:nvPicPr>
          <p:cNvPr id="12" name="Imagen 11">
            <a:extLst>
              <a:ext uri="{FF2B5EF4-FFF2-40B4-BE49-F238E27FC236}">
                <a16:creationId xmlns:a16="http://schemas.microsoft.com/office/drawing/2014/main" id="{8B913C9E-685D-4376-A923-D485B9B0AD97}"/>
              </a:ext>
            </a:extLst>
          </p:cNvPr>
          <p:cNvPicPr>
            <a:picLocks noChangeAspect="1"/>
          </p:cNvPicPr>
          <p:nvPr/>
        </p:nvPicPr>
        <p:blipFill>
          <a:blip r:embed="rId4"/>
          <a:stretch>
            <a:fillRect/>
          </a:stretch>
        </p:blipFill>
        <p:spPr>
          <a:xfrm>
            <a:off x="224738" y="0"/>
            <a:ext cx="9607772" cy="6858000"/>
          </a:xfrm>
          <a:prstGeom prst="rect">
            <a:avLst/>
          </a:prstGeom>
        </p:spPr>
      </p:pic>
      <p:sp>
        <p:nvSpPr>
          <p:cNvPr id="13" name="CuadroTexto 12">
            <a:extLst>
              <a:ext uri="{FF2B5EF4-FFF2-40B4-BE49-F238E27FC236}">
                <a16:creationId xmlns:a16="http://schemas.microsoft.com/office/drawing/2014/main" id="{21765B8D-9874-4890-9103-766B508D27FD}"/>
              </a:ext>
            </a:extLst>
          </p:cNvPr>
          <p:cNvSpPr txBox="1"/>
          <p:nvPr/>
        </p:nvSpPr>
        <p:spPr>
          <a:xfrm>
            <a:off x="9607772" y="-98751"/>
            <a:ext cx="2359490" cy="307777"/>
          </a:xfrm>
          <a:prstGeom prst="rect">
            <a:avLst/>
          </a:prstGeom>
          <a:noFill/>
        </p:spPr>
        <p:txBody>
          <a:bodyPr wrap="square" rtlCol="0">
            <a:spAutoFit/>
          </a:bodyPr>
          <a:lstStyle/>
          <a:p>
            <a:pPr algn="r"/>
            <a:r>
              <a:rPr lang="es-MX" sz="1400" b="1" dirty="0" err="1">
                <a:solidFill>
                  <a:srgbClr val="A40000"/>
                </a:solidFill>
              </a:rPr>
              <a:t>Demostrative</a:t>
            </a:r>
            <a:r>
              <a:rPr lang="es-MX" sz="1400" b="1" dirty="0">
                <a:solidFill>
                  <a:srgbClr val="A40000"/>
                </a:solidFill>
              </a:rPr>
              <a:t> </a:t>
            </a:r>
            <a:r>
              <a:rPr lang="es-MX" sz="1400" b="1" dirty="0" err="1">
                <a:solidFill>
                  <a:srgbClr val="A40000"/>
                </a:solidFill>
              </a:rPr>
              <a:t>example</a:t>
            </a:r>
            <a:r>
              <a:rPr lang="es-MX" sz="1400" b="1" dirty="0">
                <a:solidFill>
                  <a:srgbClr val="A40000"/>
                </a:solidFill>
              </a:rPr>
              <a:t> </a:t>
            </a:r>
            <a:r>
              <a:rPr lang="es-MX" sz="1400" b="1" dirty="0" err="1">
                <a:solidFill>
                  <a:srgbClr val="A40000"/>
                </a:solidFill>
              </a:rPr>
              <a:t>only</a:t>
            </a:r>
            <a:endParaRPr lang="es-MX" sz="1400" b="1" dirty="0">
              <a:solidFill>
                <a:srgbClr val="A40000"/>
              </a:solidFill>
            </a:endParaRPr>
          </a:p>
        </p:txBody>
      </p:sp>
      <p:pic>
        <p:nvPicPr>
          <p:cNvPr id="14" name="Picture 12" descr="Resultado de imagen para investor eye">
            <a:extLst>
              <a:ext uri="{FF2B5EF4-FFF2-40B4-BE49-F238E27FC236}">
                <a16:creationId xmlns:a16="http://schemas.microsoft.com/office/drawing/2014/main" id="{DC06ACCE-9672-4AE4-B22A-B107D513680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515" r="25214"/>
          <a:stretch/>
        </p:blipFill>
        <p:spPr bwMode="auto">
          <a:xfrm>
            <a:off x="9982740" y="2348321"/>
            <a:ext cx="2074790" cy="20676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28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Risk Management</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18</a:t>
            </a:fld>
            <a:endParaRPr lang="it-IT" dirty="0"/>
          </a:p>
        </p:txBody>
      </p:sp>
      <p:grpSp>
        <p:nvGrpSpPr>
          <p:cNvPr id="8" name="Grupo 7">
            <a:extLst>
              <a:ext uri="{FF2B5EF4-FFF2-40B4-BE49-F238E27FC236}">
                <a16:creationId xmlns:a16="http://schemas.microsoft.com/office/drawing/2014/main" id="{3BE169FD-EE62-4B54-95A6-E69333805072}"/>
              </a:ext>
            </a:extLst>
          </p:cNvPr>
          <p:cNvGrpSpPr/>
          <p:nvPr/>
        </p:nvGrpSpPr>
        <p:grpSpPr>
          <a:xfrm>
            <a:off x="11438961" y="188258"/>
            <a:ext cx="511095" cy="466164"/>
            <a:chOff x="5342858" y="2258011"/>
            <a:chExt cx="1506284" cy="1499178"/>
          </a:xfrm>
        </p:grpSpPr>
        <p:pic>
          <p:nvPicPr>
            <p:cNvPr id="9" name="Picture 4" descr="Resultado de imagen para inversiones">
              <a:extLst>
                <a:ext uri="{FF2B5EF4-FFF2-40B4-BE49-F238E27FC236}">
                  <a16:creationId xmlns:a16="http://schemas.microsoft.com/office/drawing/2014/main" id="{CBEB9E46-0D5B-4491-B9EE-A65CAA38F9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45" t="17875" r="40692" b="15788"/>
            <a:stretch/>
          </p:blipFill>
          <p:spPr bwMode="auto">
            <a:xfrm>
              <a:off x="5342858" y="2324802"/>
              <a:ext cx="1506284" cy="1432387"/>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11" name="Elipse 10">
              <a:extLst>
                <a:ext uri="{FF2B5EF4-FFF2-40B4-BE49-F238E27FC236}">
                  <a16:creationId xmlns:a16="http://schemas.microsoft.com/office/drawing/2014/main" id="{F79E946F-2644-4F01-A739-627D0318E95D}"/>
                </a:ext>
              </a:extLst>
            </p:cNvPr>
            <p:cNvSpPr/>
            <p:nvPr/>
          </p:nvSpPr>
          <p:spPr>
            <a:xfrm>
              <a:off x="5342858" y="2258011"/>
              <a:ext cx="1506283" cy="1408218"/>
            </a:xfrm>
            <a:prstGeom prst="ellipse">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grpSp>
      <p:pic>
        <p:nvPicPr>
          <p:cNvPr id="13" name="Imagen 12">
            <a:extLst>
              <a:ext uri="{FF2B5EF4-FFF2-40B4-BE49-F238E27FC236}">
                <a16:creationId xmlns:a16="http://schemas.microsoft.com/office/drawing/2014/main" id="{F8863F3F-D5FE-4E40-8A47-2D68E17E8512}"/>
              </a:ext>
            </a:extLst>
          </p:cNvPr>
          <p:cNvPicPr>
            <a:picLocks noChangeAspect="1"/>
          </p:cNvPicPr>
          <p:nvPr/>
        </p:nvPicPr>
        <p:blipFill rotWithShape="1">
          <a:blip r:embed="rId4"/>
          <a:srcRect b="71819"/>
          <a:stretch/>
        </p:blipFill>
        <p:spPr>
          <a:xfrm>
            <a:off x="5454872" y="1077206"/>
            <a:ext cx="6737128" cy="1715911"/>
          </a:xfrm>
          <a:prstGeom prst="rect">
            <a:avLst/>
          </a:prstGeom>
        </p:spPr>
      </p:pic>
      <p:pic>
        <p:nvPicPr>
          <p:cNvPr id="14" name="Imagen 13">
            <a:extLst>
              <a:ext uri="{FF2B5EF4-FFF2-40B4-BE49-F238E27FC236}">
                <a16:creationId xmlns:a16="http://schemas.microsoft.com/office/drawing/2014/main" id="{502AF455-ABE7-49A8-87FF-0ED7FD637847}"/>
              </a:ext>
            </a:extLst>
          </p:cNvPr>
          <p:cNvPicPr>
            <a:picLocks noChangeAspect="1"/>
          </p:cNvPicPr>
          <p:nvPr/>
        </p:nvPicPr>
        <p:blipFill rotWithShape="1">
          <a:blip r:embed="rId4"/>
          <a:srcRect l="10247" t="43787" r="11178"/>
          <a:stretch/>
        </p:blipFill>
        <p:spPr>
          <a:xfrm>
            <a:off x="6170738" y="3049585"/>
            <a:ext cx="5779318" cy="3736699"/>
          </a:xfrm>
          <a:prstGeom prst="rect">
            <a:avLst/>
          </a:prstGeom>
        </p:spPr>
      </p:pic>
      <p:sp>
        <p:nvSpPr>
          <p:cNvPr id="15" name="Segnaposto contenuto 2">
            <a:extLst>
              <a:ext uri="{FF2B5EF4-FFF2-40B4-BE49-F238E27FC236}">
                <a16:creationId xmlns:a16="http://schemas.microsoft.com/office/drawing/2014/main" id="{457517CC-E1C2-40E9-9CEC-943646B9A4F0}"/>
              </a:ext>
            </a:extLst>
          </p:cNvPr>
          <p:cNvSpPr>
            <a:spLocks noGrp="1"/>
          </p:cNvSpPr>
          <p:nvPr>
            <p:ph idx="1"/>
          </p:nvPr>
        </p:nvSpPr>
        <p:spPr>
          <a:xfrm>
            <a:off x="362713" y="1118489"/>
            <a:ext cx="5092160" cy="4939436"/>
          </a:xfrm>
        </p:spPr>
        <p:txBody>
          <a:bodyPr>
            <a:normAutofit/>
          </a:bodyPr>
          <a:lstStyle/>
          <a:p>
            <a:pPr>
              <a:buClr>
                <a:srgbClr val="A40000"/>
              </a:buClr>
              <a:buSzPct val="75000"/>
            </a:pPr>
            <a:r>
              <a:rPr lang="en-US" sz="2400" dirty="0">
                <a:latin typeface="Avenir Roman"/>
              </a:rPr>
              <a:t>When the goal is to </a:t>
            </a:r>
            <a:r>
              <a:rPr lang="en-US" sz="2400" b="1" dirty="0">
                <a:latin typeface="Avenir Roman"/>
              </a:rPr>
              <a:t>preserve and make money grow</a:t>
            </a:r>
            <a:r>
              <a:rPr lang="en-US" sz="2400" dirty="0">
                <a:latin typeface="Avenir Roman"/>
              </a:rPr>
              <a:t>, it is vital to have a </a:t>
            </a:r>
            <a:r>
              <a:rPr lang="en-US" sz="2400" b="1" dirty="0">
                <a:latin typeface="Avenir Roman"/>
              </a:rPr>
              <a:t>risk approach.</a:t>
            </a:r>
          </a:p>
          <a:p>
            <a:pPr>
              <a:buClr>
                <a:srgbClr val="A40000"/>
              </a:buClr>
              <a:buSzPct val="75000"/>
            </a:pPr>
            <a:r>
              <a:rPr lang="en-US" sz="2400" dirty="0">
                <a:latin typeface="Avenir Roman"/>
              </a:rPr>
              <a:t>While there are </a:t>
            </a:r>
            <a:r>
              <a:rPr lang="en-US" sz="2400" b="1" dirty="0">
                <a:latin typeface="Avenir Roman"/>
              </a:rPr>
              <a:t>direct mitigable risks </a:t>
            </a:r>
            <a:r>
              <a:rPr lang="en-US" sz="2400" dirty="0">
                <a:latin typeface="Avenir Roman"/>
              </a:rPr>
              <a:t>(covered by market or exchange rate hedges); there are </a:t>
            </a:r>
            <a:r>
              <a:rPr lang="en-US" sz="2400" b="1" dirty="0">
                <a:latin typeface="Avenir Roman"/>
              </a:rPr>
              <a:t>imputable risks </a:t>
            </a:r>
            <a:r>
              <a:rPr lang="en-US" sz="2400" dirty="0">
                <a:latin typeface="Avenir Roman"/>
              </a:rPr>
              <a:t>such as the risk of concentration, credit and liquidity, </a:t>
            </a:r>
            <a:r>
              <a:rPr lang="en-US" sz="2400" b="1" dirty="0">
                <a:latin typeface="Avenir Roman"/>
              </a:rPr>
              <a:t>which need a deeper analysis.</a:t>
            </a:r>
          </a:p>
          <a:p>
            <a:pPr>
              <a:buClr>
                <a:srgbClr val="A40000"/>
              </a:buClr>
              <a:buSzPct val="75000"/>
            </a:pPr>
            <a:r>
              <a:rPr lang="en-US" sz="2400" dirty="0">
                <a:latin typeface="Avenir Roman"/>
              </a:rPr>
              <a:t>It is important to see a </a:t>
            </a:r>
            <a:r>
              <a:rPr lang="en-US" sz="2400" b="1" dirty="0">
                <a:latin typeface="Avenir Roman"/>
              </a:rPr>
              <a:t>portfolio of risks</a:t>
            </a:r>
            <a:r>
              <a:rPr lang="en-US" sz="2400" dirty="0">
                <a:latin typeface="Avenir Roman"/>
              </a:rPr>
              <a:t>, rather than one of just assets.</a:t>
            </a:r>
          </a:p>
          <a:p>
            <a:pPr>
              <a:buClr>
                <a:srgbClr val="A40000"/>
              </a:buClr>
              <a:buSzPct val="75000"/>
            </a:pPr>
            <a:endParaRPr lang="en-US" sz="2400" dirty="0">
              <a:latin typeface="Avenir Roman"/>
            </a:endParaRPr>
          </a:p>
          <a:p>
            <a:pPr>
              <a:buClr>
                <a:srgbClr val="A40000"/>
              </a:buClr>
              <a:buSzPct val="75000"/>
            </a:pPr>
            <a:endParaRPr lang="en-US" sz="2400" dirty="0">
              <a:latin typeface="Avenir Roman"/>
            </a:endParaRPr>
          </a:p>
          <a:p>
            <a:pPr>
              <a:buClr>
                <a:srgbClr val="A40000"/>
              </a:buClr>
              <a:buSzPct val="75000"/>
            </a:pPr>
            <a:endParaRPr lang="en-US" sz="2400" dirty="0">
              <a:latin typeface="Avenir Roman"/>
            </a:endParaRPr>
          </a:p>
          <a:p>
            <a:pPr>
              <a:buClr>
                <a:srgbClr val="A40000"/>
              </a:buClr>
              <a:buSzPct val="75000"/>
            </a:pPr>
            <a:endParaRPr lang="en-US" sz="2400" dirty="0">
              <a:latin typeface="Avenir Roman"/>
            </a:endParaRPr>
          </a:p>
          <a:p>
            <a:pPr>
              <a:buClr>
                <a:srgbClr val="A40000"/>
              </a:buClr>
              <a:buSzPct val="75000"/>
            </a:pPr>
            <a:endParaRPr lang="en-US" sz="2400" dirty="0">
              <a:latin typeface="Avenir Roman"/>
            </a:endParaRPr>
          </a:p>
        </p:txBody>
      </p:sp>
      <p:sp>
        <p:nvSpPr>
          <p:cNvPr id="16" name="CuadroTexto 15">
            <a:extLst>
              <a:ext uri="{FF2B5EF4-FFF2-40B4-BE49-F238E27FC236}">
                <a16:creationId xmlns:a16="http://schemas.microsoft.com/office/drawing/2014/main" id="{33CBE3BC-89F1-4AF7-B4B8-4873CF06D1FB}"/>
              </a:ext>
            </a:extLst>
          </p:cNvPr>
          <p:cNvSpPr txBox="1"/>
          <p:nvPr/>
        </p:nvSpPr>
        <p:spPr>
          <a:xfrm>
            <a:off x="10063100" y="6533558"/>
            <a:ext cx="2389640" cy="230832"/>
          </a:xfrm>
          <a:prstGeom prst="rect">
            <a:avLst/>
          </a:prstGeom>
          <a:noFill/>
          <a:ln>
            <a:noFill/>
          </a:ln>
        </p:spPr>
        <p:txBody>
          <a:bodyPr wrap="square" rtlCol="0" anchor="ctr" anchorCtr="1">
            <a:spAutoFit/>
          </a:bodyPr>
          <a:lstStyle/>
          <a:p>
            <a:pPr algn="ctr"/>
            <a:r>
              <a:rPr lang="es-MX" sz="900" dirty="0" err="1">
                <a:latin typeface="Avenir Roman"/>
              </a:rPr>
              <a:t>Source:own</a:t>
            </a:r>
            <a:r>
              <a:rPr lang="es-MX" sz="900" dirty="0">
                <a:latin typeface="Avenir Roman"/>
              </a:rPr>
              <a:t> </a:t>
            </a:r>
            <a:r>
              <a:rPr lang="es-MX" sz="900" dirty="0" err="1">
                <a:latin typeface="Avenir Roman"/>
              </a:rPr>
              <a:t>authorship</a:t>
            </a:r>
            <a:endParaRPr lang="es-MX" sz="900" dirty="0">
              <a:latin typeface="Avenir Roman"/>
            </a:endParaRPr>
          </a:p>
        </p:txBody>
      </p:sp>
    </p:spTree>
    <p:extLst>
      <p:ext uri="{BB962C8B-B14F-4D97-AF65-F5344CB8AC3E}">
        <p14:creationId xmlns:p14="http://schemas.microsoft.com/office/powerpoint/2010/main" val="3414738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ESG factors with RM approach</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19</a:t>
            </a:fld>
            <a:endParaRPr lang="it-IT" dirty="0"/>
          </a:p>
        </p:txBody>
      </p:sp>
      <p:grpSp>
        <p:nvGrpSpPr>
          <p:cNvPr id="8" name="Grupo 7">
            <a:extLst>
              <a:ext uri="{FF2B5EF4-FFF2-40B4-BE49-F238E27FC236}">
                <a16:creationId xmlns:a16="http://schemas.microsoft.com/office/drawing/2014/main" id="{3BE169FD-EE62-4B54-95A6-E69333805072}"/>
              </a:ext>
            </a:extLst>
          </p:cNvPr>
          <p:cNvGrpSpPr/>
          <p:nvPr/>
        </p:nvGrpSpPr>
        <p:grpSpPr>
          <a:xfrm>
            <a:off x="11438961" y="188258"/>
            <a:ext cx="511095" cy="466164"/>
            <a:chOff x="5342858" y="2258011"/>
            <a:chExt cx="1506284" cy="1499178"/>
          </a:xfrm>
        </p:grpSpPr>
        <p:pic>
          <p:nvPicPr>
            <p:cNvPr id="9" name="Picture 4" descr="Resultado de imagen para inversiones">
              <a:extLst>
                <a:ext uri="{FF2B5EF4-FFF2-40B4-BE49-F238E27FC236}">
                  <a16:creationId xmlns:a16="http://schemas.microsoft.com/office/drawing/2014/main" id="{CBEB9E46-0D5B-4491-B9EE-A65CAA38F9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45" t="17875" r="40692" b="15788"/>
            <a:stretch/>
          </p:blipFill>
          <p:spPr bwMode="auto">
            <a:xfrm>
              <a:off x="5342858" y="2324802"/>
              <a:ext cx="1506284" cy="1432387"/>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11" name="Elipse 10">
              <a:extLst>
                <a:ext uri="{FF2B5EF4-FFF2-40B4-BE49-F238E27FC236}">
                  <a16:creationId xmlns:a16="http://schemas.microsoft.com/office/drawing/2014/main" id="{F79E946F-2644-4F01-A739-627D0318E95D}"/>
                </a:ext>
              </a:extLst>
            </p:cNvPr>
            <p:cNvSpPr/>
            <p:nvPr/>
          </p:nvSpPr>
          <p:spPr>
            <a:xfrm>
              <a:off x="5342858" y="2258011"/>
              <a:ext cx="1506283" cy="1408218"/>
            </a:xfrm>
            <a:prstGeom prst="ellipse">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grpSp>
      <p:sp>
        <p:nvSpPr>
          <p:cNvPr id="13" name="Segnaposto contenuto 2">
            <a:extLst>
              <a:ext uri="{FF2B5EF4-FFF2-40B4-BE49-F238E27FC236}">
                <a16:creationId xmlns:a16="http://schemas.microsoft.com/office/drawing/2014/main" id="{A7F1F77F-EC7C-463D-987F-9C7D5890F392}"/>
              </a:ext>
            </a:extLst>
          </p:cNvPr>
          <p:cNvSpPr>
            <a:spLocks noGrp="1"/>
          </p:cNvSpPr>
          <p:nvPr>
            <p:ph idx="1"/>
          </p:nvPr>
        </p:nvSpPr>
        <p:spPr>
          <a:xfrm>
            <a:off x="461321" y="944161"/>
            <a:ext cx="10977640" cy="4939436"/>
          </a:xfrm>
        </p:spPr>
        <p:txBody>
          <a:bodyPr>
            <a:normAutofit/>
          </a:bodyPr>
          <a:lstStyle/>
          <a:p>
            <a:pPr>
              <a:buClr>
                <a:srgbClr val="A40000"/>
              </a:buClr>
              <a:buSzPct val="75000"/>
            </a:pPr>
            <a:r>
              <a:rPr lang="en-US" sz="2400" dirty="0">
                <a:latin typeface="Avenir Roman"/>
              </a:rPr>
              <a:t>ESG factors </a:t>
            </a:r>
            <a:r>
              <a:rPr lang="en-US" sz="2400" b="1" dirty="0">
                <a:latin typeface="Avenir Roman"/>
              </a:rPr>
              <a:t>became popular</a:t>
            </a:r>
          </a:p>
          <a:p>
            <a:pPr>
              <a:buClr>
                <a:srgbClr val="A40000"/>
              </a:buClr>
              <a:buSzPct val="75000"/>
            </a:pPr>
            <a:endParaRPr lang="en-US" sz="2400" dirty="0">
              <a:latin typeface="Avenir Roman"/>
            </a:endParaRPr>
          </a:p>
          <a:p>
            <a:pPr>
              <a:buClr>
                <a:srgbClr val="A40000"/>
              </a:buClr>
              <a:buSzPct val="75000"/>
            </a:pPr>
            <a:r>
              <a:rPr lang="en-US" sz="2400" dirty="0">
                <a:latin typeface="Avenir Roman"/>
              </a:rPr>
              <a:t>As a relevant factor for Risk Management analysis in investments, they have proven to be </a:t>
            </a:r>
            <a:r>
              <a:rPr lang="en-US" sz="2400" b="1" dirty="0">
                <a:latin typeface="Avenir Roman"/>
              </a:rPr>
              <a:t>important triggers of downsides </a:t>
            </a:r>
            <a:r>
              <a:rPr lang="en-US" sz="2400" dirty="0">
                <a:latin typeface="Avenir Roman"/>
              </a:rPr>
              <a:t>to some stocks and bonds, and with good reason</a:t>
            </a:r>
          </a:p>
          <a:p>
            <a:pPr>
              <a:buClr>
                <a:srgbClr val="A40000"/>
              </a:buClr>
              <a:buSzPct val="75000"/>
            </a:pPr>
            <a:endParaRPr lang="en-US" sz="2400" dirty="0">
              <a:latin typeface="Avenir Roman"/>
            </a:endParaRPr>
          </a:p>
          <a:p>
            <a:pPr>
              <a:buClr>
                <a:srgbClr val="A40000"/>
              </a:buClr>
              <a:buSzPct val="75000"/>
            </a:pPr>
            <a:r>
              <a:rPr lang="en-US" sz="2400" dirty="0">
                <a:latin typeface="Avenir Roman"/>
              </a:rPr>
              <a:t>ESG factors </a:t>
            </a:r>
            <a:r>
              <a:rPr lang="en-US" sz="2400" b="1" dirty="0">
                <a:latin typeface="Avenir Roman"/>
              </a:rPr>
              <a:t>provide a better understanding </a:t>
            </a:r>
            <a:r>
              <a:rPr lang="en-US" sz="2400" dirty="0">
                <a:latin typeface="Avenir Roman"/>
              </a:rPr>
              <a:t>of the management, a screening of regulatory risks and a projection of future appreciation of investments</a:t>
            </a:r>
          </a:p>
          <a:p>
            <a:pPr>
              <a:buClr>
                <a:srgbClr val="A40000"/>
              </a:buClr>
              <a:buSzPct val="75000"/>
            </a:pPr>
            <a:endParaRPr lang="en-US" sz="2400" dirty="0">
              <a:latin typeface="Avenir Roman"/>
            </a:endParaRPr>
          </a:p>
          <a:p>
            <a:pPr>
              <a:buClr>
                <a:srgbClr val="A40000"/>
              </a:buClr>
              <a:buSzPct val="75000"/>
            </a:pPr>
            <a:r>
              <a:rPr lang="en-US" sz="2400" dirty="0">
                <a:latin typeface="Avenir Roman"/>
              </a:rPr>
              <a:t>It is </a:t>
            </a:r>
            <a:r>
              <a:rPr lang="en-US" sz="2400" b="1" dirty="0">
                <a:latin typeface="Avenir Roman"/>
              </a:rPr>
              <a:t>still difficult to “give a number” </a:t>
            </a:r>
            <a:r>
              <a:rPr lang="en-US" sz="2400" dirty="0">
                <a:latin typeface="Avenir Roman"/>
              </a:rPr>
              <a:t>and quantify some of these factors</a:t>
            </a:r>
          </a:p>
          <a:p>
            <a:pPr>
              <a:buClr>
                <a:srgbClr val="A40000"/>
              </a:buClr>
              <a:buSzPct val="75000"/>
            </a:pPr>
            <a:endParaRPr lang="en-US" sz="2400" dirty="0">
              <a:latin typeface="Avenir Roman"/>
            </a:endParaRPr>
          </a:p>
          <a:p>
            <a:pPr>
              <a:buClr>
                <a:srgbClr val="A40000"/>
              </a:buClr>
              <a:buSzPct val="75000"/>
            </a:pPr>
            <a:endParaRPr lang="en-US" sz="2400" dirty="0">
              <a:latin typeface="Avenir Roman"/>
            </a:endParaRPr>
          </a:p>
          <a:p>
            <a:pPr>
              <a:buClr>
                <a:srgbClr val="A40000"/>
              </a:buClr>
              <a:buSzPct val="75000"/>
            </a:pPr>
            <a:endParaRPr lang="en-US" sz="2400" dirty="0">
              <a:latin typeface="Avenir Roman"/>
            </a:endParaRPr>
          </a:p>
          <a:p>
            <a:pPr>
              <a:buClr>
                <a:srgbClr val="A40000"/>
              </a:buClr>
              <a:buSzPct val="75000"/>
            </a:pPr>
            <a:endParaRPr lang="en-US" sz="2400" dirty="0">
              <a:latin typeface="Avenir Roman"/>
            </a:endParaRPr>
          </a:p>
        </p:txBody>
      </p:sp>
    </p:spTree>
    <p:extLst>
      <p:ext uri="{BB962C8B-B14F-4D97-AF65-F5344CB8AC3E}">
        <p14:creationId xmlns:p14="http://schemas.microsoft.com/office/powerpoint/2010/main" val="295390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a:t>About the speaker</a:t>
            </a:r>
            <a:endParaRPr lang="it-IT" dirty="0"/>
          </a:p>
        </p:txBody>
      </p:sp>
      <p:sp>
        <p:nvSpPr>
          <p:cNvPr id="3" name="Segnaposto contenuto 2"/>
          <p:cNvSpPr>
            <a:spLocks noGrp="1"/>
          </p:cNvSpPr>
          <p:nvPr>
            <p:ph idx="1"/>
          </p:nvPr>
        </p:nvSpPr>
        <p:spPr>
          <a:xfrm>
            <a:off x="362712" y="1509537"/>
            <a:ext cx="8494418" cy="4939436"/>
          </a:xfrm>
        </p:spPr>
        <p:txBody>
          <a:bodyPr>
            <a:normAutofit/>
          </a:bodyPr>
          <a:lstStyle/>
          <a:p>
            <a:pPr marL="0" indent="0">
              <a:buNone/>
            </a:pPr>
            <a:r>
              <a:rPr lang="it-IT" b="1" dirty="0"/>
              <a:t>Fernanda Salas</a:t>
            </a:r>
          </a:p>
          <a:p>
            <a:pPr marL="0" indent="0">
              <a:buNone/>
            </a:pPr>
            <a:endParaRPr lang="it-IT" sz="2000" b="1" dirty="0"/>
          </a:p>
          <a:p>
            <a:r>
              <a:rPr lang="it-IT" sz="2000" dirty="0"/>
              <a:t>Actuary, Faculty of Sciences, UNAM, Mexico</a:t>
            </a:r>
          </a:p>
          <a:p>
            <a:r>
              <a:rPr lang="it-IT" sz="2000" dirty="0"/>
              <a:t>Part-time professor Finance, Risk Management and Demographics</a:t>
            </a:r>
          </a:p>
          <a:p>
            <a:r>
              <a:rPr lang="it-IT" sz="2000" dirty="0"/>
              <a:t>Vice Chairwoman, AFIR-ERM Section , IAA</a:t>
            </a:r>
          </a:p>
          <a:p>
            <a:r>
              <a:rPr lang="it-IT" sz="2000" dirty="0"/>
              <a:t>Member of CONAC (Mexican College of Actuaries)</a:t>
            </a:r>
          </a:p>
          <a:p>
            <a:r>
              <a:rPr lang="it-IT" sz="2000" dirty="0"/>
              <a:t>Youngest member of the investments committee, VITALIS Asset Management</a:t>
            </a:r>
          </a:p>
          <a:p>
            <a:r>
              <a:rPr lang="en-US" sz="2000" dirty="0"/>
              <a:t>Actively participates in social causes getting involved in responsible investing</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2</a:t>
            </a:fld>
            <a:endParaRPr lang="it-IT" dirty="0"/>
          </a:p>
        </p:txBody>
      </p:sp>
      <p:pic>
        <p:nvPicPr>
          <p:cNvPr id="6" name="Imagen 5" descr="Imagen que contiene persona, pared, ropa, interior&#10;&#10;Descripción generada con confianza muy alta">
            <a:extLst>
              <a:ext uri="{FF2B5EF4-FFF2-40B4-BE49-F238E27FC236}">
                <a16:creationId xmlns:a16="http://schemas.microsoft.com/office/drawing/2014/main" id="{AA1EF036-2429-4D29-97E5-2054822085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67" b="16517"/>
          <a:stretch/>
        </p:blipFill>
        <p:spPr>
          <a:xfrm flipH="1">
            <a:off x="8857130" y="1659411"/>
            <a:ext cx="2193832" cy="2419484"/>
          </a:xfrm>
          <a:prstGeom prst="rect">
            <a:avLst/>
          </a:prstGeom>
        </p:spPr>
      </p:pic>
      <p:pic>
        <p:nvPicPr>
          <p:cNvPr id="7" name="Picture 2" descr="Resultado de imagen para vitalis">
            <a:extLst>
              <a:ext uri="{FF2B5EF4-FFF2-40B4-BE49-F238E27FC236}">
                <a16:creationId xmlns:a16="http://schemas.microsoft.com/office/drawing/2014/main" id="{1E0287BD-AFC5-4873-AC7A-81EB4431C9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1764" y="4328567"/>
            <a:ext cx="2189198" cy="57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3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Overview</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20</a:t>
            </a:fld>
            <a:endParaRPr lang="it-IT" dirty="0"/>
          </a:p>
        </p:txBody>
      </p:sp>
      <p:cxnSp>
        <p:nvCxnSpPr>
          <p:cNvPr id="11" name="Conector recto 10">
            <a:extLst>
              <a:ext uri="{FF2B5EF4-FFF2-40B4-BE49-F238E27FC236}">
                <a16:creationId xmlns:a16="http://schemas.microsoft.com/office/drawing/2014/main" id="{11CA2CBE-59DE-4631-8D23-77D1F05B8C8D}"/>
              </a:ext>
            </a:extLst>
          </p:cNvPr>
          <p:cNvCxnSpPr/>
          <p:nvPr/>
        </p:nvCxnSpPr>
        <p:spPr>
          <a:xfrm>
            <a:off x="0" y="2958353"/>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5">
            <a:extLst>
              <a:ext uri="{FF2B5EF4-FFF2-40B4-BE49-F238E27FC236}">
                <a16:creationId xmlns:a16="http://schemas.microsoft.com/office/drawing/2014/main" id="{C9B467FC-9B92-4B01-8576-B7E420AB3B5C}"/>
              </a:ext>
            </a:extLst>
          </p:cNvPr>
          <p:cNvSpPr txBox="1"/>
          <p:nvPr/>
        </p:nvSpPr>
        <p:spPr>
          <a:xfrm>
            <a:off x="799614" y="3798573"/>
            <a:ext cx="2931885" cy="707886"/>
          </a:xfrm>
          <a:prstGeom prst="rect">
            <a:avLst/>
          </a:prstGeom>
          <a:noFill/>
        </p:spPr>
        <p:txBody>
          <a:bodyPr wrap="square" rtlCol="0">
            <a:spAutoFit/>
          </a:bodyPr>
          <a:lstStyle/>
          <a:p>
            <a:pPr algn="ctr"/>
            <a:r>
              <a:rPr lang="en-US" sz="2000" dirty="0">
                <a:solidFill>
                  <a:schemeClr val="bg1">
                    <a:lumMod val="50000"/>
                  </a:schemeClr>
                </a:solidFill>
                <a:latin typeface="Avenir Roman"/>
                <a:cs typeface="Avenir Roman"/>
              </a:rPr>
              <a:t>OPTIMAL ASSET ALLOCATION</a:t>
            </a:r>
          </a:p>
        </p:txBody>
      </p:sp>
      <p:sp>
        <p:nvSpPr>
          <p:cNvPr id="13" name="TextBox 8">
            <a:extLst>
              <a:ext uri="{FF2B5EF4-FFF2-40B4-BE49-F238E27FC236}">
                <a16:creationId xmlns:a16="http://schemas.microsoft.com/office/drawing/2014/main" id="{D95E2052-1F62-44C2-B7D3-37BDB502D017}"/>
              </a:ext>
            </a:extLst>
          </p:cNvPr>
          <p:cNvSpPr txBox="1"/>
          <p:nvPr/>
        </p:nvSpPr>
        <p:spPr>
          <a:xfrm>
            <a:off x="4512554" y="3882979"/>
            <a:ext cx="3152151" cy="1015663"/>
          </a:xfrm>
          <a:prstGeom prst="rect">
            <a:avLst/>
          </a:prstGeom>
          <a:noFill/>
        </p:spPr>
        <p:txBody>
          <a:bodyPr wrap="square" rtlCol="0">
            <a:spAutoFit/>
          </a:bodyPr>
          <a:lstStyle/>
          <a:p>
            <a:pPr algn="ctr"/>
            <a:r>
              <a:rPr lang="en-US" sz="2000" dirty="0">
                <a:solidFill>
                  <a:schemeClr val="bg1">
                    <a:lumMod val="50000"/>
                  </a:schemeClr>
                </a:solidFill>
                <a:latin typeface="Avenir Roman"/>
                <a:cs typeface="Avenir Roman"/>
              </a:rPr>
              <a:t>INVESTMENT STRATEGIES AND RM</a:t>
            </a:r>
          </a:p>
          <a:p>
            <a:pPr algn="ctr"/>
            <a:endParaRPr lang="en-US" sz="2000" dirty="0">
              <a:solidFill>
                <a:schemeClr val="bg1">
                  <a:lumMod val="50000"/>
                </a:schemeClr>
              </a:solidFill>
              <a:latin typeface="Avenir Roman"/>
              <a:cs typeface="Avenir Roman"/>
            </a:endParaRPr>
          </a:p>
        </p:txBody>
      </p:sp>
      <p:sp>
        <p:nvSpPr>
          <p:cNvPr id="14" name="TextBox 11">
            <a:extLst>
              <a:ext uri="{FF2B5EF4-FFF2-40B4-BE49-F238E27FC236}">
                <a16:creationId xmlns:a16="http://schemas.microsoft.com/office/drawing/2014/main" id="{44F2D1AB-851F-470C-A600-FA12FC7E3E52}"/>
              </a:ext>
            </a:extLst>
          </p:cNvPr>
          <p:cNvSpPr txBox="1"/>
          <p:nvPr/>
        </p:nvSpPr>
        <p:spPr>
          <a:xfrm>
            <a:off x="8279919" y="3882979"/>
            <a:ext cx="3152151" cy="400110"/>
          </a:xfrm>
          <a:prstGeom prst="rect">
            <a:avLst/>
          </a:prstGeom>
          <a:noFill/>
        </p:spPr>
        <p:txBody>
          <a:bodyPr wrap="square" rtlCol="0">
            <a:spAutoFit/>
          </a:bodyPr>
          <a:lstStyle/>
          <a:p>
            <a:pPr algn="ctr"/>
            <a:r>
              <a:rPr lang="en-US" sz="2000" b="1" dirty="0">
                <a:solidFill>
                  <a:srgbClr val="002060"/>
                </a:solidFill>
                <a:latin typeface="Avenir Roman"/>
                <a:cs typeface="Avenir Roman"/>
              </a:rPr>
              <a:t>BEST EXECUTION</a:t>
            </a:r>
          </a:p>
        </p:txBody>
      </p:sp>
      <p:pic>
        <p:nvPicPr>
          <p:cNvPr id="15" name="Picture 4" descr="Resultado de imagen para inversiones">
            <a:extLst>
              <a:ext uri="{FF2B5EF4-FFF2-40B4-BE49-F238E27FC236}">
                <a16:creationId xmlns:a16="http://schemas.microsoft.com/office/drawing/2014/main" id="{55B8FE19-C18A-4C50-AAE0-040EFD045E3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45" t="17875" r="40692" b="15788"/>
          <a:stretch/>
        </p:blipFill>
        <p:spPr bwMode="auto">
          <a:xfrm>
            <a:off x="5342858" y="2324802"/>
            <a:ext cx="1506284" cy="14323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6" name="Grupo 15">
            <a:extLst>
              <a:ext uri="{FF2B5EF4-FFF2-40B4-BE49-F238E27FC236}">
                <a16:creationId xmlns:a16="http://schemas.microsoft.com/office/drawing/2014/main" id="{8689A91D-AF89-41A8-90C1-6E7E39EF530A}"/>
              </a:ext>
            </a:extLst>
          </p:cNvPr>
          <p:cNvGrpSpPr/>
          <p:nvPr/>
        </p:nvGrpSpPr>
        <p:grpSpPr>
          <a:xfrm>
            <a:off x="1512414" y="2273053"/>
            <a:ext cx="1506283" cy="1411318"/>
            <a:chOff x="1519783" y="2819900"/>
            <a:chExt cx="1506283" cy="1411318"/>
          </a:xfrm>
        </p:grpSpPr>
        <p:sp>
          <p:nvSpPr>
            <p:cNvPr id="17" name="Elipse 16">
              <a:extLst>
                <a:ext uri="{FF2B5EF4-FFF2-40B4-BE49-F238E27FC236}">
                  <a16:creationId xmlns:a16="http://schemas.microsoft.com/office/drawing/2014/main" id="{EDC66451-3B4B-4674-9131-1FA1FF5A9405}"/>
                </a:ext>
              </a:extLst>
            </p:cNvPr>
            <p:cNvSpPr/>
            <p:nvPr/>
          </p:nvSpPr>
          <p:spPr>
            <a:xfrm>
              <a:off x="1519783" y="2823000"/>
              <a:ext cx="1506283" cy="1408218"/>
            </a:xfrm>
            <a:prstGeom prst="ellipse">
              <a:avLst/>
            </a:prstGeom>
            <a:noFill/>
            <a:ln w="762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pic>
          <p:nvPicPr>
            <p:cNvPr id="18" name="Picture 10" descr="Imagen relacionada">
              <a:extLst>
                <a:ext uri="{FF2B5EF4-FFF2-40B4-BE49-F238E27FC236}">
                  <a16:creationId xmlns:a16="http://schemas.microsoft.com/office/drawing/2014/main" id="{17DEA627-2871-40A1-B62A-7605F59ED3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5115"/>
            <a:stretch/>
          </p:blipFill>
          <p:spPr bwMode="auto">
            <a:xfrm>
              <a:off x="1541929" y="2819900"/>
              <a:ext cx="1484137" cy="1408218"/>
            </a:xfrm>
            <a:prstGeom prst="ellipse">
              <a:avLst/>
            </a:prstGeom>
            <a:ln>
              <a:solidFill>
                <a:schemeClr val="bg1">
                  <a:lumMod val="85000"/>
                </a:schemeClr>
              </a:solidFill>
            </a:ln>
            <a:effectLst>
              <a:softEdge rad="112500"/>
            </a:effectLst>
            <a:extLst>
              <a:ext uri="{909E8E84-426E-40DD-AFC4-6F175D3DCCD1}">
                <a14:hiddenFill xmlns:a14="http://schemas.microsoft.com/office/drawing/2010/main">
                  <a:solidFill>
                    <a:srgbClr val="FFFFFF"/>
                  </a:solidFill>
                </a14:hiddenFill>
              </a:ext>
            </a:extLst>
          </p:spPr>
        </p:pic>
      </p:grpSp>
      <p:pic>
        <p:nvPicPr>
          <p:cNvPr id="19" name="Imagen 18">
            <a:extLst>
              <a:ext uri="{FF2B5EF4-FFF2-40B4-BE49-F238E27FC236}">
                <a16:creationId xmlns:a16="http://schemas.microsoft.com/office/drawing/2014/main" id="{65CB980F-F91B-4082-B5BC-825564F58527}"/>
              </a:ext>
            </a:extLst>
          </p:cNvPr>
          <p:cNvPicPr>
            <a:picLocks noChangeAspect="1"/>
          </p:cNvPicPr>
          <p:nvPr/>
        </p:nvPicPr>
        <p:blipFill rotWithShape="1">
          <a:blip r:embed="rId5"/>
          <a:srcRect l="-683" t="-967" r="22935" b="13578"/>
          <a:stretch/>
        </p:blipFill>
        <p:spPr>
          <a:xfrm>
            <a:off x="9155538" y="2336887"/>
            <a:ext cx="1487164" cy="1390076"/>
          </a:xfrm>
          <a:prstGeom prst="ellipse">
            <a:avLst/>
          </a:prstGeom>
          <a:ln>
            <a:noFill/>
          </a:ln>
          <a:effectLst>
            <a:softEdge rad="112500"/>
          </a:effectLst>
        </p:spPr>
      </p:pic>
      <p:sp>
        <p:nvSpPr>
          <p:cNvPr id="20" name="Elipse 19">
            <a:extLst>
              <a:ext uri="{FF2B5EF4-FFF2-40B4-BE49-F238E27FC236}">
                <a16:creationId xmlns:a16="http://schemas.microsoft.com/office/drawing/2014/main" id="{69575D6D-A99D-474D-A457-D89C5A3AE207}"/>
              </a:ext>
            </a:extLst>
          </p:cNvPr>
          <p:cNvSpPr/>
          <p:nvPr/>
        </p:nvSpPr>
        <p:spPr>
          <a:xfrm>
            <a:off x="9164690" y="2318745"/>
            <a:ext cx="1506283" cy="1408218"/>
          </a:xfrm>
          <a:prstGeom prst="ellipse">
            <a:avLst/>
          </a:prstGeom>
          <a:noFill/>
          <a:ln w="762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sp>
        <p:nvSpPr>
          <p:cNvPr id="21" name="Elipse 20">
            <a:extLst>
              <a:ext uri="{FF2B5EF4-FFF2-40B4-BE49-F238E27FC236}">
                <a16:creationId xmlns:a16="http://schemas.microsoft.com/office/drawing/2014/main" id="{AA25E174-F0E6-4F2C-BD62-06CA6B0AEF48}"/>
              </a:ext>
            </a:extLst>
          </p:cNvPr>
          <p:cNvSpPr/>
          <p:nvPr/>
        </p:nvSpPr>
        <p:spPr>
          <a:xfrm>
            <a:off x="5342858" y="2258011"/>
            <a:ext cx="1506283" cy="1408218"/>
          </a:xfrm>
          <a:prstGeom prst="ellipse">
            <a:avLst/>
          </a:prstGeom>
          <a:noFill/>
          <a:ln w="762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spTree>
    <p:extLst>
      <p:ext uri="{BB962C8B-B14F-4D97-AF65-F5344CB8AC3E}">
        <p14:creationId xmlns:p14="http://schemas.microsoft.com/office/powerpoint/2010/main" val="3420306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Best Execution</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21</a:t>
            </a:fld>
            <a:endParaRPr lang="it-IT" dirty="0"/>
          </a:p>
        </p:txBody>
      </p:sp>
      <p:sp>
        <p:nvSpPr>
          <p:cNvPr id="13" name="Segnaposto contenuto 2">
            <a:extLst>
              <a:ext uri="{FF2B5EF4-FFF2-40B4-BE49-F238E27FC236}">
                <a16:creationId xmlns:a16="http://schemas.microsoft.com/office/drawing/2014/main" id="{A7F1F77F-EC7C-463D-987F-9C7D5890F392}"/>
              </a:ext>
            </a:extLst>
          </p:cNvPr>
          <p:cNvSpPr>
            <a:spLocks noGrp="1"/>
          </p:cNvSpPr>
          <p:nvPr>
            <p:ph idx="1"/>
          </p:nvPr>
        </p:nvSpPr>
        <p:spPr>
          <a:xfrm>
            <a:off x="461321" y="1068233"/>
            <a:ext cx="10977640" cy="4721533"/>
          </a:xfrm>
        </p:spPr>
        <p:txBody>
          <a:bodyPr>
            <a:normAutofit/>
          </a:bodyPr>
          <a:lstStyle/>
          <a:p>
            <a:pPr>
              <a:buClr>
                <a:srgbClr val="A40000"/>
              </a:buClr>
              <a:buSzPct val="75000"/>
            </a:pPr>
            <a:r>
              <a:rPr lang="en-US" b="1" dirty="0">
                <a:latin typeface="Avenir Roman"/>
              </a:rPr>
              <a:t>Short-term follow-up </a:t>
            </a:r>
            <a:r>
              <a:rPr lang="en-US" dirty="0">
                <a:latin typeface="Avenir Roman"/>
              </a:rPr>
              <a:t>to long-term strategies</a:t>
            </a:r>
          </a:p>
          <a:p>
            <a:pPr>
              <a:buClr>
                <a:srgbClr val="A40000"/>
              </a:buClr>
              <a:buSzPct val="75000"/>
            </a:pPr>
            <a:r>
              <a:rPr lang="en-US" dirty="0">
                <a:latin typeface="Avenir Roman"/>
              </a:rPr>
              <a:t>Keep updated in </a:t>
            </a:r>
            <a:r>
              <a:rPr lang="en-US" b="1" dirty="0">
                <a:latin typeface="Avenir Roman"/>
              </a:rPr>
              <a:t>research and best practices</a:t>
            </a:r>
          </a:p>
          <a:p>
            <a:pPr>
              <a:buClr>
                <a:srgbClr val="A40000"/>
              </a:buClr>
              <a:buSzPct val="75000"/>
            </a:pPr>
            <a:r>
              <a:rPr lang="en-US" b="1" dirty="0">
                <a:latin typeface="Avenir Roman"/>
              </a:rPr>
              <a:t>Multidisciplinary </a:t>
            </a:r>
            <a:r>
              <a:rPr lang="en-US" dirty="0">
                <a:latin typeface="Avenir Roman"/>
              </a:rPr>
              <a:t>and </a:t>
            </a:r>
            <a:r>
              <a:rPr lang="en-US" b="1" dirty="0">
                <a:latin typeface="Avenir Roman"/>
              </a:rPr>
              <a:t>independent </a:t>
            </a:r>
            <a:r>
              <a:rPr lang="en-US" dirty="0">
                <a:latin typeface="Avenir Roman"/>
              </a:rPr>
              <a:t>talent</a:t>
            </a:r>
          </a:p>
          <a:p>
            <a:pPr>
              <a:buClr>
                <a:srgbClr val="A40000"/>
              </a:buClr>
              <a:buSzPct val="75000"/>
            </a:pPr>
            <a:r>
              <a:rPr lang="en-US" b="1" dirty="0">
                <a:latin typeface="Avenir Roman"/>
              </a:rPr>
              <a:t>Diversify risks</a:t>
            </a:r>
            <a:r>
              <a:rPr lang="en-US" dirty="0">
                <a:latin typeface="Avenir Roman"/>
              </a:rPr>
              <a:t>, do not underestimate being conservative</a:t>
            </a:r>
          </a:p>
          <a:p>
            <a:pPr>
              <a:buClr>
                <a:srgbClr val="A40000"/>
              </a:buClr>
              <a:buSzPct val="75000"/>
            </a:pPr>
            <a:r>
              <a:rPr lang="en-US" dirty="0">
                <a:latin typeface="Avenir Roman"/>
              </a:rPr>
              <a:t>Only invest in assets in which you have </a:t>
            </a:r>
            <a:r>
              <a:rPr lang="en-US" b="1" dirty="0">
                <a:latin typeface="Avenir Roman"/>
              </a:rPr>
              <a:t>enough knowledge </a:t>
            </a:r>
            <a:r>
              <a:rPr lang="en-US" dirty="0">
                <a:latin typeface="Avenir Roman"/>
              </a:rPr>
              <a:t>of</a:t>
            </a:r>
          </a:p>
          <a:p>
            <a:pPr>
              <a:buClr>
                <a:srgbClr val="A40000"/>
              </a:buClr>
              <a:buSzPct val="75000"/>
            </a:pPr>
            <a:r>
              <a:rPr lang="en-US" b="1" dirty="0">
                <a:latin typeface="Avenir Roman"/>
              </a:rPr>
              <a:t>Avoid </a:t>
            </a:r>
            <a:r>
              <a:rPr lang="en-US" dirty="0">
                <a:latin typeface="Avenir Roman"/>
              </a:rPr>
              <a:t>any conflict of interest</a:t>
            </a:r>
          </a:p>
          <a:p>
            <a:pPr>
              <a:buClr>
                <a:srgbClr val="A40000"/>
              </a:buClr>
              <a:buSzPct val="75000"/>
            </a:pPr>
            <a:r>
              <a:rPr lang="en-US" b="1" dirty="0">
                <a:latin typeface="Avenir Roman"/>
              </a:rPr>
              <a:t>“Keep it simple”</a:t>
            </a:r>
          </a:p>
          <a:p>
            <a:pPr>
              <a:buClr>
                <a:srgbClr val="A40000"/>
              </a:buClr>
              <a:buSzPct val="75000"/>
            </a:pPr>
            <a:r>
              <a:rPr lang="en-US" b="1" dirty="0">
                <a:latin typeface="Avenir Roman"/>
              </a:rPr>
              <a:t>Transparency</a:t>
            </a:r>
            <a:r>
              <a:rPr lang="en-US" dirty="0">
                <a:latin typeface="Avenir Roman"/>
              </a:rPr>
              <a:t> is key</a:t>
            </a:r>
          </a:p>
        </p:txBody>
      </p:sp>
      <p:grpSp>
        <p:nvGrpSpPr>
          <p:cNvPr id="3" name="Grupo 2">
            <a:extLst>
              <a:ext uri="{FF2B5EF4-FFF2-40B4-BE49-F238E27FC236}">
                <a16:creationId xmlns:a16="http://schemas.microsoft.com/office/drawing/2014/main" id="{048613C2-57DD-4342-B115-85A1FCA1C18B}"/>
              </a:ext>
            </a:extLst>
          </p:cNvPr>
          <p:cNvGrpSpPr/>
          <p:nvPr/>
        </p:nvGrpSpPr>
        <p:grpSpPr>
          <a:xfrm>
            <a:off x="11438961" y="177680"/>
            <a:ext cx="537886" cy="448235"/>
            <a:chOff x="9155538" y="2318745"/>
            <a:chExt cx="1515435" cy="1408218"/>
          </a:xfrm>
        </p:grpSpPr>
        <p:pic>
          <p:nvPicPr>
            <p:cNvPr id="10" name="Imagen 9">
              <a:extLst>
                <a:ext uri="{FF2B5EF4-FFF2-40B4-BE49-F238E27FC236}">
                  <a16:creationId xmlns:a16="http://schemas.microsoft.com/office/drawing/2014/main" id="{F322DA4E-2A8B-4C7A-9B13-574303EA285B}"/>
                </a:ext>
              </a:extLst>
            </p:cNvPr>
            <p:cNvPicPr>
              <a:picLocks noChangeAspect="1"/>
            </p:cNvPicPr>
            <p:nvPr/>
          </p:nvPicPr>
          <p:blipFill rotWithShape="1">
            <a:blip r:embed="rId3"/>
            <a:srcRect l="-683" t="-967" r="22935" b="13578"/>
            <a:stretch/>
          </p:blipFill>
          <p:spPr>
            <a:xfrm>
              <a:off x="9155538" y="2336887"/>
              <a:ext cx="1487164" cy="1390076"/>
            </a:xfrm>
            <a:prstGeom prst="ellipse">
              <a:avLst/>
            </a:prstGeom>
            <a:ln w="38100">
              <a:solidFill>
                <a:schemeClr val="tx1"/>
              </a:solidFill>
            </a:ln>
            <a:effectLst>
              <a:softEdge rad="112500"/>
            </a:effectLst>
          </p:spPr>
        </p:pic>
        <p:sp>
          <p:nvSpPr>
            <p:cNvPr id="12" name="Elipse 11">
              <a:extLst>
                <a:ext uri="{FF2B5EF4-FFF2-40B4-BE49-F238E27FC236}">
                  <a16:creationId xmlns:a16="http://schemas.microsoft.com/office/drawing/2014/main" id="{A7A4984F-EA67-4DA6-A443-D46C406F29ED}"/>
                </a:ext>
              </a:extLst>
            </p:cNvPr>
            <p:cNvSpPr/>
            <p:nvPr/>
          </p:nvSpPr>
          <p:spPr>
            <a:xfrm>
              <a:off x="9164690" y="2318745"/>
              <a:ext cx="1506283" cy="1408218"/>
            </a:xfrm>
            <a:prstGeom prst="ellipse">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grpSp>
    </p:spTree>
    <p:extLst>
      <p:ext uri="{BB962C8B-B14F-4D97-AF65-F5344CB8AC3E}">
        <p14:creationId xmlns:p14="http://schemas.microsoft.com/office/powerpoint/2010/main" val="11376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042416" y="1180351"/>
            <a:ext cx="10107168" cy="1681163"/>
          </a:xfrm>
        </p:spPr>
        <p:txBody>
          <a:bodyPr>
            <a:normAutofit/>
          </a:bodyPr>
          <a:lstStyle/>
          <a:p>
            <a:pPr algn="ctr"/>
            <a:r>
              <a:rPr lang="it-IT" sz="5400" b="1" dirty="0">
                <a:solidFill>
                  <a:srgbClr val="9A0000"/>
                </a:solidFill>
                <a:latin typeface="+mn-lt"/>
              </a:rPr>
              <a:t>THANK YOU!</a:t>
            </a:r>
            <a:endParaRPr lang="it-IT" sz="5400" b="1" dirty="0">
              <a:latin typeface="+mn-lt"/>
            </a:endParaRPr>
          </a:p>
        </p:txBody>
      </p:sp>
      <p:sp>
        <p:nvSpPr>
          <p:cNvPr id="6" name="Sottotitolo 2"/>
          <p:cNvSpPr txBox="1">
            <a:spLocks/>
          </p:cNvSpPr>
          <p:nvPr/>
        </p:nvSpPr>
        <p:spPr>
          <a:xfrm>
            <a:off x="1042416" y="2714157"/>
            <a:ext cx="10107168" cy="1077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dirty="0"/>
              <a:t>Fernanda Salas</a:t>
            </a:r>
            <a:br>
              <a:rPr lang="it-IT" dirty="0"/>
            </a:br>
            <a:r>
              <a:rPr lang="it-IT" dirty="0">
                <a:solidFill>
                  <a:schemeClr val="bg1">
                    <a:lumMod val="50000"/>
                  </a:schemeClr>
                </a:solidFill>
              </a:rPr>
              <a:t>fsalas@vitalis.com.mx</a:t>
            </a:r>
          </a:p>
        </p:txBody>
      </p:sp>
      <p:sp>
        <p:nvSpPr>
          <p:cNvPr id="4" name="hlFirstPage"/>
          <p:cNvSpPr txBox="1"/>
          <p:nvPr/>
        </p:nvSpPr>
        <p:spPr>
          <a:xfrm>
            <a:off x="254000" y="4381500"/>
            <a:ext cx="184731" cy="369332"/>
          </a:xfrm>
          <a:prstGeom prst="rect">
            <a:avLst/>
          </a:prstGeom>
          <a:noFill/>
        </p:spPr>
        <p:txBody>
          <a:bodyPr vert="horz" wrap="none" rtlCol="0">
            <a:spAutoFit/>
          </a:bodyPr>
          <a:lstStyle/>
          <a:p>
            <a:endParaRPr lang="it-IT"/>
          </a:p>
        </p:txBody>
      </p:sp>
    </p:spTree>
    <p:extLst>
      <p:ext uri="{BB962C8B-B14F-4D97-AF65-F5344CB8AC3E}">
        <p14:creationId xmlns:p14="http://schemas.microsoft.com/office/powerpoint/2010/main" val="411282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Disclaimer</a:t>
            </a:r>
          </a:p>
        </p:txBody>
      </p:sp>
      <p:sp>
        <p:nvSpPr>
          <p:cNvPr id="3" name="Segnaposto contenuto 2"/>
          <p:cNvSpPr>
            <a:spLocks noGrp="1"/>
          </p:cNvSpPr>
          <p:nvPr>
            <p:ph idx="1"/>
          </p:nvPr>
        </p:nvSpPr>
        <p:spPr>
          <a:xfrm>
            <a:off x="234550" y="979535"/>
            <a:ext cx="11706438" cy="2704959"/>
          </a:xfrm>
        </p:spPr>
        <p:txBody>
          <a:bodyPr>
            <a:normAutofit/>
          </a:bodyPr>
          <a:lstStyle/>
          <a:p>
            <a:pPr marL="0" indent="0" algn="just">
              <a:lnSpc>
                <a:spcPct val="150000"/>
              </a:lnSpc>
              <a:buNone/>
            </a:pPr>
            <a:r>
              <a:rPr lang="en-US" sz="1800" dirty="0">
                <a:latin typeface="Avenir Roman"/>
                <a:cs typeface="Avenir Roman"/>
              </a:rPr>
              <a:t>The information given herein has been gathered from different sources and completed by Fernanda Salas, Vice Chairwoman of the AFIR-ERM Section of the IAA and member of the investments committee of VITALIS. The material in this presentation may include general background information about AFIR-ERM Section as well as of VITALIS current as at the date of this presentation. Such information is subject to change without notice and the IAA nor VITALIS is not under any duty to update this information nor responsible for it. The views and opinions expressed in the given presentation are those of the speaker and do not necessarily reflect the official policy or position of the IAA, the AFIR-ERM Section or VITALIS.</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3</a:t>
            </a:fld>
            <a:endParaRPr lang="it-IT" dirty="0"/>
          </a:p>
        </p:txBody>
      </p:sp>
    </p:spTree>
    <p:extLst>
      <p:ext uri="{BB962C8B-B14F-4D97-AF65-F5344CB8AC3E}">
        <p14:creationId xmlns:p14="http://schemas.microsoft.com/office/powerpoint/2010/main" val="231853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Overview</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4</a:t>
            </a:fld>
            <a:endParaRPr lang="it-IT" dirty="0"/>
          </a:p>
        </p:txBody>
      </p:sp>
      <p:cxnSp>
        <p:nvCxnSpPr>
          <p:cNvPr id="20" name="Conector recto 19">
            <a:extLst>
              <a:ext uri="{FF2B5EF4-FFF2-40B4-BE49-F238E27FC236}">
                <a16:creationId xmlns:a16="http://schemas.microsoft.com/office/drawing/2014/main" id="{FE43258B-2E52-4FC8-8AAC-73621A34DEB8}"/>
              </a:ext>
            </a:extLst>
          </p:cNvPr>
          <p:cNvCxnSpPr/>
          <p:nvPr/>
        </p:nvCxnSpPr>
        <p:spPr>
          <a:xfrm>
            <a:off x="0" y="2958353"/>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5">
            <a:extLst>
              <a:ext uri="{FF2B5EF4-FFF2-40B4-BE49-F238E27FC236}">
                <a16:creationId xmlns:a16="http://schemas.microsoft.com/office/drawing/2014/main" id="{EA46DB39-450A-4AAE-BDEC-915011A5B45C}"/>
              </a:ext>
            </a:extLst>
          </p:cNvPr>
          <p:cNvSpPr txBox="1"/>
          <p:nvPr/>
        </p:nvSpPr>
        <p:spPr>
          <a:xfrm>
            <a:off x="799614" y="3798573"/>
            <a:ext cx="2931885" cy="707886"/>
          </a:xfrm>
          <a:prstGeom prst="rect">
            <a:avLst/>
          </a:prstGeom>
          <a:noFill/>
        </p:spPr>
        <p:txBody>
          <a:bodyPr wrap="square" rtlCol="0">
            <a:spAutoFit/>
          </a:bodyPr>
          <a:lstStyle/>
          <a:p>
            <a:pPr algn="ctr"/>
            <a:r>
              <a:rPr lang="en-US" sz="2000" b="1" dirty="0">
                <a:solidFill>
                  <a:srgbClr val="1E2B58"/>
                </a:solidFill>
                <a:latin typeface="Avenir Roman"/>
                <a:cs typeface="Avenir Roman"/>
              </a:rPr>
              <a:t>OPTIMAL ASSET ALLOCATION</a:t>
            </a:r>
          </a:p>
        </p:txBody>
      </p:sp>
      <p:sp>
        <p:nvSpPr>
          <p:cNvPr id="22" name="TextBox 8">
            <a:extLst>
              <a:ext uri="{FF2B5EF4-FFF2-40B4-BE49-F238E27FC236}">
                <a16:creationId xmlns:a16="http://schemas.microsoft.com/office/drawing/2014/main" id="{15722763-F2F6-40D5-AF16-4FA3BE8AC410}"/>
              </a:ext>
            </a:extLst>
          </p:cNvPr>
          <p:cNvSpPr txBox="1"/>
          <p:nvPr/>
        </p:nvSpPr>
        <p:spPr>
          <a:xfrm>
            <a:off x="4512554" y="3882979"/>
            <a:ext cx="3152151" cy="1015663"/>
          </a:xfrm>
          <a:prstGeom prst="rect">
            <a:avLst/>
          </a:prstGeom>
          <a:noFill/>
        </p:spPr>
        <p:txBody>
          <a:bodyPr wrap="square" rtlCol="0">
            <a:spAutoFit/>
          </a:bodyPr>
          <a:lstStyle/>
          <a:p>
            <a:pPr algn="ctr"/>
            <a:r>
              <a:rPr lang="en-US" sz="2000" dirty="0">
                <a:solidFill>
                  <a:schemeClr val="bg1">
                    <a:lumMod val="50000"/>
                  </a:schemeClr>
                </a:solidFill>
                <a:latin typeface="Avenir Roman"/>
                <a:cs typeface="Avenir Roman"/>
              </a:rPr>
              <a:t>INVESTMENT STRATEGIES AND RM</a:t>
            </a:r>
          </a:p>
          <a:p>
            <a:pPr algn="ctr"/>
            <a:endParaRPr lang="en-US" sz="2000" dirty="0">
              <a:solidFill>
                <a:schemeClr val="bg1">
                  <a:lumMod val="50000"/>
                </a:schemeClr>
              </a:solidFill>
              <a:latin typeface="Avenir Roman"/>
              <a:cs typeface="Avenir Roman"/>
            </a:endParaRPr>
          </a:p>
        </p:txBody>
      </p:sp>
      <p:sp>
        <p:nvSpPr>
          <p:cNvPr id="23" name="TextBox 11">
            <a:extLst>
              <a:ext uri="{FF2B5EF4-FFF2-40B4-BE49-F238E27FC236}">
                <a16:creationId xmlns:a16="http://schemas.microsoft.com/office/drawing/2014/main" id="{8A4482C9-BA29-4BF9-AD29-B02CE934062C}"/>
              </a:ext>
            </a:extLst>
          </p:cNvPr>
          <p:cNvSpPr txBox="1"/>
          <p:nvPr/>
        </p:nvSpPr>
        <p:spPr>
          <a:xfrm>
            <a:off x="8279919" y="3882979"/>
            <a:ext cx="3152151" cy="400110"/>
          </a:xfrm>
          <a:prstGeom prst="rect">
            <a:avLst/>
          </a:prstGeom>
          <a:noFill/>
        </p:spPr>
        <p:txBody>
          <a:bodyPr wrap="square" rtlCol="0">
            <a:spAutoFit/>
          </a:bodyPr>
          <a:lstStyle/>
          <a:p>
            <a:pPr algn="ctr"/>
            <a:r>
              <a:rPr lang="en-US" sz="2000" dirty="0">
                <a:solidFill>
                  <a:schemeClr val="bg1">
                    <a:lumMod val="50000"/>
                  </a:schemeClr>
                </a:solidFill>
                <a:latin typeface="Avenir Roman"/>
                <a:cs typeface="Avenir Roman"/>
              </a:rPr>
              <a:t>BEST EXECUTION</a:t>
            </a:r>
          </a:p>
        </p:txBody>
      </p:sp>
      <p:pic>
        <p:nvPicPr>
          <p:cNvPr id="24" name="Picture 4" descr="Resultado de imagen para inversiones">
            <a:extLst>
              <a:ext uri="{FF2B5EF4-FFF2-40B4-BE49-F238E27FC236}">
                <a16:creationId xmlns:a16="http://schemas.microsoft.com/office/drawing/2014/main" id="{CD8C9A23-A1FD-4896-94DE-E70A4403E2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45" t="17875" r="40692" b="15788"/>
          <a:stretch/>
        </p:blipFill>
        <p:spPr bwMode="auto">
          <a:xfrm>
            <a:off x="5342858" y="2324802"/>
            <a:ext cx="1506284" cy="14323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5" name="Grupo 24">
            <a:extLst>
              <a:ext uri="{FF2B5EF4-FFF2-40B4-BE49-F238E27FC236}">
                <a16:creationId xmlns:a16="http://schemas.microsoft.com/office/drawing/2014/main" id="{488661B1-B1FD-4F95-9CCC-086C0D465389}"/>
              </a:ext>
            </a:extLst>
          </p:cNvPr>
          <p:cNvGrpSpPr/>
          <p:nvPr/>
        </p:nvGrpSpPr>
        <p:grpSpPr>
          <a:xfrm>
            <a:off x="1512414" y="2273053"/>
            <a:ext cx="1506283" cy="1411318"/>
            <a:chOff x="1519783" y="2819900"/>
            <a:chExt cx="1506283" cy="1411318"/>
          </a:xfrm>
        </p:grpSpPr>
        <p:sp>
          <p:nvSpPr>
            <p:cNvPr id="26" name="Elipse 25">
              <a:extLst>
                <a:ext uri="{FF2B5EF4-FFF2-40B4-BE49-F238E27FC236}">
                  <a16:creationId xmlns:a16="http://schemas.microsoft.com/office/drawing/2014/main" id="{5883E63A-A189-4243-AB1D-57E428DF28A1}"/>
                </a:ext>
              </a:extLst>
            </p:cNvPr>
            <p:cNvSpPr/>
            <p:nvPr/>
          </p:nvSpPr>
          <p:spPr>
            <a:xfrm>
              <a:off x="1519783" y="2823000"/>
              <a:ext cx="1506283" cy="1408218"/>
            </a:xfrm>
            <a:prstGeom prst="ellipse">
              <a:avLst/>
            </a:prstGeom>
            <a:noFill/>
            <a:ln w="76200">
              <a:solidFill>
                <a:srgbClr val="1E2B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pic>
          <p:nvPicPr>
            <p:cNvPr id="27" name="Picture 10" descr="Imagen relacionada">
              <a:extLst>
                <a:ext uri="{FF2B5EF4-FFF2-40B4-BE49-F238E27FC236}">
                  <a16:creationId xmlns:a16="http://schemas.microsoft.com/office/drawing/2014/main" id="{E8A4D26D-07E3-437D-8790-9876C78A41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5115"/>
            <a:stretch/>
          </p:blipFill>
          <p:spPr bwMode="auto">
            <a:xfrm>
              <a:off x="1541929" y="2819900"/>
              <a:ext cx="1484137" cy="14082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28" name="Imagen 27">
            <a:extLst>
              <a:ext uri="{FF2B5EF4-FFF2-40B4-BE49-F238E27FC236}">
                <a16:creationId xmlns:a16="http://schemas.microsoft.com/office/drawing/2014/main" id="{DC534DEA-100D-4216-A368-05F34DCDFB60}"/>
              </a:ext>
            </a:extLst>
          </p:cNvPr>
          <p:cNvPicPr>
            <a:picLocks noChangeAspect="1"/>
          </p:cNvPicPr>
          <p:nvPr/>
        </p:nvPicPr>
        <p:blipFill rotWithShape="1">
          <a:blip r:embed="rId5"/>
          <a:srcRect l="-683" t="-967" r="22935" b="13578"/>
          <a:stretch/>
        </p:blipFill>
        <p:spPr>
          <a:xfrm>
            <a:off x="9155538" y="2336887"/>
            <a:ext cx="1487164" cy="1390076"/>
          </a:xfrm>
          <a:prstGeom prst="ellipse">
            <a:avLst/>
          </a:prstGeom>
          <a:ln>
            <a:noFill/>
          </a:ln>
          <a:effectLst>
            <a:softEdge rad="112500"/>
          </a:effectLst>
        </p:spPr>
      </p:pic>
      <p:sp>
        <p:nvSpPr>
          <p:cNvPr id="29" name="Elipse 28">
            <a:extLst>
              <a:ext uri="{FF2B5EF4-FFF2-40B4-BE49-F238E27FC236}">
                <a16:creationId xmlns:a16="http://schemas.microsoft.com/office/drawing/2014/main" id="{04EBC43F-A9F5-4C58-A986-0CFD71FB57FD}"/>
              </a:ext>
            </a:extLst>
          </p:cNvPr>
          <p:cNvSpPr/>
          <p:nvPr/>
        </p:nvSpPr>
        <p:spPr>
          <a:xfrm>
            <a:off x="9164690" y="2318745"/>
            <a:ext cx="1506283" cy="1408218"/>
          </a:xfrm>
          <a:prstGeom prst="ellipse">
            <a:avLst/>
          </a:prstGeom>
          <a:noFill/>
          <a:ln w="762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sp>
        <p:nvSpPr>
          <p:cNvPr id="30" name="Elipse 29">
            <a:extLst>
              <a:ext uri="{FF2B5EF4-FFF2-40B4-BE49-F238E27FC236}">
                <a16:creationId xmlns:a16="http://schemas.microsoft.com/office/drawing/2014/main" id="{744B5738-55D1-4232-B153-21CF7463669A}"/>
              </a:ext>
            </a:extLst>
          </p:cNvPr>
          <p:cNvSpPr/>
          <p:nvPr/>
        </p:nvSpPr>
        <p:spPr>
          <a:xfrm>
            <a:off x="5342858" y="2258011"/>
            <a:ext cx="1506283" cy="1408218"/>
          </a:xfrm>
          <a:prstGeom prst="ellipse">
            <a:avLst/>
          </a:prstGeom>
          <a:noFill/>
          <a:ln w="762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spTree>
    <p:extLst>
      <p:ext uri="{BB962C8B-B14F-4D97-AF65-F5344CB8AC3E}">
        <p14:creationId xmlns:p14="http://schemas.microsoft.com/office/powerpoint/2010/main" val="412182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Optimal Asset Allocation</a:t>
            </a:r>
          </a:p>
        </p:txBody>
      </p:sp>
      <p:sp>
        <p:nvSpPr>
          <p:cNvPr id="3" name="Segnaposto contenuto 2"/>
          <p:cNvSpPr>
            <a:spLocks noGrp="1"/>
          </p:cNvSpPr>
          <p:nvPr>
            <p:ph idx="1"/>
          </p:nvPr>
        </p:nvSpPr>
        <p:spPr>
          <a:xfrm>
            <a:off x="362712" y="1118489"/>
            <a:ext cx="11434841" cy="4939436"/>
          </a:xfrm>
        </p:spPr>
        <p:txBody>
          <a:bodyPr>
            <a:normAutofit/>
          </a:bodyPr>
          <a:lstStyle/>
          <a:p>
            <a:pPr marL="0" indent="0">
              <a:buClr>
                <a:srgbClr val="A40000"/>
              </a:buClr>
              <a:buSzPct val="75000"/>
              <a:buNone/>
            </a:pPr>
            <a:r>
              <a:rPr lang="en-US" b="1" dirty="0">
                <a:latin typeface="Avenir Roman"/>
              </a:rPr>
              <a:t>What is Optimal Asset Allocation?</a:t>
            </a:r>
          </a:p>
          <a:p>
            <a:pPr>
              <a:buClr>
                <a:srgbClr val="A40000"/>
              </a:buClr>
              <a:buSzPct val="75000"/>
            </a:pPr>
            <a:r>
              <a:rPr lang="en-US" sz="2000" dirty="0">
                <a:latin typeface="Avenir Roman"/>
              </a:rPr>
              <a:t>It is a set of methods and techniques to achieve an investment objective (return) with the lowest risk possible.</a:t>
            </a:r>
          </a:p>
          <a:p>
            <a:pPr>
              <a:buClr>
                <a:srgbClr val="A40000"/>
              </a:buClr>
              <a:buSzPct val="75000"/>
            </a:pPr>
            <a:r>
              <a:rPr lang="en-US" sz="2000" dirty="0">
                <a:latin typeface="Avenir Roman"/>
              </a:rPr>
              <a:t>The first step is to define the purpose of the investment, then start defining asset classes. It is also important to define liquidity needs.</a:t>
            </a:r>
          </a:p>
          <a:p>
            <a:pPr>
              <a:buClr>
                <a:srgbClr val="A40000"/>
              </a:buClr>
              <a:buSzPct val="75000"/>
            </a:pPr>
            <a:r>
              <a:rPr lang="en-US" sz="2000" dirty="0">
                <a:latin typeface="Avenir Roman"/>
              </a:rPr>
              <a:t>Risk-return:  We want to maximize returns with the lower risk possible. Options with higher risk will be suitable for investors who can accept strong fluctuations in value and with longer time horizons.</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5</a:t>
            </a:fld>
            <a:endParaRPr lang="it-IT" dirty="0"/>
          </a:p>
        </p:txBody>
      </p:sp>
      <p:sp>
        <p:nvSpPr>
          <p:cNvPr id="5" name="CuadroTexto 4">
            <a:extLst>
              <a:ext uri="{FF2B5EF4-FFF2-40B4-BE49-F238E27FC236}">
                <a16:creationId xmlns:a16="http://schemas.microsoft.com/office/drawing/2014/main" id="{CA3C8F43-A17D-4A9B-B3D5-D802EF8E7983}"/>
              </a:ext>
            </a:extLst>
          </p:cNvPr>
          <p:cNvSpPr txBox="1"/>
          <p:nvPr/>
        </p:nvSpPr>
        <p:spPr>
          <a:xfrm>
            <a:off x="2194364" y="6023810"/>
            <a:ext cx="3560227" cy="230832"/>
          </a:xfrm>
          <a:prstGeom prst="rect">
            <a:avLst/>
          </a:prstGeom>
          <a:noFill/>
          <a:ln>
            <a:noFill/>
          </a:ln>
        </p:spPr>
        <p:txBody>
          <a:bodyPr wrap="square" rtlCol="0" anchor="ctr" anchorCtr="1">
            <a:spAutoFit/>
          </a:bodyPr>
          <a:lstStyle/>
          <a:p>
            <a:r>
              <a:rPr lang="es-MX" sz="900" dirty="0" err="1">
                <a:latin typeface="Avenir Roman"/>
              </a:rPr>
              <a:t>Source</a:t>
            </a:r>
            <a:r>
              <a:rPr lang="es-MX" sz="900" dirty="0">
                <a:latin typeface="Avenir Roman"/>
              </a:rPr>
              <a:t>: </a:t>
            </a:r>
            <a:r>
              <a:rPr lang="es-MX" sz="900" dirty="0" err="1">
                <a:latin typeface="Avenir Roman"/>
              </a:rPr>
              <a:t>Own</a:t>
            </a:r>
            <a:r>
              <a:rPr lang="es-MX" sz="900" dirty="0">
                <a:latin typeface="Avenir Roman"/>
              </a:rPr>
              <a:t>  </a:t>
            </a:r>
            <a:r>
              <a:rPr lang="es-MX" sz="900" dirty="0" err="1">
                <a:latin typeface="Avenir Roman"/>
              </a:rPr>
              <a:t>authorship</a:t>
            </a:r>
            <a:endParaRPr lang="es-MX" sz="900" dirty="0">
              <a:latin typeface="Avenir Roman"/>
            </a:endParaRPr>
          </a:p>
        </p:txBody>
      </p:sp>
      <p:cxnSp>
        <p:nvCxnSpPr>
          <p:cNvPr id="6" name="Conector recto de flecha 5">
            <a:extLst>
              <a:ext uri="{FF2B5EF4-FFF2-40B4-BE49-F238E27FC236}">
                <a16:creationId xmlns:a16="http://schemas.microsoft.com/office/drawing/2014/main" id="{AFC2DD9C-F581-47E5-A369-B57E0F286FD7}"/>
              </a:ext>
            </a:extLst>
          </p:cNvPr>
          <p:cNvCxnSpPr>
            <a:cxnSpLocks/>
          </p:cNvCxnSpPr>
          <p:nvPr/>
        </p:nvCxnSpPr>
        <p:spPr>
          <a:xfrm flipV="1">
            <a:off x="3407386" y="3702424"/>
            <a:ext cx="0" cy="22626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Conector recto de flecha 6">
            <a:extLst>
              <a:ext uri="{FF2B5EF4-FFF2-40B4-BE49-F238E27FC236}">
                <a16:creationId xmlns:a16="http://schemas.microsoft.com/office/drawing/2014/main" id="{1BBE5351-B1E1-406D-B18A-FC531B0EE394}"/>
              </a:ext>
            </a:extLst>
          </p:cNvPr>
          <p:cNvCxnSpPr>
            <a:cxnSpLocks/>
          </p:cNvCxnSpPr>
          <p:nvPr/>
        </p:nvCxnSpPr>
        <p:spPr>
          <a:xfrm>
            <a:off x="3407386" y="5965099"/>
            <a:ext cx="395636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Arco 7">
            <a:extLst>
              <a:ext uri="{FF2B5EF4-FFF2-40B4-BE49-F238E27FC236}">
                <a16:creationId xmlns:a16="http://schemas.microsoft.com/office/drawing/2014/main" id="{C7B735CD-22CE-470A-A376-FB78A371A79E}"/>
              </a:ext>
            </a:extLst>
          </p:cNvPr>
          <p:cNvSpPr/>
          <p:nvPr/>
        </p:nvSpPr>
        <p:spPr>
          <a:xfrm flipH="1">
            <a:off x="3703330" y="4081967"/>
            <a:ext cx="5924763" cy="2776032"/>
          </a:xfrm>
          <a:prstGeom prst="arc">
            <a:avLst>
              <a:gd name="adj1" fmla="val 15204058"/>
              <a:gd name="adj2" fmla="val 101434"/>
            </a:avLst>
          </a:prstGeom>
          <a:ln w="381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9" name="CuadroTexto 8">
            <a:extLst>
              <a:ext uri="{FF2B5EF4-FFF2-40B4-BE49-F238E27FC236}">
                <a16:creationId xmlns:a16="http://schemas.microsoft.com/office/drawing/2014/main" id="{D0E2416C-A0C5-4BAF-AF4C-B17CF5AF0C05}"/>
              </a:ext>
            </a:extLst>
          </p:cNvPr>
          <p:cNvSpPr txBox="1"/>
          <p:nvPr/>
        </p:nvSpPr>
        <p:spPr>
          <a:xfrm>
            <a:off x="6971505" y="6017784"/>
            <a:ext cx="553770" cy="276999"/>
          </a:xfrm>
          <a:prstGeom prst="rect">
            <a:avLst/>
          </a:prstGeom>
          <a:noFill/>
        </p:spPr>
        <p:txBody>
          <a:bodyPr wrap="square" rtlCol="0">
            <a:spAutoFit/>
          </a:bodyPr>
          <a:lstStyle/>
          <a:p>
            <a:pPr algn="ctr"/>
            <a:r>
              <a:rPr lang="es-MX" sz="1200" dirty="0"/>
              <a:t>RISK</a:t>
            </a:r>
          </a:p>
        </p:txBody>
      </p:sp>
      <p:sp>
        <p:nvSpPr>
          <p:cNvPr id="10" name="CuadroTexto 9">
            <a:extLst>
              <a:ext uri="{FF2B5EF4-FFF2-40B4-BE49-F238E27FC236}">
                <a16:creationId xmlns:a16="http://schemas.microsoft.com/office/drawing/2014/main" id="{84805696-7127-4499-9A53-C4B843862D23}"/>
              </a:ext>
            </a:extLst>
          </p:cNvPr>
          <p:cNvSpPr txBox="1"/>
          <p:nvPr/>
        </p:nvSpPr>
        <p:spPr>
          <a:xfrm>
            <a:off x="2593473" y="3848038"/>
            <a:ext cx="794456" cy="276999"/>
          </a:xfrm>
          <a:prstGeom prst="rect">
            <a:avLst/>
          </a:prstGeom>
          <a:noFill/>
        </p:spPr>
        <p:txBody>
          <a:bodyPr wrap="square" rtlCol="0">
            <a:spAutoFit/>
          </a:bodyPr>
          <a:lstStyle/>
          <a:p>
            <a:pPr algn="ctr"/>
            <a:r>
              <a:rPr lang="es-MX" sz="1200" dirty="0"/>
              <a:t>RETURN</a:t>
            </a:r>
          </a:p>
        </p:txBody>
      </p:sp>
      <p:sp>
        <p:nvSpPr>
          <p:cNvPr id="11" name="CuadroTexto 10">
            <a:extLst>
              <a:ext uri="{FF2B5EF4-FFF2-40B4-BE49-F238E27FC236}">
                <a16:creationId xmlns:a16="http://schemas.microsoft.com/office/drawing/2014/main" id="{9A2A0492-E23F-48F3-8A1F-465722C4D28B}"/>
              </a:ext>
            </a:extLst>
          </p:cNvPr>
          <p:cNvSpPr txBox="1"/>
          <p:nvPr/>
        </p:nvSpPr>
        <p:spPr>
          <a:xfrm rot="20399027">
            <a:off x="4055450" y="4093007"/>
            <a:ext cx="1434234" cy="276999"/>
          </a:xfrm>
          <a:prstGeom prst="rect">
            <a:avLst/>
          </a:prstGeom>
          <a:noFill/>
        </p:spPr>
        <p:txBody>
          <a:bodyPr wrap="square" rtlCol="0">
            <a:spAutoFit/>
          </a:bodyPr>
          <a:lstStyle/>
          <a:p>
            <a:pPr algn="ctr"/>
            <a:r>
              <a:rPr lang="es-MX" sz="1200" b="1" dirty="0" err="1"/>
              <a:t>Efficient</a:t>
            </a:r>
            <a:r>
              <a:rPr lang="es-MX" sz="1200" b="1" dirty="0"/>
              <a:t> </a:t>
            </a:r>
            <a:r>
              <a:rPr lang="es-MX" sz="1200" b="1" dirty="0" err="1"/>
              <a:t>frontier</a:t>
            </a:r>
            <a:endParaRPr lang="es-MX" sz="1200" b="1" dirty="0"/>
          </a:p>
        </p:txBody>
      </p:sp>
      <p:sp>
        <p:nvSpPr>
          <p:cNvPr id="12" name="CuadroTexto 11">
            <a:extLst>
              <a:ext uri="{FF2B5EF4-FFF2-40B4-BE49-F238E27FC236}">
                <a16:creationId xmlns:a16="http://schemas.microsoft.com/office/drawing/2014/main" id="{A9EA46EE-F92D-47F7-A3E6-E049D57DC1E3}"/>
              </a:ext>
            </a:extLst>
          </p:cNvPr>
          <p:cNvSpPr txBox="1"/>
          <p:nvPr/>
        </p:nvSpPr>
        <p:spPr>
          <a:xfrm>
            <a:off x="3407386" y="5398424"/>
            <a:ext cx="1434234" cy="461665"/>
          </a:xfrm>
          <a:prstGeom prst="rect">
            <a:avLst/>
          </a:prstGeom>
          <a:noFill/>
        </p:spPr>
        <p:txBody>
          <a:bodyPr wrap="square" rtlCol="0">
            <a:spAutoFit/>
          </a:bodyPr>
          <a:lstStyle/>
          <a:p>
            <a:pPr algn="ctr"/>
            <a:r>
              <a:rPr lang="es-MX" sz="1200" b="1" dirty="0"/>
              <a:t>Low </a:t>
            </a:r>
            <a:r>
              <a:rPr lang="es-MX" sz="1200" b="1" dirty="0" err="1"/>
              <a:t>risk</a:t>
            </a:r>
            <a:br>
              <a:rPr lang="es-MX" sz="1200" b="1" dirty="0"/>
            </a:br>
            <a:r>
              <a:rPr lang="es-MX" sz="1200" b="1" dirty="0"/>
              <a:t>Low </a:t>
            </a:r>
            <a:r>
              <a:rPr lang="es-MX" sz="1200" b="1" dirty="0" err="1"/>
              <a:t>return</a:t>
            </a:r>
            <a:endParaRPr lang="es-MX" sz="1200" b="1" dirty="0"/>
          </a:p>
        </p:txBody>
      </p:sp>
      <p:sp>
        <p:nvSpPr>
          <p:cNvPr id="13" name="CuadroTexto 12">
            <a:extLst>
              <a:ext uri="{FF2B5EF4-FFF2-40B4-BE49-F238E27FC236}">
                <a16:creationId xmlns:a16="http://schemas.microsoft.com/office/drawing/2014/main" id="{0CB6C6AC-249D-4C6F-A15E-C2BEF1CEB596}"/>
              </a:ext>
            </a:extLst>
          </p:cNvPr>
          <p:cNvSpPr txBox="1"/>
          <p:nvPr/>
        </p:nvSpPr>
        <p:spPr>
          <a:xfrm>
            <a:off x="4402447" y="4472386"/>
            <a:ext cx="1434234" cy="461665"/>
          </a:xfrm>
          <a:prstGeom prst="rect">
            <a:avLst/>
          </a:prstGeom>
          <a:noFill/>
        </p:spPr>
        <p:txBody>
          <a:bodyPr wrap="square" rtlCol="0">
            <a:spAutoFit/>
          </a:bodyPr>
          <a:lstStyle/>
          <a:p>
            <a:pPr algn="ctr"/>
            <a:r>
              <a:rPr lang="es-MX" sz="1200" b="1" dirty="0" err="1"/>
              <a:t>Moderate</a:t>
            </a:r>
            <a:r>
              <a:rPr lang="es-MX" sz="1200" b="1" dirty="0"/>
              <a:t> </a:t>
            </a:r>
            <a:r>
              <a:rPr lang="es-MX" sz="1200" b="1" dirty="0" err="1"/>
              <a:t>risk</a:t>
            </a:r>
            <a:br>
              <a:rPr lang="es-MX" sz="1200" b="1" dirty="0"/>
            </a:br>
            <a:r>
              <a:rPr lang="es-MX" sz="1200" b="1" dirty="0" err="1"/>
              <a:t>Moderate</a:t>
            </a:r>
            <a:r>
              <a:rPr lang="es-MX" sz="1200" b="1" dirty="0"/>
              <a:t> </a:t>
            </a:r>
            <a:r>
              <a:rPr lang="es-MX" sz="1200" b="1" dirty="0" err="1"/>
              <a:t>return</a:t>
            </a:r>
            <a:endParaRPr lang="es-MX" sz="1200" b="1" dirty="0"/>
          </a:p>
        </p:txBody>
      </p:sp>
      <p:sp>
        <p:nvSpPr>
          <p:cNvPr id="14" name="CuadroTexto 13">
            <a:extLst>
              <a:ext uri="{FF2B5EF4-FFF2-40B4-BE49-F238E27FC236}">
                <a16:creationId xmlns:a16="http://schemas.microsoft.com/office/drawing/2014/main" id="{386F495D-D511-478D-8E77-30A9727D9DFB}"/>
              </a:ext>
            </a:extLst>
          </p:cNvPr>
          <p:cNvSpPr txBox="1"/>
          <p:nvPr/>
        </p:nvSpPr>
        <p:spPr>
          <a:xfrm>
            <a:off x="6206403" y="4109373"/>
            <a:ext cx="1434234" cy="461665"/>
          </a:xfrm>
          <a:prstGeom prst="rect">
            <a:avLst/>
          </a:prstGeom>
          <a:noFill/>
        </p:spPr>
        <p:txBody>
          <a:bodyPr wrap="square" rtlCol="0">
            <a:spAutoFit/>
          </a:bodyPr>
          <a:lstStyle/>
          <a:p>
            <a:pPr algn="ctr"/>
            <a:r>
              <a:rPr lang="es-MX" sz="1200" b="1" dirty="0"/>
              <a:t>High </a:t>
            </a:r>
            <a:r>
              <a:rPr lang="es-MX" sz="1200" b="1" dirty="0" err="1"/>
              <a:t>risk</a:t>
            </a:r>
            <a:br>
              <a:rPr lang="es-MX" sz="1200" b="1" dirty="0"/>
            </a:br>
            <a:r>
              <a:rPr lang="es-MX" sz="1200" b="1" dirty="0"/>
              <a:t>High </a:t>
            </a:r>
            <a:r>
              <a:rPr lang="es-MX" sz="1200" b="1" dirty="0" err="1"/>
              <a:t>return</a:t>
            </a:r>
            <a:endParaRPr lang="es-MX" sz="1200" b="1" dirty="0"/>
          </a:p>
        </p:txBody>
      </p:sp>
      <p:grpSp>
        <p:nvGrpSpPr>
          <p:cNvPr id="17" name="Grupo 16">
            <a:extLst>
              <a:ext uri="{FF2B5EF4-FFF2-40B4-BE49-F238E27FC236}">
                <a16:creationId xmlns:a16="http://schemas.microsoft.com/office/drawing/2014/main" id="{2C46EEBF-DB1A-4F6E-895C-7001E5AE3C28}"/>
              </a:ext>
            </a:extLst>
          </p:cNvPr>
          <p:cNvGrpSpPr/>
          <p:nvPr/>
        </p:nvGrpSpPr>
        <p:grpSpPr>
          <a:xfrm>
            <a:off x="11423856" y="136187"/>
            <a:ext cx="545685" cy="483530"/>
            <a:chOff x="1478151" y="2669662"/>
            <a:chExt cx="1689463" cy="1603041"/>
          </a:xfrm>
        </p:grpSpPr>
        <p:sp>
          <p:nvSpPr>
            <p:cNvPr id="18" name="Elipse 17">
              <a:extLst>
                <a:ext uri="{FF2B5EF4-FFF2-40B4-BE49-F238E27FC236}">
                  <a16:creationId xmlns:a16="http://schemas.microsoft.com/office/drawing/2014/main" id="{528788BF-156B-4972-A1B4-875F51F664AF}"/>
                </a:ext>
              </a:extLst>
            </p:cNvPr>
            <p:cNvSpPr/>
            <p:nvPr/>
          </p:nvSpPr>
          <p:spPr>
            <a:xfrm>
              <a:off x="1519783" y="2823000"/>
              <a:ext cx="1506283" cy="1408218"/>
            </a:xfrm>
            <a:prstGeom prst="ellipse">
              <a:avLst/>
            </a:prstGeom>
            <a:noFill/>
            <a:ln w="38100">
              <a:solidFill>
                <a:srgbClr val="1E2B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pic>
          <p:nvPicPr>
            <p:cNvPr id="19" name="Picture 10" descr="Imagen relacionada">
              <a:extLst>
                <a:ext uri="{FF2B5EF4-FFF2-40B4-BE49-F238E27FC236}">
                  <a16:creationId xmlns:a16="http://schemas.microsoft.com/office/drawing/2014/main" id="{2225887B-D800-4F47-8C47-A6EB8D40FF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5115"/>
            <a:stretch/>
          </p:blipFill>
          <p:spPr bwMode="auto">
            <a:xfrm>
              <a:off x="1478151" y="2669662"/>
              <a:ext cx="1689463" cy="1603041"/>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0014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Investment products. Easy choice?</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6</a:t>
            </a:fld>
            <a:endParaRPr lang="it-IT" dirty="0"/>
          </a:p>
        </p:txBody>
      </p:sp>
      <p:grpSp>
        <p:nvGrpSpPr>
          <p:cNvPr id="5" name="Grupo 4">
            <a:extLst>
              <a:ext uri="{FF2B5EF4-FFF2-40B4-BE49-F238E27FC236}">
                <a16:creationId xmlns:a16="http://schemas.microsoft.com/office/drawing/2014/main" id="{3696E352-E1E5-4AC0-B33E-8906340324AC}"/>
              </a:ext>
            </a:extLst>
          </p:cNvPr>
          <p:cNvGrpSpPr/>
          <p:nvPr/>
        </p:nvGrpSpPr>
        <p:grpSpPr>
          <a:xfrm>
            <a:off x="11423856" y="136187"/>
            <a:ext cx="545685" cy="483530"/>
            <a:chOff x="1478151" y="2669662"/>
            <a:chExt cx="1689463" cy="1603041"/>
          </a:xfrm>
        </p:grpSpPr>
        <p:sp>
          <p:nvSpPr>
            <p:cNvPr id="6" name="Elipse 5">
              <a:extLst>
                <a:ext uri="{FF2B5EF4-FFF2-40B4-BE49-F238E27FC236}">
                  <a16:creationId xmlns:a16="http://schemas.microsoft.com/office/drawing/2014/main" id="{2F8BBA8B-C116-415B-9C37-069D21B82EBD}"/>
                </a:ext>
              </a:extLst>
            </p:cNvPr>
            <p:cNvSpPr/>
            <p:nvPr/>
          </p:nvSpPr>
          <p:spPr>
            <a:xfrm>
              <a:off x="1519783" y="2823000"/>
              <a:ext cx="1506283" cy="1408218"/>
            </a:xfrm>
            <a:prstGeom prst="ellipse">
              <a:avLst/>
            </a:prstGeom>
            <a:noFill/>
            <a:ln w="38100">
              <a:solidFill>
                <a:srgbClr val="1E2B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pic>
          <p:nvPicPr>
            <p:cNvPr id="7" name="Picture 10" descr="Imagen relacionada">
              <a:extLst>
                <a:ext uri="{FF2B5EF4-FFF2-40B4-BE49-F238E27FC236}">
                  <a16:creationId xmlns:a16="http://schemas.microsoft.com/office/drawing/2014/main" id="{A91972A9-430C-4B0C-9C4B-7FDD691C1E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5115"/>
            <a:stretch/>
          </p:blipFill>
          <p:spPr bwMode="auto">
            <a:xfrm>
              <a:off x="1478151" y="2669662"/>
              <a:ext cx="1689463" cy="1603041"/>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grpSp>
      <p:pic>
        <p:nvPicPr>
          <p:cNvPr id="10" name="Imagen 9">
            <a:extLst>
              <a:ext uri="{FF2B5EF4-FFF2-40B4-BE49-F238E27FC236}">
                <a16:creationId xmlns:a16="http://schemas.microsoft.com/office/drawing/2014/main" id="{743DC7DE-D69B-44D0-ABD1-CE9433F74094}"/>
              </a:ext>
            </a:extLst>
          </p:cNvPr>
          <p:cNvPicPr>
            <a:picLocks noChangeAspect="1"/>
          </p:cNvPicPr>
          <p:nvPr/>
        </p:nvPicPr>
        <p:blipFill>
          <a:blip r:embed="rId4"/>
          <a:stretch>
            <a:fillRect/>
          </a:stretch>
        </p:blipFill>
        <p:spPr>
          <a:xfrm>
            <a:off x="2863384" y="896472"/>
            <a:ext cx="6747496" cy="5880846"/>
          </a:xfrm>
          <a:prstGeom prst="rect">
            <a:avLst/>
          </a:prstGeom>
        </p:spPr>
      </p:pic>
      <p:sp>
        <p:nvSpPr>
          <p:cNvPr id="11" name="CuadroTexto 10">
            <a:extLst>
              <a:ext uri="{FF2B5EF4-FFF2-40B4-BE49-F238E27FC236}">
                <a16:creationId xmlns:a16="http://schemas.microsoft.com/office/drawing/2014/main" id="{F72C1214-D7BD-48FC-B3D3-26627AEF9373}"/>
              </a:ext>
            </a:extLst>
          </p:cNvPr>
          <p:cNvSpPr txBox="1"/>
          <p:nvPr/>
        </p:nvSpPr>
        <p:spPr>
          <a:xfrm>
            <a:off x="2397355" y="6503961"/>
            <a:ext cx="3560227" cy="230832"/>
          </a:xfrm>
          <a:prstGeom prst="rect">
            <a:avLst/>
          </a:prstGeom>
          <a:solidFill>
            <a:schemeClr val="bg1"/>
          </a:solidFill>
          <a:ln>
            <a:noFill/>
          </a:ln>
        </p:spPr>
        <p:txBody>
          <a:bodyPr wrap="square" rtlCol="0" anchor="ctr" anchorCtr="1">
            <a:spAutoFit/>
          </a:bodyPr>
          <a:lstStyle/>
          <a:p>
            <a:r>
              <a:rPr lang="es-MX" sz="900" dirty="0" err="1">
                <a:latin typeface="Avenir Roman"/>
              </a:rPr>
              <a:t>Source</a:t>
            </a:r>
            <a:r>
              <a:rPr lang="es-MX" sz="900" dirty="0">
                <a:latin typeface="Avenir Roman"/>
              </a:rPr>
              <a:t>: Schwab Center </a:t>
            </a:r>
            <a:r>
              <a:rPr lang="es-MX" sz="900" dirty="0" err="1">
                <a:latin typeface="Avenir Roman"/>
              </a:rPr>
              <a:t>for</a:t>
            </a:r>
            <a:r>
              <a:rPr lang="es-MX" sz="900" dirty="0">
                <a:latin typeface="Avenir Roman"/>
              </a:rPr>
              <a:t> </a:t>
            </a:r>
            <a:r>
              <a:rPr lang="es-MX" sz="900" dirty="0" err="1">
                <a:latin typeface="Avenir Roman"/>
              </a:rPr>
              <a:t>Financial</a:t>
            </a:r>
            <a:r>
              <a:rPr lang="es-MX" sz="900" dirty="0">
                <a:latin typeface="Avenir Roman"/>
              </a:rPr>
              <a:t> </a:t>
            </a:r>
            <a:r>
              <a:rPr lang="es-MX" sz="900" dirty="0" err="1">
                <a:latin typeface="Avenir Roman"/>
              </a:rPr>
              <a:t>Research</a:t>
            </a:r>
            <a:endParaRPr lang="es-MX" sz="900" dirty="0">
              <a:latin typeface="Avenir Roman"/>
            </a:endParaRPr>
          </a:p>
        </p:txBody>
      </p:sp>
    </p:spTree>
    <p:extLst>
      <p:ext uri="{BB962C8B-B14F-4D97-AF65-F5344CB8AC3E}">
        <p14:creationId xmlns:p14="http://schemas.microsoft.com/office/powerpoint/2010/main" val="359904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Choose your poison</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7</a:t>
            </a:fld>
            <a:endParaRPr lang="it-IT" dirty="0"/>
          </a:p>
        </p:txBody>
      </p:sp>
      <p:grpSp>
        <p:nvGrpSpPr>
          <p:cNvPr id="5" name="Grupo 4">
            <a:extLst>
              <a:ext uri="{FF2B5EF4-FFF2-40B4-BE49-F238E27FC236}">
                <a16:creationId xmlns:a16="http://schemas.microsoft.com/office/drawing/2014/main" id="{3696E352-E1E5-4AC0-B33E-8906340324AC}"/>
              </a:ext>
            </a:extLst>
          </p:cNvPr>
          <p:cNvGrpSpPr/>
          <p:nvPr/>
        </p:nvGrpSpPr>
        <p:grpSpPr>
          <a:xfrm>
            <a:off x="11423856" y="136187"/>
            <a:ext cx="545685" cy="483530"/>
            <a:chOff x="1478151" y="2669662"/>
            <a:chExt cx="1689463" cy="1603041"/>
          </a:xfrm>
        </p:grpSpPr>
        <p:sp>
          <p:nvSpPr>
            <p:cNvPr id="6" name="Elipse 5">
              <a:extLst>
                <a:ext uri="{FF2B5EF4-FFF2-40B4-BE49-F238E27FC236}">
                  <a16:creationId xmlns:a16="http://schemas.microsoft.com/office/drawing/2014/main" id="{2F8BBA8B-C116-415B-9C37-069D21B82EBD}"/>
                </a:ext>
              </a:extLst>
            </p:cNvPr>
            <p:cNvSpPr/>
            <p:nvPr/>
          </p:nvSpPr>
          <p:spPr>
            <a:xfrm>
              <a:off x="1519783" y="2823000"/>
              <a:ext cx="1506283" cy="1408218"/>
            </a:xfrm>
            <a:prstGeom prst="ellipse">
              <a:avLst/>
            </a:prstGeom>
            <a:noFill/>
            <a:ln w="38100">
              <a:solidFill>
                <a:srgbClr val="1E2B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pic>
          <p:nvPicPr>
            <p:cNvPr id="7" name="Picture 10" descr="Imagen relacionada">
              <a:extLst>
                <a:ext uri="{FF2B5EF4-FFF2-40B4-BE49-F238E27FC236}">
                  <a16:creationId xmlns:a16="http://schemas.microsoft.com/office/drawing/2014/main" id="{A91972A9-430C-4B0C-9C4B-7FDD691C1E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5115"/>
            <a:stretch/>
          </p:blipFill>
          <p:spPr bwMode="auto">
            <a:xfrm>
              <a:off x="1478151" y="2669662"/>
              <a:ext cx="1689463" cy="1603041"/>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grpSp>
      <p:pic>
        <p:nvPicPr>
          <p:cNvPr id="9" name="Imagen 8">
            <a:extLst>
              <a:ext uri="{FF2B5EF4-FFF2-40B4-BE49-F238E27FC236}">
                <a16:creationId xmlns:a16="http://schemas.microsoft.com/office/drawing/2014/main" id="{D6412680-0F1D-4F40-A5FE-9F3EA67FFBC5}"/>
              </a:ext>
            </a:extLst>
          </p:cNvPr>
          <p:cNvPicPr>
            <a:picLocks noChangeAspect="1"/>
          </p:cNvPicPr>
          <p:nvPr/>
        </p:nvPicPr>
        <p:blipFill rotWithShape="1">
          <a:blip r:embed="rId4"/>
          <a:srcRect t="13635"/>
          <a:stretch/>
        </p:blipFill>
        <p:spPr>
          <a:xfrm>
            <a:off x="241526" y="903425"/>
            <a:ext cx="7414333" cy="5820099"/>
          </a:xfrm>
          <a:prstGeom prst="rect">
            <a:avLst/>
          </a:prstGeom>
        </p:spPr>
      </p:pic>
      <p:sp>
        <p:nvSpPr>
          <p:cNvPr id="12" name="CuadroTexto 11">
            <a:extLst>
              <a:ext uri="{FF2B5EF4-FFF2-40B4-BE49-F238E27FC236}">
                <a16:creationId xmlns:a16="http://schemas.microsoft.com/office/drawing/2014/main" id="{73C3DDC3-5EAD-4590-9415-1B567010876B}"/>
              </a:ext>
            </a:extLst>
          </p:cNvPr>
          <p:cNvSpPr txBox="1"/>
          <p:nvPr/>
        </p:nvSpPr>
        <p:spPr>
          <a:xfrm>
            <a:off x="-906199" y="6516120"/>
            <a:ext cx="3560227" cy="230832"/>
          </a:xfrm>
          <a:prstGeom prst="rect">
            <a:avLst/>
          </a:prstGeom>
          <a:noFill/>
          <a:ln>
            <a:noFill/>
          </a:ln>
        </p:spPr>
        <p:txBody>
          <a:bodyPr wrap="square" rtlCol="0" anchor="ctr" anchorCtr="1">
            <a:spAutoFit/>
          </a:bodyPr>
          <a:lstStyle/>
          <a:p>
            <a:r>
              <a:rPr lang="es-MX" sz="900" dirty="0" err="1">
                <a:latin typeface="Avenir Roman"/>
              </a:rPr>
              <a:t>Source</a:t>
            </a:r>
            <a:r>
              <a:rPr lang="es-MX" sz="900" dirty="0">
                <a:latin typeface="Avenir Roman"/>
              </a:rPr>
              <a:t>: </a:t>
            </a:r>
            <a:r>
              <a:rPr lang="es-MX" sz="900" dirty="0" err="1">
                <a:latin typeface="Avenir Roman"/>
              </a:rPr>
              <a:t>BlackRock</a:t>
            </a:r>
            <a:endParaRPr lang="es-MX" sz="900" dirty="0">
              <a:latin typeface="Avenir Roman"/>
            </a:endParaRPr>
          </a:p>
        </p:txBody>
      </p:sp>
      <p:sp>
        <p:nvSpPr>
          <p:cNvPr id="13" name="Segnaposto contenuto 2">
            <a:extLst>
              <a:ext uri="{FF2B5EF4-FFF2-40B4-BE49-F238E27FC236}">
                <a16:creationId xmlns:a16="http://schemas.microsoft.com/office/drawing/2014/main" id="{5132A25E-715E-469D-B47F-72C26F745823}"/>
              </a:ext>
            </a:extLst>
          </p:cNvPr>
          <p:cNvSpPr>
            <a:spLocks noGrp="1"/>
          </p:cNvSpPr>
          <p:nvPr>
            <p:ph idx="1"/>
          </p:nvPr>
        </p:nvSpPr>
        <p:spPr>
          <a:xfrm>
            <a:off x="8014448" y="1509537"/>
            <a:ext cx="3827929" cy="4939436"/>
          </a:xfrm>
        </p:spPr>
        <p:txBody>
          <a:bodyPr>
            <a:normAutofit/>
          </a:bodyPr>
          <a:lstStyle/>
          <a:p>
            <a:pPr>
              <a:buClr>
                <a:srgbClr val="A40000"/>
              </a:buClr>
              <a:buSzPct val="75000"/>
            </a:pPr>
            <a:r>
              <a:rPr lang="en-US" sz="2000" dirty="0">
                <a:latin typeface="Avenir Roman"/>
              </a:rPr>
              <a:t>Important to note: returns will vary depending on the period in time, but the covariance does not (at least not significantly).</a:t>
            </a:r>
          </a:p>
          <a:p>
            <a:pPr>
              <a:buClr>
                <a:srgbClr val="A40000"/>
              </a:buClr>
              <a:buSzPct val="75000"/>
            </a:pPr>
            <a:endParaRPr lang="en-US" sz="2000" dirty="0">
              <a:latin typeface="Avenir Roman"/>
            </a:endParaRPr>
          </a:p>
          <a:p>
            <a:pPr>
              <a:buClr>
                <a:srgbClr val="A40000"/>
              </a:buClr>
              <a:buSzPct val="75000"/>
            </a:pPr>
            <a:r>
              <a:rPr lang="en-US" sz="2000" dirty="0">
                <a:latin typeface="Avenir Roman"/>
              </a:rPr>
              <a:t>Therefore it is wise to think in different possible scenarios.</a:t>
            </a:r>
          </a:p>
          <a:p>
            <a:pPr>
              <a:buClr>
                <a:srgbClr val="A40000"/>
              </a:buClr>
              <a:buSzPct val="75000"/>
            </a:pPr>
            <a:endParaRPr lang="en-US" sz="2000" dirty="0">
              <a:latin typeface="Avenir Roman"/>
            </a:endParaRPr>
          </a:p>
          <a:p>
            <a:pPr>
              <a:buClr>
                <a:srgbClr val="A40000"/>
              </a:buClr>
              <a:buSzPct val="75000"/>
            </a:pPr>
            <a:r>
              <a:rPr lang="en-US" sz="2000" dirty="0">
                <a:latin typeface="Avenir Roman"/>
              </a:rPr>
              <a:t>Stress the scenario assuming different situations such as a big crisis, scenarios with low interest rates, high volatility...</a:t>
            </a:r>
          </a:p>
        </p:txBody>
      </p:sp>
    </p:spTree>
    <p:extLst>
      <p:ext uri="{BB962C8B-B14F-4D97-AF65-F5344CB8AC3E}">
        <p14:creationId xmlns:p14="http://schemas.microsoft.com/office/powerpoint/2010/main" val="133383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Markowitz (Efficient market portfolio)</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8</a:t>
            </a:fld>
            <a:endParaRPr lang="it-IT" dirty="0"/>
          </a:p>
        </p:txBody>
      </p:sp>
      <p:grpSp>
        <p:nvGrpSpPr>
          <p:cNvPr id="5" name="Grupo 4">
            <a:extLst>
              <a:ext uri="{FF2B5EF4-FFF2-40B4-BE49-F238E27FC236}">
                <a16:creationId xmlns:a16="http://schemas.microsoft.com/office/drawing/2014/main" id="{3696E352-E1E5-4AC0-B33E-8906340324AC}"/>
              </a:ext>
            </a:extLst>
          </p:cNvPr>
          <p:cNvGrpSpPr/>
          <p:nvPr/>
        </p:nvGrpSpPr>
        <p:grpSpPr>
          <a:xfrm>
            <a:off x="11423856" y="136187"/>
            <a:ext cx="545685" cy="483530"/>
            <a:chOff x="1478151" y="2669662"/>
            <a:chExt cx="1689463" cy="1603041"/>
          </a:xfrm>
        </p:grpSpPr>
        <p:sp>
          <p:nvSpPr>
            <p:cNvPr id="6" name="Elipse 5">
              <a:extLst>
                <a:ext uri="{FF2B5EF4-FFF2-40B4-BE49-F238E27FC236}">
                  <a16:creationId xmlns:a16="http://schemas.microsoft.com/office/drawing/2014/main" id="{2F8BBA8B-C116-415B-9C37-069D21B82EBD}"/>
                </a:ext>
              </a:extLst>
            </p:cNvPr>
            <p:cNvSpPr/>
            <p:nvPr/>
          </p:nvSpPr>
          <p:spPr>
            <a:xfrm>
              <a:off x="1519783" y="2823000"/>
              <a:ext cx="1506283" cy="1408218"/>
            </a:xfrm>
            <a:prstGeom prst="ellipse">
              <a:avLst/>
            </a:prstGeom>
            <a:noFill/>
            <a:ln w="38100">
              <a:solidFill>
                <a:srgbClr val="1E2B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pic>
          <p:nvPicPr>
            <p:cNvPr id="7" name="Picture 10" descr="Imagen relacionada">
              <a:extLst>
                <a:ext uri="{FF2B5EF4-FFF2-40B4-BE49-F238E27FC236}">
                  <a16:creationId xmlns:a16="http://schemas.microsoft.com/office/drawing/2014/main" id="{A91972A9-430C-4B0C-9C4B-7FDD691C1E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5115"/>
            <a:stretch/>
          </p:blipFill>
          <p:spPr bwMode="auto">
            <a:xfrm>
              <a:off x="1478151" y="2669662"/>
              <a:ext cx="1689463" cy="1603041"/>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grpSp>
      <p:sp>
        <p:nvSpPr>
          <p:cNvPr id="9" name="Segnaposto contenuto 2">
            <a:extLst>
              <a:ext uri="{FF2B5EF4-FFF2-40B4-BE49-F238E27FC236}">
                <a16:creationId xmlns:a16="http://schemas.microsoft.com/office/drawing/2014/main" id="{B8F02D3A-193D-4FF6-AD5B-C2D0D055D3AC}"/>
              </a:ext>
            </a:extLst>
          </p:cNvPr>
          <p:cNvSpPr>
            <a:spLocks noGrp="1"/>
          </p:cNvSpPr>
          <p:nvPr>
            <p:ph idx="1"/>
          </p:nvPr>
        </p:nvSpPr>
        <p:spPr>
          <a:xfrm>
            <a:off x="362712" y="1118489"/>
            <a:ext cx="11434841" cy="507948"/>
          </a:xfrm>
        </p:spPr>
        <p:txBody>
          <a:bodyPr>
            <a:normAutofit/>
          </a:bodyPr>
          <a:lstStyle/>
          <a:p>
            <a:pPr marL="0" indent="0">
              <a:buClr>
                <a:srgbClr val="A40000"/>
              </a:buClr>
              <a:buSzPct val="75000"/>
              <a:buNone/>
            </a:pPr>
            <a:r>
              <a:rPr lang="en-US" b="1" dirty="0">
                <a:latin typeface="Avenir Roman"/>
              </a:rPr>
              <a:t>Rationale: Risk-return equation</a:t>
            </a:r>
          </a:p>
          <a:p>
            <a:pPr marL="0" indent="0">
              <a:buClr>
                <a:srgbClr val="A40000"/>
              </a:buClr>
              <a:buSzPct val="75000"/>
              <a:buNone/>
            </a:pPr>
            <a:endParaRPr lang="en-US" b="1" dirty="0">
              <a:latin typeface="Avenir Roman"/>
            </a:endParaRPr>
          </a:p>
        </p:txBody>
      </p:sp>
      <p:sp>
        <p:nvSpPr>
          <p:cNvPr id="12" name="TextBox 2">
            <a:extLst>
              <a:ext uri="{FF2B5EF4-FFF2-40B4-BE49-F238E27FC236}">
                <a16:creationId xmlns:a16="http://schemas.microsoft.com/office/drawing/2014/main" id="{30567181-8A3C-4568-ACE5-72D8017BCFF1}"/>
              </a:ext>
            </a:extLst>
          </p:cNvPr>
          <p:cNvSpPr txBox="1"/>
          <p:nvPr/>
        </p:nvSpPr>
        <p:spPr>
          <a:xfrm>
            <a:off x="405515" y="1518497"/>
            <a:ext cx="5459086" cy="4247317"/>
          </a:xfrm>
          <a:prstGeom prst="rect">
            <a:avLst/>
          </a:prstGeom>
          <a:noFill/>
        </p:spPr>
        <p:txBody>
          <a:bodyPr wrap="square" rtlCol="0">
            <a:spAutoFit/>
          </a:bodyPr>
          <a:lstStyle/>
          <a:p>
            <a:pPr>
              <a:buClr>
                <a:srgbClr val="A40000"/>
              </a:buClr>
              <a:buSzPct val="75000"/>
            </a:pPr>
            <a:r>
              <a:rPr lang="es-MX" b="1" dirty="0"/>
              <a:t>3 </a:t>
            </a:r>
            <a:r>
              <a:rPr lang="es-MX" b="1" dirty="0" err="1"/>
              <a:t>stages</a:t>
            </a:r>
            <a:r>
              <a:rPr lang="es-MX" b="1" dirty="0"/>
              <a:t>: </a:t>
            </a:r>
          </a:p>
          <a:p>
            <a:pPr marL="342900" indent="-342900">
              <a:buClr>
                <a:srgbClr val="A40000"/>
              </a:buClr>
              <a:buSzPct val="75000"/>
              <a:buFont typeface="+mj-lt"/>
              <a:buAutoNum type="arabicPeriod"/>
            </a:pPr>
            <a:r>
              <a:rPr lang="es-MX" dirty="0" err="1"/>
              <a:t>Efficient</a:t>
            </a:r>
            <a:r>
              <a:rPr lang="es-MX" dirty="0"/>
              <a:t> portfolios (and </a:t>
            </a:r>
            <a:r>
              <a:rPr lang="es-MX" dirty="0" err="1"/>
              <a:t>efficient</a:t>
            </a:r>
            <a:r>
              <a:rPr lang="es-MX" dirty="0"/>
              <a:t> </a:t>
            </a:r>
            <a:r>
              <a:rPr lang="es-MX" dirty="0" err="1"/>
              <a:t>frontier</a:t>
            </a:r>
            <a:r>
              <a:rPr lang="es-MX" dirty="0"/>
              <a:t>)</a:t>
            </a:r>
          </a:p>
          <a:p>
            <a:pPr marL="342900" indent="-342900">
              <a:buClr>
                <a:srgbClr val="A40000"/>
              </a:buClr>
              <a:buSzPct val="75000"/>
              <a:buFont typeface="+mj-lt"/>
              <a:buAutoNum type="arabicPeriod"/>
            </a:pPr>
            <a:r>
              <a:rPr lang="es-MX" dirty="0" err="1"/>
              <a:t>Risk</a:t>
            </a:r>
            <a:r>
              <a:rPr lang="es-MX" dirty="0"/>
              <a:t> </a:t>
            </a:r>
            <a:r>
              <a:rPr lang="es-MX" dirty="0" err="1"/>
              <a:t>aversion</a:t>
            </a:r>
            <a:endParaRPr lang="es-MX" dirty="0"/>
          </a:p>
          <a:p>
            <a:pPr marL="342900" indent="-342900">
              <a:buClr>
                <a:srgbClr val="A40000"/>
              </a:buClr>
              <a:buSzPct val="75000"/>
              <a:buFont typeface="+mj-lt"/>
              <a:buAutoNum type="arabicPeriod"/>
            </a:pPr>
            <a:r>
              <a:rPr lang="es-MX" dirty="0" err="1"/>
              <a:t>Optimal</a:t>
            </a:r>
            <a:r>
              <a:rPr lang="es-MX" dirty="0"/>
              <a:t> portfolio</a:t>
            </a:r>
          </a:p>
          <a:p>
            <a:pPr>
              <a:buClr>
                <a:srgbClr val="A40000"/>
              </a:buClr>
              <a:buSzPct val="75000"/>
            </a:pPr>
            <a:endParaRPr lang="es-MX" dirty="0"/>
          </a:p>
          <a:p>
            <a:pPr>
              <a:buClr>
                <a:srgbClr val="A40000"/>
              </a:buClr>
              <a:buSzPct val="75000"/>
            </a:pPr>
            <a:r>
              <a:rPr lang="es-MX" b="1" dirty="0">
                <a:latin typeface="Avenir Roman"/>
              </a:rPr>
              <a:t>3 BIG </a:t>
            </a:r>
            <a:r>
              <a:rPr lang="es-MX" b="1" dirty="0" err="1">
                <a:latin typeface="Avenir Roman"/>
              </a:rPr>
              <a:t>assumptions</a:t>
            </a:r>
            <a:r>
              <a:rPr lang="es-MX" b="1" dirty="0">
                <a:latin typeface="Avenir Roman"/>
              </a:rPr>
              <a:t>:</a:t>
            </a:r>
          </a:p>
          <a:p>
            <a:pPr marL="342900" indent="-342900">
              <a:buClr>
                <a:srgbClr val="A40000"/>
              </a:buClr>
              <a:buSzPct val="75000"/>
              <a:buFont typeface="+mj-lt"/>
              <a:buAutoNum type="arabicPeriod"/>
            </a:pPr>
            <a:r>
              <a:rPr lang="en-US" dirty="0">
                <a:latin typeface="Avenir Roman"/>
              </a:rPr>
              <a:t>Profitability is given by expected value</a:t>
            </a:r>
            <a:endParaRPr lang="es-MX" dirty="0">
              <a:latin typeface="Avenir Roman"/>
            </a:endParaRPr>
          </a:p>
          <a:p>
            <a:pPr marL="342900" indent="-342900">
              <a:buClr>
                <a:srgbClr val="A40000"/>
              </a:buClr>
              <a:buSzPct val="75000"/>
              <a:buFont typeface="+mj-lt"/>
              <a:buAutoNum type="arabicPeriod"/>
            </a:pPr>
            <a:r>
              <a:rPr lang="en-US" dirty="0">
                <a:latin typeface="Avenir Roman"/>
              </a:rPr>
              <a:t>Risk is measured through simple volatility</a:t>
            </a:r>
            <a:endParaRPr lang="es-MX" dirty="0">
              <a:latin typeface="Avenir Roman"/>
            </a:endParaRPr>
          </a:p>
          <a:p>
            <a:pPr marL="342900" indent="-342900">
              <a:buClr>
                <a:srgbClr val="A40000"/>
              </a:buClr>
              <a:buSzPct val="75000"/>
              <a:buFont typeface="+mj-lt"/>
              <a:buAutoNum type="arabicPeriod"/>
            </a:pPr>
            <a:r>
              <a:rPr lang="en-US" dirty="0">
                <a:latin typeface="Avenir Roman"/>
              </a:rPr>
              <a:t>Investors prefer higher return with lower risk</a:t>
            </a:r>
          </a:p>
          <a:p>
            <a:pPr>
              <a:buClr>
                <a:srgbClr val="A40000"/>
              </a:buClr>
              <a:buSzPct val="75000"/>
            </a:pPr>
            <a:endParaRPr lang="en-US" dirty="0">
              <a:latin typeface="Avenir Roman"/>
            </a:endParaRPr>
          </a:p>
          <a:p>
            <a:pPr>
              <a:buClr>
                <a:srgbClr val="A40000"/>
              </a:buClr>
              <a:buSzPct val="75000"/>
            </a:pPr>
            <a:r>
              <a:rPr lang="en-US" b="1" dirty="0">
                <a:latin typeface="Avenir Roman"/>
              </a:rPr>
              <a:t>2 interpretations of optimal portfolio:</a:t>
            </a:r>
          </a:p>
          <a:p>
            <a:pPr marL="342900" indent="-342900">
              <a:buClr>
                <a:srgbClr val="A40000"/>
              </a:buClr>
              <a:buSzPct val="75000"/>
              <a:buAutoNum type="arabicPeriod"/>
            </a:pPr>
            <a:r>
              <a:rPr lang="en-US" dirty="0">
                <a:latin typeface="Avenir Roman"/>
              </a:rPr>
              <a:t>Given a target level return r</a:t>
            </a:r>
            <a:r>
              <a:rPr lang="en-US" baseline="-25000" dirty="0">
                <a:latin typeface="Avenir Roman"/>
              </a:rPr>
              <a:t>p</a:t>
            </a:r>
            <a:r>
              <a:rPr lang="en-US" dirty="0">
                <a:latin typeface="Avenir Roman"/>
              </a:rPr>
              <a:t>, </a:t>
            </a:r>
            <a:r>
              <a:rPr lang="en-US" dirty="0" err="1">
                <a:latin typeface="Avenir Roman"/>
              </a:rPr>
              <a:t>minimise</a:t>
            </a:r>
            <a:r>
              <a:rPr lang="en-US" dirty="0">
                <a:latin typeface="Avenir Roman"/>
              </a:rPr>
              <a:t> risk</a:t>
            </a:r>
          </a:p>
          <a:p>
            <a:pPr marL="342900" indent="-342900">
              <a:buClr>
                <a:srgbClr val="A40000"/>
              </a:buClr>
              <a:buSzPct val="75000"/>
              <a:buAutoNum type="arabicPeriod"/>
            </a:pPr>
            <a:r>
              <a:rPr lang="es-MX" dirty="0" err="1">
                <a:latin typeface="Avenir Roman"/>
              </a:rPr>
              <a:t>Given</a:t>
            </a:r>
            <a:r>
              <a:rPr lang="es-MX" dirty="0">
                <a:latin typeface="Avenir Roman"/>
              </a:rPr>
              <a:t> a target </a:t>
            </a:r>
            <a:r>
              <a:rPr lang="es-MX" dirty="0" err="1">
                <a:latin typeface="Avenir Roman"/>
              </a:rPr>
              <a:t>level</a:t>
            </a:r>
            <a:r>
              <a:rPr lang="es-MX" dirty="0">
                <a:latin typeface="Avenir Roman"/>
              </a:rPr>
              <a:t> </a:t>
            </a:r>
            <a:r>
              <a:rPr lang="es-MX" dirty="0" err="1">
                <a:latin typeface="Avenir Roman"/>
              </a:rPr>
              <a:t>of</a:t>
            </a:r>
            <a:r>
              <a:rPr lang="es-MX" dirty="0">
                <a:latin typeface="Avenir Roman"/>
              </a:rPr>
              <a:t> </a:t>
            </a:r>
            <a:r>
              <a:rPr lang="es-MX" dirty="0" err="1">
                <a:latin typeface="Avenir Roman"/>
              </a:rPr>
              <a:t>risk</a:t>
            </a:r>
            <a:r>
              <a:rPr lang="es-MX" dirty="0">
                <a:latin typeface="Avenir Roman"/>
              </a:rPr>
              <a:t> </a:t>
            </a:r>
            <a:r>
              <a:rPr lang="el-GR" dirty="0"/>
              <a:t>σ</a:t>
            </a:r>
            <a:r>
              <a:rPr lang="es-MX" baseline="-25000" dirty="0"/>
              <a:t>p </a:t>
            </a:r>
            <a:r>
              <a:rPr lang="es-MX" dirty="0"/>
              <a:t>, </a:t>
            </a:r>
            <a:r>
              <a:rPr lang="es-MX" dirty="0" err="1"/>
              <a:t>maximise</a:t>
            </a:r>
            <a:r>
              <a:rPr lang="es-MX" dirty="0"/>
              <a:t> </a:t>
            </a:r>
            <a:r>
              <a:rPr lang="es-MX" dirty="0" err="1"/>
              <a:t>the</a:t>
            </a:r>
            <a:r>
              <a:rPr lang="es-MX" dirty="0"/>
              <a:t> </a:t>
            </a:r>
            <a:r>
              <a:rPr lang="es-MX" dirty="0" err="1"/>
              <a:t>return</a:t>
            </a:r>
            <a:endParaRPr lang="es-MX" dirty="0">
              <a:latin typeface="Avenir Roman"/>
            </a:endParaRPr>
          </a:p>
          <a:p>
            <a:pPr>
              <a:buClr>
                <a:srgbClr val="A40000"/>
              </a:buClr>
              <a:buSzPct val="75000"/>
            </a:pPr>
            <a:endParaRPr lang="es-MX" dirty="0"/>
          </a:p>
          <a:p>
            <a:pPr lvl="1">
              <a:buClr>
                <a:srgbClr val="A40000"/>
              </a:buClr>
              <a:buSzPct val="75000"/>
            </a:pPr>
            <a:r>
              <a:rPr lang="es-MX" dirty="0"/>
              <a:t> </a:t>
            </a:r>
          </a:p>
        </p:txBody>
      </p:sp>
      <p:sp>
        <p:nvSpPr>
          <p:cNvPr id="14" name="CuadroTexto 13">
            <a:extLst>
              <a:ext uri="{FF2B5EF4-FFF2-40B4-BE49-F238E27FC236}">
                <a16:creationId xmlns:a16="http://schemas.microsoft.com/office/drawing/2014/main" id="{924BC107-D37F-44CF-8CC6-BF51B0E692CD}"/>
              </a:ext>
            </a:extLst>
          </p:cNvPr>
          <p:cNvSpPr txBox="1"/>
          <p:nvPr/>
        </p:nvSpPr>
        <p:spPr>
          <a:xfrm>
            <a:off x="5032495" y="5662511"/>
            <a:ext cx="3560227" cy="230832"/>
          </a:xfrm>
          <a:prstGeom prst="rect">
            <a:avLst/>
          </a:prstGeom>
          <a:noFill/>
          <a:ln>
            <a:noFill/>
          </a:ln>
        </p:spPr>
        <p:txBody>
          <a:bodyPr wrap="square" rtlCol="0" anchor="ctr" anchorCtr="1">
            <a:spAutoFit/>
          </a:bodyPr>
          <a:lstStyle/>
          <a:p>
            <a:pPr algn="ctr"/>
            <a:r>
              <a:rPr lang="es-MX" sz="900" dirty="0" err="1">
                <a:latin typeface="Avenir Roman"/>
              </a:rPr>
              <a:t>Source</a:t>
            </a:r>
            <a:r>
              <a:rPr lang="es-MX" sz="900" dirty="0">
                <a:latin typeface="Avenir Roman"/>
              </a:rPr>
              <a:t>: </a:t>
            </a:r>
            <a:r>
              <a:rPr lang="es-MX" sz="900" dirty="0" err="1">
                <a:latin typeface="Avenir Roman"/>
              </a:rPr>
              <a:t>Own</a:t>
            </a:r>
            <a:r>
              <a:rPr lang="es-MX" sz="900" dirty="0">
                <a:latin typeface="Avenir Roman"/>
              </a:rPr>
              <a:t> </a:t>
            </a:r>
            <a:r>
              <a:rPr lang="es-MX" sz="900" dirty="0" err="1">
                <a:latin typeface="Avenir Roman"/>
              </a:rPr>
              <a:t>authorship</a:t>
            </a:r>
            <a:endParaRPr lang="es-MX" sz="900" dirty="0">
              <a:latin typeface="Avenir Roman"/>
            </a:endParaRPr>
          </a:p>
        </p:txBody>
      </p:sp>
      <p:cxnSp>
        <p:nvCxnSpPr>
          <p:cNvPr id="15" name="Conector recto de flecha 14">
            <a:extLst>
              <a:ext uri="{FF2B5EF4-FFF2-40B4-BE49-F238E27FC236}">
                <a16:creationId xmlns:a16="http://schemas.microsoft.com/office/drawing/2014/main" id="{5176C112-C4EF-43CE-AE71-AD30041F038F}"/>
              </a:ext>
            </a:extLst>
          </p:cNvPr>
          <p:cNvCxnSpPr>
            <a:cxnSpLocks/>
          </p:cNvCxnSpPr>
          <p:nvPr/>
        </p:nvCxnSpPr>
        <p:spPr>
          <a:xfrm>
            <a:off x="6222018" y="5263895"/>
            <a:ext cx="451013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Arco 15">
            <a:extLst>
              <a:ext uri="{FF2B5EF4-FFF2-40B4-BE49-F238E27FC236}">
                <a16:creationId xmlns:a16="http://schemas.microsoft.com/office/drawing/2014/main" id="{89CA0136-C41E-4FBA-8991-E422CD1E4D77}"/>
              </a:ext>
            </a:extLst>
          </p:cNvPr>
          <p:cNvSpPr/>
          <p:nvPr/>
        </p:nvSpPr>
        <p:spPr>
          <a:xfrm flipH="1">
            <a:off x="6517962" y="3380763"/>
            <a:ext cx="6494902" cy="2776032"/>
          </a:xfrm>
          <a:prstGeom prst="arc">
            <a:avLst>
              <a:gd name="adj1" fmla="val 15204058"/>
              <a:gd name="adj2" fmla="val 101434"/>
            </a:avLst>
          </a:prstGeom>
          <a:ln w="381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17" name="CuadroTexto 16">
            <a:extLst>
              <a:ext uri="{FF2B5EF4-FFF2-40B4-BE49-F238E27FC236}">
                <a16:creationId xmlns:a16="http://schemas.microsoft.com/office/drawing/2014/main" id="{EF0775CB-7924-4624-9FA6-C45886034376}"/>
              </a:ext>
            </a:extLst>
          </p:cNvPr>
          <p:cNvSpPr txBox="1"/>
          <p:nvPr/>
        </p:nvSpPr>
        <p:spPr>
          <a:xfrm>
            <a:off x="10178383" y="5351573"/>
            <a:ext cx="776201" cy="276999"/>
          </a:xfrm>
          <a:prstGeom prst="rect">
            <a:avLst/>
          </a:prstGeom>
          <a:noFill/>
        </p:spPr>
        <p:txBody>
          <a:bodyPr wrap="square" rtlCol="0">
            <a:spAutoFit/>
          </a:bodyPr>
          <a:lstStyle/>
          <a:p>
            <a:pPr algn="ctr"/>
            <a:r>
              <a:rPr lang="es-MX" sz="1200" dirty="0"/>
              <a:t>RISK (</a:t>
            </a:r>
            <a:r>
              <a:rPr lang="el-GR" sz="1200" dirty="0"/>
              <a:t>σ</a:t>
            </a:r>
            <a:r>
              <a:rPr lang="es-MX" sz="1200" dirty="0"/>
              <a:t>)</a:t>
            </a:r>
          </a:p>
        </p:txBody>
      </p:sp>
      <p:sp>
        <p:nvSpPr>
          <p:cNvPr id="18" name="CuadroTexto 17">
            <a:extLst>
              <a:ext uri="{FF2B5EF4-FFF2-40B4-BE49-F238E27FC236}">
                <a16:creationId xmlns:a16="http://schemas.microsoft.com/office/drawing/2014/main" id="{9788031E-736D-4A7C-897B-62F279FA0842}"/>
              </a:ext>
            </a:extLst>
          </p:cNvPr>
          <p:cNvSpPr txBox="1"/>
          <p:nvPr/>
        </p:nvSpPr>
        <p:spPr>
          <a:xfrm>
            <a:off x="5143469" y="2697471"/>
            <a:ext cx="1069584" cy="276999"/>
          </a:xfrm>
          <a:prstGeom prst="rect">
            <a:avLst/>
          </a:prstGeom>
          <a:noFill/>
        </p:spPr>
        <p:txBody>
          <a:bodyPr wrap="square" rtlCol="0">
            <a:spAutoFit/>
          </a:bodyPr>
          <a:lstStyle/>
          <a:p>
            <a:pPr algn="ctr"/>
            <a:r>
              <a:rPr lang="es-MX" sz="1200" dirty="0"/>
              <a:t>RETURN (r)</a:t>
            </a:r>
          </a:p>
        </p:txBody>
      </p:sp>
      <p:sp>
        <p:nvSpPr>
          <p:cNvPr id="19" name="CuadroTexto 18">
            <a:extLst>
              <a:ext uri="{FF2B5EF4-FFF2-40B4-BE49-F238E27FC236}">
                <a16:creationId xmlns:a16="http://schemas.microsoft.com/office/drawing/2014/main" id="{5EC192ED-3E10-4CAF-9528-AE1A25A1C5AC}"/>
              </a:ext>
            </a:extLst>
          </p:cNvPr>
          <p:cNvSpPr txBox="1"/>
          <p:nvPr/>
        </p:nvSpPr>
        <p:spPr>
          <a:xfrm>
            <a:off x="8592571" y="3068681"/>
            <a:ext cx="1434234" cy="276999"/>
          </a:xfrm>
          <a:prstGeom prst="rect">
            <a:avLst/>
          </a:prstGeom>
          <a:noFill/>
        </p:spPr>
        <p:txBody>
          <a:bodyPr wrap="square" rtlCol="0">
            <a:spAutoFit/>
          </a:bodyPr>
          <a:lstStyle/>
          <a:p>
            <a:pPr algn="ctr"/>
            <a:r>
              <a:rPr lang="es-MX" sz="1200" b="1" dirty="0" err="1"/>
              <a:t>Efficient</a:t>
            </a:r>
            <a:r>
              <a:rPr lang="es-MX" sz="1200" b="1" dirty="0"/>
              <a:t> </a:t>
            </a:r>
            <a:r>
              <a:rPr lang="es-MX" sz="1200" b="1" dirty="0" err="1"/>
              <a:t>frontier</a:t>
            </a:r>
            <a:endParaRPr lang="es-MX" sz="1200" b="1" dirty="0"/>
          </a:p>
        </p:txBody>
      </p:sp>
      <p:sp>
        <p:nvSpPr>
          <p:cNvPr id="22" name="Elipse 21">
            <a:extLst>
              <a:ext uri="{FF2B5EF4-FFF2-40B4-BE49-F238E27FC236}">
                <a16:creationId xmlns:a16="http://schemas.microsoft.com/office/drawing/2014/main" id="{E76C2A03-D518-4223-ACF0-8334AE50E639}"/>
              </a:ext>
            </a:extLst>
          </p:cNvPr>
          <p:cNvSpPr/>
          <p:nvPr/>
        </p:nvSpPr>
        <p:spPr>
          <a:xfrm>
            <a:off x="7300869" y="4032623"/>
            <a:ext cx="45719" cy="56337"/>
          </a:xfrm>
          <a:prstGeom prst="ellipse">
            <a:avLst/>
          </a:prstGeom>
          <a:solidFill>
            <a:srgbClr val="00206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4493EBBA-6E44-4F05-9190-278D7E366203}"/>
              </a:ext>
            </a:extLst>
          </p:cNvPr>
          <p:cNvSpPr/>
          <p:nvPr/>
        </p:nvSpPr>
        <p:spPr>
          <a:xfrm>
            <a:off x="7453269" y="4185023"/>
            <a:ext cx="45719" cy="56337"/>
          </a:xfrm>
          <a:prstGeom prst="ellipse">
            <a:avLst/>
          </a:prstGeom>
          <a:solidFill>
            <a:srgbClr val="00206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7A3770C9-3834-497F-9023-85D717A20906}"/>
              </a:ext>
            </a:extLst>
          </p:cNvPr>
          <p:cNvSpPr/>
          <p:nvPr/>
        </p:nvSpPr>
        <p:spPr>
          <a:xfrm>
            <a:off x="7062467" y="4337423"/>
            <a:ext cx="45719" cy="56337"/>
          </a:xfrm>
          <a:prstGeom prst="ellipse">
            <a:avLst/>
          </a:prstGeom>
          <a:solidFill>
            <a:srgbClr val="00206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B6AF26A4-3E44-49E9-81FE-C474234F3576}"/>
              </a:ext>
            </a:extLst>
          </p:cNvPr>
          <p:cNvSpPr/>
          <p:nvPr/>
        </p:nvSpPr>
        <p:spPr>
          <a:xfrm>
            <a:off x="7758069" y="3883242"/>
            <a:ext cx="45719" cy="56337"/>
          </a:xfrm>
          <a:prstGeom prst="ellipse">
            <a:avLst/>
          </a:prstGeom>
          <a:solidFill>
            <a:srgbClr val="00206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6" name="Elipse 25">
            <a:extLst>
              <a:ext uri="{FF2B5EF4-FFF2-40B4-BE49-F238E27FC236}">
                <a16:creationId xmlns:a16="http://schemas.microsoft.com/office/drawing/2014/main" id="{169DB577-81F2-4A45-B31A-8AC77A3E7D65}"/>
              </a:ext>
            </a:extLst>
          </p:cNvPr>
          <p:cNvSpPr/>
          <p:nvPr/>
        </p:nvSpPr>
        <p:spPr>
          <a:xfrm>
            <a:off x="8056836" y="4028105"/>
            <a:ext cx="45719" cy="56337"/>
          </a:xfrm>
          <a:prstGeom prst="ellipse">
            <a:avLst/>
          </a:prstGeom>
          <a:solidFill>
            <a:srgbClr val="00206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A152E78C-DF74-4AB5-96D6-718679C5D1CD}"/>
              </a:ext>
            </a:extLst>
          </p:cNvPr>
          <p:cNvSpPr/>
          <p:nvPr/>
        </p:nvSpPr>
        <p:spPr>
          <a:xfrm>
            <a:off x="8417463" y="3764052"/>
            <a:ext cx="45719" cy="56337"/>
          </a:xfrm>
          <a:prstGeom prst="ellipse">
            <a:avLst/>
          </a:prstGeom>
          <a:solidFill>
            <a:srgbClr val="00206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9E57D51F-F43B-467B-AF4A-1CCEBF7C019F}"/>
              </a:ext>
            </a:extLst>
          </p:cNvPr>
          <p:cNvSpPr/>
          <p:nvPr/>
        </p:nvSpPr>
        <p:spPr>
          <a:xfrm>
            <a:off x="8569863" y="3979823"/>
            <a:ext cx="45719" cy="56337"/>
          </a:xfrm>
          <a:prstGeom prst="ellipse">
            <a:avLst/>
          </a:prstGeom>
          <a:solidFill>
            <a:srgbClr val="00206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9" name="Elipse 28">
            <a:extLst>
              <a:ext uri="{FF2B5EF4-FFF2-40B4-BE49-F238E27FC236}">
                <a16:creationId xmlns:a16="http://schemas.microsoft.com/office/drawing/2014/main" id="{ADF87B8C-4E4F-430B-9A8A-E6E54658A6B5}"/>
              </a:ext>
            </a:extLst>
          </p:cNvPr>
          <p:cNvSpPr/>
          <p:nvPr/>
        </p:nvSpPr>
        <p:spPr>
          <a:xfrm>
            <a:off x="8850518" y="3780655"/>
            <a:ext cx="45719" cy="56337"/>
          </a:xfrm>
          <a:prstGeom prst="ellipse">
            <a:avLst/>
          </a:prstGeom>
          <a:solidFill>
            <a:srgbClr val="00206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0" name="Elipse 29">
            <a:extLst>
              <a:ext uri="{FF2B5EF4-FFF2-40B4-BE49-F238E27FC236}">
                <a16:creationId xmlns:a16="http://schemas.microsoft.com/office/drawing/2014/main" id="{81448E2B-3CF3-4D3A-9AB5-BD64EBD2A87F}"/>
              </a:ext>
            </a:extLst>
          </p:cNvPr>
          <p:cNvSpPr/>
          <p:nvPr/>
        </p:nvSpPr>
        <p:spPr>
          <a:xfrm>
            <a:off x="9021021" y="4050752"/>
            <a:ext cx="45719" cy="56337"/>
          </a:xfrm>
          <a:prstGeom prst="ellipse">
            <a:avLst/>
          </a:prstGeom>
          <a:solidFill>
            <a:srgbClr val="00206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1FD4C1EF-798A-4301-832B-40E90F8A045C}"/>
              </a:ext>
            </a:extLst>
          </p:cNvPr>
          <p:cNvSpPr/>
          <p:nvPr/>
        </p:nvSpPr>
        <p:spPr>
          <a:xfrm>
            <a:off x="9173421" y="3506035"/>
            <a:ext cx="45719" cy="56337"/>
          </a:xfrm>
          <a:prstGeom prst="ellipse">
            <a:avLst/>
          </a:prstGeom>
          <a:solidFill>
            <a:srgbClr val="00206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2" name="CuadroTexto 31">
            <a:extLst>
              <a:ext uri="{FF2B5EF4-FFF2-40B4-BE49-F238E27FC236}">
                <a16:creationId xmlns:a16="http://schemas.microsoft.com/office/drawing/2014/main" id="{D54CCA46-09FB-4E1D-AEBA-A28D2DA4208C}"/>
              </a:ext>
            </a:extLst>
          </p:cNvPr>
          <p:cNvSpPr txBox="1"/>
          <p:nvPr/>
        </p:nvSpPr>
        <p:spPr>
          <a:xfrm>
            <a:off x="9468242" y="3767396"/>
            <a:ext cx="2099284" cy="276999"/>
          </a:xfrm>
          <a:prstGeom prst="rect">
            <a:avLst/>
          </a:prstGeom>
          <a:noFill/>
        </p:spPr>
        <p:txBody>
          <a:bodyPr wrap="square" rtlCol="0">
            <a:spAutoFit/>
          </a:bodyPr>
          <a:lstStyle/>
          <a:p>
            <a:pPr algn="ctr"/>
            <a:r>
              <a:rPr lang="es-MX" sz="1200" b="1" dirty="0" err="1"/>
              <a:t>Admissible</a:t>
            </a:r>
            <a:r>
              <a:rPr lang="es-MX" sz="1200" b="1" dirty="0"/>
              <a:t> portfolios</a:t>
            </a:r>
          </a:p>
        </p:txBody>
      </p:sp>
      <p:sp>
        <p:nvSpPr>
          <p:cNvPr id="33" name="Cerrar llave 32">
            <a:extLst>
              <a:ext uri="{FF2B5EF4-FFF2-40B4-BE49-F238E27FC236}">
                <a16:creationId xmlns:a16="http://schemas.microsoft.com/office/drawing/2014/main" id="{5FEEA74E-7DD6-4883-A272-AE2D80AC7079}"/>
              </a:ext>
            </a:extLst>
          </p:cNvPr>
          <p:cNvSpPr/>
          <p:nvPr/>
        </p:nvSpPr>
        <p:spPr>
          <a:xfrm>
            <a:off x="9358684" y="3506035"/>
            <a:ext cx="327773" cy="826216"/>
          </a:xfrm>
          <a:prstGeom prst="rightBrace">
            <a:avLst/>
          </a:prstGeom>
          <a:ln w="12700"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MX"/>
          </a:p>
        </p:txBody>
      </p:sp>
      <p:cxnSp>
        <p:nvCxnSpPr>
          <p:cNvPr id="34" name="Conector recto de flecha 33">
            <a:extLst>
              <a:ext uri="{FF2B5EF4-FFF2-40B4-BE49-F238E27FC236}">
                <a16:creationId xmlns:a16="http://schemas.microsoft.com/office/drawing/2014/main" id="{04EF7EDF-A887-4686-8552-852EF3912337}"/>
              </a:ext>
            </a:extLst>
          </p:cNvPr>
          <p:cNvCxnSpPr>
            <a:cxnSpLocks/>
          </p:cNvCxnSpPr>
          <p:nvPr/>
        </p:nvCxnSpPr>
        <p:spPr>
          <a:xfrm flipV="1">
            <a:off x="6230980" y="2631644"/>
            <a:ext cx="0" cy="26322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Rectángulo 40">
            <a:extLst>
              <a:ext uri="{FF2B5EF4-FFF2-40B4-BE49-F238E27FC236}">
                <a16:creationId xmlns:a16="http://schemas.microsoft.com/office/drawing/2014/main" id="{77DDE346-BA9A-40DE-B4CC-A9592C9014E7}"/>
              </a:ext>
            </a:extLst>
          </p:cNvPr>
          <p:cNvSpPr/>
          <p:nvPr/>
        </p:nvSpPr>
        <p:spPr>
          <a:xfrm>
            <a:off x="6387677" y="4683393"/>
            <a:ext cx="958911" cy="3092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cxnSp>
        <p:nvCxnSpPr>
          <p:cNvPr id="42" name="Conector recto de flecha 41">
            <a:extLst>
              <a:ext uri="{FF2B5EF4-FFF2-40B4-BE49-F238E27FC236}">
                <a16:creationId xmlns:a16="http://schemas.microsoft.com/office/drawing/2014/main" id="{6E3F6E3F-A250-463C-B3CE-FA055CFE528B}"/>
              </a:ext>
            </a:extLst>
          </p:cNvPr>
          <p:cNvCxnSpPr>
            <a:cxnSpLocks/>
          </p:cNvCxnSpPr>
          <p:nvPr/>
        </p:nvCxnSpPr>
        <p:spPr>
          <a:xfrm>
            <a:off x="6534803" y="4657659"/>
            <a:ext cx="277805" cy="11112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CuadroTexto 42">
            <a:extLst>
              <a:ext uri="{FF2B5EF4-FFF2-40B4-BE49-F238E27FC236}">
                <a16:creationId xmlns:a16="http://schemas.microsoft.com/office/drawing/2014/main" id="{BD1F9326-4C69-41E5-8AEA-FA67C43A653C}"/>
              </a:ext>
            </a:extLst>
          </p:cNvPr>
          <p:cNvSpPr txBox="1"/>
          <p:nvPr/>
        </p:nvSpPr>
        <p:spPr>
          <a:xfrm>
            <a:off x="6094625" y="4770705"/>
            <a:ext cx="1545013" cy="461665"/>
          </a:xfrm>
          <a:prstGeom prst="rect">
            <a:avLst/>
          </a:prstGeom>
          <a:noFill/>
        </p:spPr>
        <p:txBody>
          <a:bodyPr wrap="square" rtlCol="0">
            <a:spAutoFit/>
          </a:bodyPr>
          <a:lstStyle/>
          <a:p>
            <a:pPr algn="ctr"/>
            <a:r>
              <a:rPr lang="es-MX" sz="1200" b="1" dirty="0" err="1"/>
              <a:t>Minimum</a:t>
            </a:r>
            <a:r>
              <a:rPr lang="es-MX" sz="1200" b="1" dirty="0"/>
              <a:t> </a:t>
            </a:r>
            <a:r>
              <a:rPr lang="es-MX" sz="1200" b="1" dirty="0" err="1"/>
              <a:t>variance</a:t>
            </a:r>
            <a:r>
              <a:rPr lang="es-MX" sz="1200" b="1" dirty="0"/>
              <a:t> portfolio</a:t>
            </a:r>
          </a:p>
        </p:txBody>
      </p:sp>
      <p:sp>
        <p:nvSpPr>
          <p:cNvPr id="47" name="Elipse 46">
            <a:extLst>
              <a:ext uri="{FF2B5EF4-FFF2-40B4-BE49-F238E27FC236}">
                <a16:creationId xmlns:a16="http://schemas.microsoft.com/office/drawing/2014/main" id="{21EBDE13-5AD6-4357-A760-4370B7573C2C}"/>
              </a:ext>
            </a:extLst>
          </p:cNvPr>
          <p:cNvSpPr/>
          <p:nvPr/>
        </p:nvSpPr>
        <p:spPr>
          <a:xfrm>
            <a:off x="7214867" y="4489823"/>
            <a:ext cx="45719" cy="56337"/>
          </a:xfrm>
          <a:prstGeom prst="ellipse">
            <a:avLst/>
          </a:prstGeom>
          <a:solidFill>
            <a:srgbClr val="00206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cxnSp>
        <p:nvCxnSpPr>
          <p:cNvPr id="57" name="Conector recto 56">
            <a:extLst>
              <a:ext uri="{FF2B5EF4-FFF2-40B4-BE49-F238E27FC236}">
                <a16:creationId xmlns:a16="http://schemas.microsoft.com/office/drawing/2014/main" id="{17C3AFAB-E7C2-4F7C-AF44-C1B99F14FC9D}"/>
              </a:ext>
            </a:extLst>
          </p:cNvPr>
          <p:cNvCxnSpPr>
            <a:cxnSpLocks/>
          </p:cNvCxnSpPr>
          <p:nvPr/>
        </p:nvCxnSpPr>
        <p:spPr>
          <a:xfrm flipV="1">
            <a:off x="6230980" y="3700374"/>
            <a:ext cx="1408658" cy="968"/>
          </a:xfrm>
          <a:prstGeom prst="line">
            <a:avLst/>
          </a:prstGeom>
        </p:spPr>
        <p:style>
          <a:lnRef idx="1">
            <a:schemeClr val="accent6"/>
          </a:lnRef>
          <a:fillRef idx="0">
            <a:schemeClr val="accent6"/>
          </a:fillRef>
          <a:effectRef idx="0">
            <a:schemeClr val="accent6"/>
          </a:effectRef>
          <a:fontRef idx="minor">
            <a:schemeClr val="tx1"/>
          </a:fontRef>
        </p:style>
      </p:cxnSp>
      <p:cxnSp>
        <p:nvCxnSpPr>
          <p:cNvPr id="60" name="Conector recto 59">
            <a:extLst>
              <a:ext uri="{FF2B5EF4-FFF2-40B4-BE49-F238E27FC236}">
                <a16:creationId xmlns:a16="http://schemas.microsoft.com/office/drawing/2014/main" id="{5AADCB88-BD27-4016-A22A-11A618363F9A}"/>
              </a:ext>
            </a:extLst>
          </p:cNvPr>
          <p:cNvCxnSpPr>
            <a:cxnSpLocks/>
          </p:cNvCxnSpPr>
          <p:nvPr/>
        </p:nvCxnSpPr>
        <p:spPr>
          <a:xfrm flipV="1">
            <a:off x="7650311" y="3685476"/>
            <a:ext cx="0" cy="1578419"/>
          </a:xfrm>
          <a:prstGeom prst="line">
            <a:avLst/>
          </a:prstGeom>
        </p:spPr>
        <p:style>
          <a:lnRef idx="1">
            <a:schemeClr val="accent6"/>
          </a:lnRef>
          <a:fillRef idx="0">
            <a:schemeClr val="accent6"/>
          </a:fillRef>
          <a:effectRef idx="0">
            <a:schemeClr val="accent6"/>
          </a:effectRef>
          <a:fontRef idx="minor">
            <a:schemeClr val="tx1"/>
          </a:fontRef>
        </p:style>
      </p:cxnSp>
      <p:sp>
        <p:nvSpPr>
          <p:cNvPr id="62" name="CuadroTexto 61">
            <a:extLst>
              <a:ext uri="{FF2B5EF4-FFF2-40B4-BE49-F238E27FC236}">
                <a16:creationId xmlns:a16="http://schemas.microsoft.com/office/drawing/2014/main" id="{F671F5EE-8281-40E2-92D3-655BD9A1F422}"/>
              </a:ext>
            </a:extLst>
          </p:cNvPr>
          <p:cNvSpPr txBox="1"/>
          <p:nvPr/>
        </p:nvSpPr>
        <p:spPr>
          <a:xfrm>
            <a:off x="5480371" y="3520408"/>
            <a:ext cx="1069584" cy="276999"/>
          </a:xfrm>
          <a:prstGeom prst="rect">
            <a:avLst/>
          </a:prstGeom>
          <a:noFill/>
        </p:spPr>
        <p:txBody>
          <a:bodyPr wrap="square" rtlCol="0">
            <a:spAutoFit/>
          </a:bodyPr>
          <a:lstStyle/>
          <a:p>
            <a:pPr algn="ctr"/>
            <a:r>
              <a:rPr lang="en-US" sz="1200" dirty="0">
                <a:latin typeface="Avenir Roman"/>
              </a:rPr>
              <a:t>r</a:t>
            </a:r>
            <a:r>
              <a:rPr lang="en-US" sz="1200" baseline="-25000" dirty="0">
                <a:latin typeface="Avenir Roman"/>
              </a:rPr>
              <a:t>p</a:t>
            </a:r>
            <a:endParaRPr lang="es-MX" sz="1200" dirty="0"/>
          </a:p>
        </p:txBody>
      </p:sp>
      <p:sp>
        <p:nvSpPr>
          <p:cNvPr id="63" name="CuadroTexto 62">
            <a:extLst>
              <a:ext uri="{FF2B5EF4-FFF2-40B4-BE49-F238E27FC236}">
                <a16:creationId xmlns:a16="http://schemas.microsoft.com/office/drawing/2014/main" id="{2CF0CE43-BB22-4A62-B53E-A6487BA3F886}"/>
              </a:ext>
            </a:extLst>
          </p:cNvPr>
          <p:cNvSpPr txBox="1"/>
          <p:nvPr/>
        </p:nvSpPr>
        <p:spPr>
          <a:xfrm>
            <a:off x="7175617" y="5242459"/>
            <a:ext cx="1069584" cy="276999"/>
          </a:xfrm>
          <a:prstGeom prst="rect">
            <a:avLst/>
          </a:prstGeom>
          <a:noFill/>
        </p:spPr>
        <p:txBody>
          <a:bodyPr wrap="square" rtlCol="0">
            <a:spAutoFit/>
          </a:bodyPr>
          <a:lstStyle/>
          <a:p>
            <a:pPr algn="ctr"/>
            <a:r>
              <a:rPr lang="el-GR" sz="1200" dirty="0"/>
              <a:t>σ</a:t>
            </a:r>
            <a:r>
              <a:rPr lang="en-US" sz="1200" baseline="-25000" dirty="0">
                <a:latin typeface="Avenir Roman"/>
              </a:rPr>
              <a:t>p</a:t>
            </a:r>
            <a:endParaRPr lang="es-MX" sz="1200" dirty="0"/>
          </a:p>
        </p:txBody>
      </p:sp>
      <p:sp>
        <p:nvSpPr>
          <p:cNvPr id="65" name="CuadroTexto 64">
            <a:extLst>
              <a:ext uri="{FF2B5EF4-FFF2-40B4-BE49-F238E27FC236}">
                <a16:creationId xmlns:a16="http://schemas.microsoft.com/office/drawing/2014/main" id="{BEF25E73-875D-4175-94E6-557854D38B1D}"/>
              </a:ext>
            </a:extLst>
          </p:cNvPr>
          <p:cNvSpPr txBox="1"/>
          <p:nvPr/>
        </p:nvSpPr>
        <p:spPr>
          <a:xfrm>
            <a:off x="7115519" y="3421796"/>
            <a:ext cx="1069584" cy="276999"/>
          </a:xfrm>
          <a:prstGeom prst="rect">
            <a:avLst/>
          </a:prstGeom>
          <a:noFill/>
        </p:spPr>
        <p:txBody>
          <a:bodyPr wrap="square" rtlCol="0">
            <a:spAutoFit/>
          </a:bodyPr>
          <a:lstStyle/>
          <a:p>
            <a:pPr algn="ctr"/>
            <a:r>
              <a:rPr lang="es-MX" sz="1200" dirty="0"/>
              <a:t>p</a:t>
            </a:r>
          </a:p>
        </p:txBody>
      </p:sp>
    </p:spTree>
    <p:extLst>
      <p:ext uri="{BB962C8B-B14F-4D97-AF65-F5344CB8AC3E}">
        <p14:creationId xmlns:p14="http://schemas.microsoft.com/office/powerpoint/2010/main" val="301889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Defining specific parameters for investment policy</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9</a:t>
            </a:fld>
            <a:endParaRPr lang="it-IT" dirty="0"/>
          </a:p>
        </p:txBody>
      </p:sp>
      <p:grpSp>
        <p:nvGrpSpPr>
          <p:cNvPr id="5" name="Grupo 4">
            <a:extLst>
              <a:ext uri="{FF2B5EF4-FFF2-40B4-BE49-F238E27FC236}">
                <a16:creationId xmlns:a16="http://schemas.microsoft.com/office/drawing/2014/main" id="{3696E352-E1E5-4AC0-B33E-8906340324AC}"/>
              </a:ext>
            </a:extLst>
          </p:cNvPr>
          <p:cNvGrpSpPr/>
          <p:nvPr/>
        </p:nvGrpSpPr>
        <p:grpSpPr>
          <a:xfrm>
            <a:off x="11423856" y="136187"/>
            <a:ext cx="545685" cy="483530"/>
            <a:chOff x="1478151" y="2669662"/>
            <a:chExt cx="1689463" cy="1603041"/>
          </a:xfrm>
        </p:grpSpPr>
        <p:sp>
          <p:nvSpPr>
            <p:cNvPr id="6" name="Elipse 5">
              <a:extLst>
                <a:ext uri="{FF2B5EF4-FFF2-40B4-BE49-F238E27FC236}">
                  <a16:creationId xmlns:a16="http://schemas.microsoft.com/office/drawing/2014/main" id="{2F8BBA8B-C116-415B-9C37-069D21B82EBD}"/>
                </a:ext>
              </a:extLst>
            </p:cNvPr>
            <p:cNvSpPr/>
            <p:nvPr/>
          </p:nvSpPr>
          <p:spPr>
            <a:xfrm>
              <a:off x="1519783" y="2823000"/>
              <a:ext cx="1506283" cy="1408218"/>
            </a:xfrm>
            <a:prstGeom prst="ellipse">
              <a:avLst/>
            </a:prstGeom>
            <a:noFill/>
            <a:ln w="38100">
              <a:solidFill>
                <a:srgbClr val="1E2B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57150">
                  <a:solidFill>
                    <a:schemeClr val="tx1"/>
                  </a:solidFill>
                </a:ln>
                <a:noFill/>
              </a:endParaRPr>
            </a:p>
          </p:txBody>
        </p:sp>
        <p:pic>
          <p:nvPicPr>
            <p:cNvPr id="7" name="Picture 10" descr="Imagen relacionada">
              <a:extLst>
                <a:ext uri="{FF2B5EF4-FFF2-40B4-BE49-F238E27FC236}">
                  <a16:creationId xmlns:a16="http://schemas.microsoft.com/office/drawing/2014/main" id="{A91972A9-430C-4B0C-9C4B-7FDD691C1E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5115"/>
            <a:stretch/>
          </p:blipFill>
          <p:spPr bwMode="auto">
            <a:xfrm>
              <a:off x="1478151" y="2669662"/>
              <a:ext cx="1689463" cy="1603041"/>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grpSp>
      <p:sp>
        <p:nvSpPr>
          <p:cNvPr id="11" name="Segnaposto contenuto 2">
            <a:extLst>
              <a:ext uri="{FF2B5EF4-FFF2-40B4-BE49-F238E27FC236}">
                <a16:creationId xmlns:a16="http://schemas.microsoft.com/office/drawing/2014/main" id="{58352110-4CD7-4B9B-96C0-7D67812F4E5E}"/>
              </a:ext>
            </a:extLst>
          </p:cNvPr>
          <p:cNvSpPr>
            <a:spLocks noGrp="1"/>
          </p:cNvSpPr>
          <p:nvPr>
            <p:ph idx="1"/>
          </p:nvPr>
        </p:nvSpPr>
        <p:spPr>
          <a:xfrm>
            <a:off x="362712" y="1118489"/>
            <a:ext cx="11434841" cy="4939436"/>
          </a:xfrm>
        </p:spPr>
        <p:txBody>
          <a:bodyPr>
            <a:normAutofit/>
          </a:bodyPr>
          <a:lstStyle/>
          <a:p>
            <a:pPr marL="0" indent="0">
              <a:buClr>
                <a:srgbClr val="A40000"/>
              </a:buClr>
              <a:buSzPct val="75000"/>
              <a:buNone/>
            </a:pPr>
            <a:r>
              <a:rPr lang="en-US" b="1" dirty="0">
                <a:latin typeface="Avenir Roman"/>
              </a:rPr>
              <a:t>Simulations</a:t>
            </a:r>
          </a:p>
          <a:p>
            <a:pPr marL="0" indent="0">
              <a:buClr>
                <a:srgbClr val="A40000"/>
              </a:buClr>
              <a:buSzPct val="75000"/>
              <a:buNone/>
            </a:pPr>
            <a:r>
              <a:rPr lang="en-US" sz="2000" dirty="0">
                <a:latin typeface="Avenir Roman"/>
              </a:rPr>
              <a:t>Despite the theoretical basis of Markowitz, it is recommended to </a:t>
            </a:r>
            <a:r>
              <a:rPr lang="en-US" sz="2000" b="1" dirty="0">
                <a:latin typeface="Avenir Roman"/>
              </a:rPr>
              <a:t>carry out simulations under relevant scenarios</a:t>
            </a:r>
            <a:r>
              <a:rPr lang="en-US" sz="2000" dirty="0">
                <a:latin typeface="Avenir Roman"/>
              </a:rPr>
              <a:t> in order to consider variables not assumed in the previous model:</a:t>
            </a:r>
            <a:endParaRPr lang="es-MX" sz="2000" dirty="0">
              <a:latin typeface="Avenir Roman"/>
            </a:endParaRPr>
          </a:p>
          <a:p>
            <a:pPr marL="0" indent="0">
              <a:buClr>
                <a:srgbClr val="A40000"/>
              </a:buClr>
              <a:buSzPct val="75000"/>
              <a:buNone/>
            </a:pPr>
            <a:endParaRPr lang="en-US" sz="2000" dirty="0">
              <a:latin typeface="Avenir Roman"/>
            </a:endParaRPr>
          </a:p>
          <a:p>
            <a:pPr>
              <a:buClr>
                <a:srgbClr val="A40000"/>
              </a:buClr>
              <a:buSzPct val="75000"/>
            </a:pPr>
            <a:r>
              <a:rPr lang="en-US" sz="2000" dirty="0">
                <a:latin typeface="Avenir Roman"/>
              </a:rPr>
              <a:t>Liquidity</a:t>
            </a:r>
          </a:p>
          <a:p>
            <a:pPr>
              <a:buClr>
                <a:srgbClr val="A40000"/>
              </a:buClr>
              <a:buSzPct val="75000"/>
            </a:pPr>
            <a:r>
              <a:rPr lang="en-US" sz="2000" dirty="0">
                <a:latin typeface="Avenir Roman"/>
              </a:rPr>
              <a:t>Macro-economics</a:t>
            </a:r>
          </a:p>
          <a:p>
            <a:pPr>
              <a:buClr>
                <a:srgbClr val="A40000"/>
              </a:buClr>
              <a:buSzPct val="75000"/>
            </a:pPr>
            <a:r>
              <a:rPr lang="en-US" sz="2000" dirty="0">
                <a:latin typeface="Avenir Roman"/>
              </a:rPr>
              <a:t>Geopolitics</a:t>
            </a:r>
          </a:p>
          <a:p>
            <a:pPr>
              <a:buClr>
                <a:srgbClr val="A40000"/>
              </a:buClr>
              <a:buSzPct val="75000"/>
            </a:pPr>
            <a:r>
              <a:rPr lang="en-US" sz="2000" dirty="0">
                <a:latin typeface="Avenir Roman"/>
              </a:rPr>
              <a:t>Specific restrictions to countries/regions</a:t>
            </a:r>
          </a:p>
          <a:p>
            <a:pPr>
              <a:buClr>
                <a:srgbClr val="A40000"/>
              </a:buClr>
              <a:buSzPct val="75000"/>
            </a:pPr>
            <a:r>
              <a:rPr lang="en-US" sz="2000" dirty="0">
                <a:latin typeface="Avenir Roman"/>
              </a:rPr>
              <a:t>Specific constraints to industries/sectors</a:t>
            </a:r>
          </a:p>
          <a:p>
            <a:pPr>
              <a:buClr>
                <a:srgbClr val="A40000"/>
              </a:buClr>
              <a:buSzPct val="75000"/>
            </a:pPr>
            <a:r>
              <a:rPr lang="en-US" sz="2000" dirty="0">
                <a:latin typeface="Avenir Roman"/>
              </a:rPr>
              <a:t>ESG factors</a:t>
            </a:r>
          </a:p>
          <a:p>
            <a:pPr>
              <a:buClr>
                <a:srgbClr val="A40000"/>
              </a:buClr>
              <a:buSzPct val="75000"/>
            </a:pPr>
            <a:r>
              <a:rPr lang="en-US" sz="2000" dirty="0">
                <a:latin typeface="Avenir Roman"/>
              </a:rPr>
              <a:t>Conflicts of interest…</a:t>
            </a:r>
          </a:p>
        </p:txBody>
      </p:sp>
      <p:pic>
        <p:nvPicPr>
          <p:cNvPr id="12" name="Picture 2" descr="Resultado de imagen para geopolÃ­tica">
            <a:extLst>
              <a:ext uri="{FF2B5EF4-FFF2-40B4-BE49-F238E27FC236}">
                <a16:creationId xmlns:a16="http://schemas.microsoft.com/office/drawing/2014/main" id="{401F74AE-5223-428F-B349-55B1B2FE2F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1065" y="2388781"/>
            <a:ext cx="4119820" cy="2935448"/>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EFA9B4A8-DA1D-4C77-9D64-6AFF3F28DA2D}"/>
              </a:ext>
            </a:extLst>
          </p:cNvPr>
          <p:cNvSpPr txBox="1"/>
          <p:nvPr/>
        </p:nvSpPr>
        <p:spPr>
          <a:xfrm>
            <a:off x="5853359" y="5393058"/>
            <a:ext cx="3560227" cy="230832"/>
          </a:xfrm>
          <a:prstGeom prst="rect">
            <a:avLst/>
          </a:prstGeom>
          <a:noFill/>
          <a:ln>
            <a:noFill/>
          </a:ln>
        </p:spPr>
        <p:txBody>
          <a:bodyPr wrap="square" rtlCol="0" anchor="ctr" anchorCtr="1">
            <a:spAutoFit/>
          </a:bodyPr>
          <a:lstStyle/>
          <a:p>
            <a:pPr algn="ctr"/>
            <a:r>
              <a:rPr lang="es-MX" sz="900" dirty="0" err="1">
                <a:latin typeface="Avenir Roman"/>
              </a:rPr>
              <a:t>Source</a:t>
            </a:r>
            <a:r>
              <a:rPr lang="es-MX" sz="900" dirty="0">
                <a:latin typeface="Avenir Roman"/>
              </a:rPr>
              <a:t>: </a:t>
            </a:r>
            <a:r>
              <a:rPr lang="es-MX" sz="900" dirty="0" err="1">
                <a:latin typeface="Avenir Roman"/>
              </a:rPr>
              <a:t>Geographic</a:t>
            </a:r>
            <a:r>
              <a:rPr lang="es-MX" sz="900" dirty="0">
                <a:latin typeface="Avenir Roman"/>
              </a:rPr>
              <a:t> </a:t>
            </a:r>
            <a:r>
              <a:rPr lang="es-MX" sz="900" dirty="0" err="1">
                <a:latin typeface="Avenir Roman"/>
              </a:rPr>
              <a:t>Sciences</a:t>
            </a:r>
            <a:endParaRPr lang="es-MX" sz="900" dirty="0">
              <a:latin typeface="Avenir Roman"/>
            </a:endParaRPr>
          </a:p>
        </p:txBody>
      </p:sp>
    </p:spTree>
    <p:extLst>
      <p:ext uri="{BB962C8B-B14F-4D97-AF65-F5344CB8AC3E}">
        <p14:creationId xmlns:p14="http://schemas.microsoft.com/office/powerpoint/2010/main" val="8532998"/>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1251</Words>
  <Application>Microsoft Office PowerPoint</Application>
  <PresentationFormat>Panorámica</PresentationFormat>
  <Paragraphs>213</Paragraphs>
  <Slides>22</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Arial</vt:lpstr>
      <vt:lpstr>Avenir Roman</vt:lpstr>
      <vt:lpstr>Calibri</vt:lpstr>
      <vt:lpstr>Calibri Light</vt:lpstr>
      <vt:lpstr>Corbel</vt:lpstr>
      <vt:lpstr>Tema di Office</vt:lpstr>
      <vt:lpstr>Holistic patrimonial investment:</vt:lpstr>
      <vt:lpstr>About the speaker</vt:lpstr>
      <vt:lpstr>Disclaimer</vt:lpstr>
      <vt:lpstr>Overview</vt:lpstr>
      <vt:lpstr>Optimal Asset Allocation</vt:lpstr>
      <vt:lpstr>Investment products. Easy choice?</vt:lpstr>
      <vt:lpstr>Choose your poison</vt:lpstr>
      <vt:lpstr>Markowitz (Efficient market portfolio)</vt:lpstr>
      <vt:lpstr>Defining specific parameters for investment policy</vt:lpstr>
      <vt:lpstr>Stochastic models for Asset Allocation</vt:lpstr>
      <vt:lpstr>Benchmarking</vt:lpstr>
      <vt:lpstr>BMKs</vt:lpstr>
      <vt:lpstr>Overview</vt:lpstr>
      <vt:lpstr>Different asset management styles </vt:lpstr>
      <vt:lpstr>Geometric classification of funds</vt:lpstr>
      <vt:lpstr>«Big Brother»</vt:lpstr>
      <vt:lpstr>Presentación de PowerPoint</vt:lpstr>
      <vt:lpstr>Risk Management</vt:lpstr>
      <vt:lpstr>ESG factors with RM approach</vt:lpstr>
      <vt:lpstr>Overview</vt:lpstr>
      <vt:lpstr>Best Execution</vt:lpstr>
      <vt:lpstr>THANK YOU!</vt:lpstr>
    </vt:vector>
  </TitlesOfParts>
  <Company>GBS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Alfieri Cristina</dc:creator>
  <cp:keywords>Public</cp:keywords>
  <cp:lastModifiedBy>Fernanda Salas Avendaño</cp:lastModifiedBy>
  <cp:revision>78</cp:revision>
  <cp:lastPrinted>2019-04-23T18:23:34Z</cp:lastPrinted>
  <dcterms:created xsi:type="dcterms:W3CDTF">2018-10-12T10:26:33Z</dcterms:created>
  <dcterms:modified xsi:type="dcterms:W3CDTF">2019-05-19T05:59:39Z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27429932-283b-412a-8fe8-e7d3608de0d5</vt:lpwstr>
  </property>
  <property fmtid="{D5CDD505-2E9C-101B-9397-08002B2CF9AE}" pid="3" name="Classification">
    <vt:lpwstr>Public</vt:lpwstr>
  </property>
</Properties>
</file>