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82" r:id="rId4"/>
    <p:sldId id="258" r:id="rId5"/>
    <p:sldId id="259" r:id="rId6"/>
    <p:sldId id="260" r:id="rId7"/>
    <p:sldId id="261" r:id="rId8"/>
    <p:sldId id="281" r:id="rId9"/>
    <p:sldId id="262" r:id="rId10"/>
    <p:sldId id="263" r:id="rId11"/>
    <p:sldId id="265" r:id="rId12"/>
    <p:sldId id="266" r:id="rId13"/>
    <p:sldId id="276" r:id="rId14"/>
    <p:sldId id="275" r:id="rId15"/>
    <p:sldId id="274" r:id="rId16"/>
    <p:sldId id="273" r:id="rId17"/>
    <p:sldId id="272" r:id="rId18"/>
    <p:sldId id="270" r:id="rId19"/>
    <p:sldId id="278" r:id="rId20"/>
    <p:sldId id="271" r:id="rId2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72" autoAdjust="0"/>
    <p:restoredTop sz="94411" autoAdjust="0"/>
  </p:normalViewPr>
  <p:slideViewPr>
    <p:cSldViewPr snapToGrid="0">
      <p:cViewPr varScale="1">
        <p:scale>
          <a:sx n="107" d="100"/>
          <a:sy n="107" d="100"/>
        </p:scale>
        <p:origin x="810" y="12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2421D9-2635-4D40-BF98-333C281E329A}" type="datetimeFigureOut">
              <a:rPr lang="it-IT" smtClean="0"/>
              <a:t>19/05/2019</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C75517-AE1F-49E2-A0C0-673BDC867929}" type="slidenum">
              <a:rPr lang="it-IT" smtClean="0"/>
              <a:t>‹Nº›</a:t>
            </a:fld>
            <a:endParaRPr lang="it-IT"/>
          </a:p>
        </p:txBody>
      </p:sp>
    </p:spTree>
    <p:extLst>
      <p:ext uri="{BB962C8B-B14F-4D97-AF65-F5344CB8AC3E}">
        <p14:creationId xmlns:p14="http://schemas.microsoft.com/office/powerpoint/2010/main" val="625474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EC75517-AE1F-49E2-A0C0-673BDC867929}" type="slidenum">
              <a:rPr lang="it-IT" smtClean="0"/>
              <a:t>1</a:t>
            </a:fld>
            <a:endParaRPr lang="it-IT"/>
          </a:p>
        </p:txBody>
      </p:sp>
    </p:spTree>
    <p:extLst>
      <p:ext uri="{BB962C8B-B14F-4D97-AF65-F5344CB8AC3E}">
        <p14:creationId xmlns:p14="http://schemas.microsoft.com/office/powerpoint/2010/main" val="4097304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EC75517-AE1F-49E2-A0C0-673BDC867929}" type="slidenum">
              <a:rPr lang="it-IT" smtClean="0"/>
              <a:t>10</a:t>
            </a:fld>
            <a:endParaRPr lang="it-IT"/>
          </a:p>
        </p:txBody>
      </p:sp>
    </p:spTree>
    <p:extLst>
      <p:ext uri="{BB962C8B-B14F-4D97-AF65-F5344CB8AC3E}">
        <p14:creationId xmlns:p14="http://schemas.microsoft.com/office/powerpoint/2010/main" val="3861999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EC75517-AE1F-49E2-A0C0-673BDC867929}" type="slidenum">
              <a:rPr lang="it-IT" smtClean="0"/>
              <a:t>11</a:t>
            </a:fld>
            <a:endParaRPr lang="it-IT"/>
          </a:p>
        </p:txBody>
      </p:sp>
    </p:spTree>
    <p:extLst>
      <p:ext uri="{BB962C8B-B14F-4D97-AF65-F5344CB8AC3E}">
        <p14:creationId xmlns:p14="http://schemas.microsoft.com/office/powerpoint/2010/main" val="1563959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EC75517-AE1F-49E2-A0C0-673BDC867929}" type="slidenum">
              <a:rPr lang="it-IT" smtClean="0"/>
              <a:t>12</a:t>
            </a:fld>
            <a:endParaRPr lang="it-IT"/>
          </a:p>
        </p:txBody>
      </p:sp>
    </p:spTree>
    <p:extLst>
      <p:ext uri="{BB962C8B-B14F-4D97-AF65-F5344CB8AC3E}">
        <p14:creationId xmlns:p14="http://schemas.microsoft.com/office/powerpoint/2010/main" val="1817884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EC75517-AE1F-49E2-A0C0-673BDC867929}" type="slidenum">
              <a:rPr lang="it-IT" smtClean="0"/>
              <a:t>13</a:t>
            </a:fld>
            <a:endParaRPr lang="it-IT"/>
          </a:p>
        </p:txBody>
      </p:sp>
    </p:spTree>
    <p:extLst>
      <p:ext uri="{BB962C8B-B14F-4D97-AF65-F5344CB8AC3E}">
        <p14:creationId xmlns:p14="http://schemas.microsoft.com/office/powerpoint/2010/main" val="4271971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EC75517-AE1F-49E2-A0C0-673BDC867929}" type="slidenum">
              <a:rPr lang="it-IT" smtClean="0"/>
              <a:t>14</a:t>
            </a:fld>
            <a:endParaRPr lang="it-IT"/>
          </a:p>
        </p:txBody>
      </p:sp>
    </p:spTree>
    <p:extLst>
      <p:ext uri="{BB962C8B-B14F-4D97-AF65-F5344CB8AC3E}">
        <p14:creationId xmlns:p14="http://schemas.microsoft.com/office/powerpoint/2010/main" val="29103351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EC75517-AE1F-49E2-A0C0-673BDC867929}" type="slidenum">
              <a:rPr lang="it-IT" smtClean="0"/>
              <a:t>15</a:t>
            </a:fld>
            <a:endParaRPr lang="it-IT"/>
          </a:p>
        </p:txBody>
      </p:sp>
    </p:spTree>
    <p:extLst>
      <p:ext uri="{BB962C8B-B14F-4D97-AF65-F5344CB8AC3E}">
        <p14:creationId xmlns:p14="http://schemas.microsoft.com/office/powerpoint/2010/main" val="3263780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EC75517-AE1F-49E2-A0C0-673BDC867929}" type="slidenum">
              <a:rPr lang="it-IT" smtClean="0"/>
              <a:t>16</a:t>
            </a:fld>
            <a:endParaRPr lang="it-IT"/>
          </a:p>
        </p:txBody>
      </p:sp>
    </p:spTree>
    <p:extLst>
      <p:ext uri="{BB962C8B-B14F-4D97-AF65-F5344CB8AC3E}">
        <p14:creationId xmlns:p14="http://schemas.microsoft.com/office/powerpoint/2010/main" val="25270646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EC75517-AE1F-49E2-A0C0-673BDC867929}" type="slidenum">
              <a:rPr lang="it-IT" smtClean="0"/>
              <a:t>17</a:t>
            </a:fld>
            <a:endParaRPr lang="it-IT"/>
          </a:p>
        </p:txBody>
      </p:sp>
    </p:spTree>
    <p:extLst>
      <p:ext uri="{BB962C8B-B14F-4D97-AF65-F5344CB8AC3E}">
        <p14:creationId xmlns:p14="http://schemas.microsoft.com/office/powerpoint/2010/main" val="2411511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EC75517-AE1F-49E2-A0C0-673BDC867929}" type="slidenum">
              <a:rPr lang="it-IT" smtClean="0"/>
              <a:t>18</a:t>
            </a:fld>
            <a:endParaRPr lang="it-IT"/>
          </a:p>
        </p:txBody>
      </p:sp>
    </p:spTree>
    <p:extLst>
      <p:ext uri="{BB962C8B-B14F-4D97-AF65-F5344CB8AC3E}">
        <p14:creationId xmlns:p14="http://schemas.microsoft.com/office/powerpoint/2010/main" val="10161749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EC75517-AE1F-49E2-A0C0-673BDC867929}" type="slidenum">
              <a:rPr lang="it-IT" smtClean="0"/>
              <a:t>19</a:t>
            </a:fld>
            <a:endParaRPr lang="it-IT"/>
          </a:p>
        </p:txBody>
      </p:sp>
    </p:spTree>
    <p:extLst>
      <p:ext uri="{BB962C8B-B14F-4D97-AF65-F5344CB8AC3E}">
        <p14:creationId xmlns:p14="http://schemas.microsoft.com/office/powerpoint/2010/main" val="2057120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EC75517-AE1F-49E2-A0C0-673BDC867929}" type="slidenum">
              <a:rPr lang="it-IT" smtClean="0"/>
              <a:t>2</a:t>
            </a:fld>
            <a:endParaRPr lang="it-IT"/>
          </a:p>
        </p:txBody>
      </p:sp>
    </p:spTree>
    <p:extLst>
      <p:ext uri="{BB962C8B-B14F-4D97-AF65-F5344CB8AC3E}">
        <p14:creationId xmlns:p14="http://schemas.microsoft.com/office/powerpoint/2010/main" val="1594680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EC75517-AE1F-49E2-A0C0-673BDC867929}" type="slidenum">
              <a:rPr lang="it-IT" smtClean="0"/>
              <a:t>20</a:t>
            </a:fld>
            <a:endParaRPr lang="it-IT"/>
          </a:p>
        </p:txBody>
      </p:sp>
    </p:spTree>
    <p:extLst>
      <p:ext uri="{BB962C8B-B14F-4D97-AF65-F5344CB8AC3E}">
        <p14:creationId xmlns:p14="http://schemas.microsoft.com/office/powerpoint/2010/main" val="1412709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EC75517-AE1F-49E2-A0C0-673BDC867929}" type="slidenum">
              <a:rPr lang="it-IT" smtClean="0"/>
              <a:t>3</a:t>
            </a:fld>
            <a:endParaRPr lang="it-IT"/>
          </a:p>
        </p:txBody>
      </p:sp>
    </p:spTree>
    <p:extLst>
      <p:ext uri="{BB962C8B-B14F-4D97-AF65-F5344CB8AC3E}">
        <p14:creationId xmlns:p14="http://schemas.microsoft.com/office/powerpoint/2010/main" val="2523643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EC75517-AE1F-49E2-A0C0-673BDC867929}" type="slidenum">
              <a:rPr lang="it-IT" smtClean="0"/>
              <a:t>4</a:t>
            </a:fld>
            <a:endParaRPr lang="it-IT"/>
          </a:p>
        </p:txBody>
      </p:sp>
    </p:spTree>
    <p:extLst>
      <p:ext uri="{BB962C8B-B14F-4D97-AF65-F5344CB8AC3E}">
        <p14:creationId xmlns:p14="http://schemas.microsoft.com/office/powerpoint/2010/main" val="4098116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EC75517-AE1F-49E2-A0C0-673BDC867929}" type="slidenum">
              <a:rPr lang="it-IT" smtClean="0"/>
              <a:t>5</a:t>
            </a:fld>
            <a:endParaRPr lang="it-IT"/>
          </a:p>
        </p:txBody>
      </p:sp>
    </p:spTree>
    <p:extLst>
      <p:ext uri="{BB962C8B-B14F-4D97-AF65-F5344CB8AC3E}">
        <p14:creationId xmlns:p14="http://schemas.microsoft.com/office/powerpoint/2010/main" val="2353093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EC75517-AE1F-49E2-A0C0-673BDC867929}" type="slidenum">
              <a:rPr lang="it-IT" smtClean="0"/>
              <a:t>6</a:t>
            </a:fld>
            <a:endParaRPr lang="it-IT"/>
          </a:p>
        </p:txBody>
      </p:sp>
    </p:spTree>
    <p:extLst>
      <p:ext uri="{BB962C8B-B14F-4D97-AF65-F5344CB8AC3E}">
        <p14:creationId xmlns:p14="http://schemas.microsoft.com/office/powerpoint/2010/main" val="1564224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EC75517-AE1F-49E2-A0C0-673BDC867929}" type="slidenum">
              <a:rPr lang="it-IT" smtClean="0"/>
              <a:t>7</a:t>
            </a:fld>
            <a:endParaRPr lang="it-IT"/>
          </a:p>
        </p:txBody>
      </p:sp>
    </p:spTree>
    <p:extLst>
      <p:ext uri="{BB962C8B-B14F-4D97-AF65-F5344CB8AC3E}">
        <p14:creationId xmlns:p14="http://schemas.microsoft.com/office/powerpoint/2010/main" val="912308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EC75517-AE1F-49E2-A0C0-673BDC867929}" type="slidenum">
              <a:rPr lang="it-IT" smtClean="0"/>
              <a:t>8</a:t>
            </a:fld>
            <a:endParaRPr lang="it-IT"/>
          </a:p>
        </p:txBody>
      </p:sp>
    </p:spTree>
    <p:extLst>
      <p:ext uri="{BB962C8B-B14F-4D97-AF65-F5344CB8AC3E}">
        <p14:creationId xmlns:p14="http://schemas.microsoft.com/office/powerpoint/2010/main" val="666821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EC75517-AE1F-49E2-A0C0-673BDC867929}" type="slidenum">
              <a:rPr lang="it-IT" smtClean="0"/>
              <a:t>9</a:t>
            </a:fld>
            <a:endParaRPr lang="it-IT"/>
          </a:p>
        </p:txBody>
      </p:sp>
    </p:spTree>
    <p:extLst>
      <p:ext uri="{BB962C8B-B14F-4D97-AF65-F5344CB8AC3E}">
        <p14:creationId xmlns:p14="http://schemas.microsoft.com/office/powerpoint/2010/main" val="34269663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pic>
        <p:nvPicPr>
          <p:cNvPr id="2" name="Immagine 1"/>
          <p:cNvPicPr>
            <a:picLocks noChangeAspect="1"/>
          </p:cNvPicPr>
          <p:nvPr userDrawn="1"/>
        </p:nvPicPr>
        <p:blipFill>
          <a:blip r:embed="rId2"/>
          <a:stretch>
            <a:fillRect/>
          </a:stretch>
        </p:blipFill>
        <p:spPr>
          <a:xfrm>
            <a:off x="226256" y="3838074"/>
            <a:ext cx="2062717" cy="2779294"/>
          </a:xfrm>
          <a:prstGeom prst="rect">
            <a:avLst/>
          </a:prstGeom>
        </p:spPr>
      </p:pic>
      <p:grpSp>
        <p:nvGrpSpPr>
          <p:cNvPr id="5" name="Gruppo 4"/>
          <p:cNvGrpSpPr>
            <a:grpSpLocks noChangeAspect="1"/>
          </p:cNvGrpSpPr>
          <p:nvPr userDrawn="1"/>
        </p:nvGrpSpPr>
        <p:grpSpPr>
          <a:xfrm>
            <a:off x="9457295" y="5909058"/>
            <a:ext cx="1953428" cy="828000"/>
            <a:chOff x="8572876" y="5894069"/>
            <a:chExt cx="1678029" cy="711267"/>
          </a:xfrm>
        </p:grpSpPr>
        <p:pic>
          <p:nvPicPr>
            <p:cNvPr id="3" name="Immagine 2"/>
            <p:cNvPicPr>
              <a:picLocks noChangeAspect="1"/>
            </p:cNvPicPr>
            <p:nvPr userDrawn="1"/>
          </p:nvPicPr>
          <p:blipFill>
            <a:blip r:embed="rId3"/>
            <a:stretch>
              <a:fillRect/>
            </a:stretch>
          </p:blipFill>
          <p:spPr>
            <a:xfrm>
              <a:off x="8572876" y="5894069"/>
              <a:ext cx="763193" cy="711267"/>
            </a:xfrm>
            <a:prstGeom prst="rect">
              <a:avLst/>
            </a:prstGeom>
          </p:spPr>
        </p:pic>
        <p:pic>
          <p:nvPicPr>
            <p:cNvPr id="4" name="Immagine 3"/>
            <p:cNvPicPr>
              <a:picLocks noChangeAspect="1"/>
            </p:cNvPicPr>
            <p:nvPr userDrawn="1"/>
          </p:nvPicPr>
          <p:blipFill>
            <a:blip r:embed="rId4"/>
            <a:stretch>
              <a:fillRect/>
            </a:stretch>
          </p:blipFill>
          <p:spPr>
            <a:xfrm>
              <a:off x="9487276" y="6099876"/>
              <a:ext cx="763629" cy="299652"/>
            </a:xfrm>
            <a:prstGeom prst="rect">
              <a:avLst/>
            </a:prstGeom>
          </p:spPr>
        </p:pic>
      </p:grpSp>
      <p:pic>
        <p:nvPicPr>
          <p:cNvPr id="6" name="Immagine 5"/>
          <p:cNvPicPr>
            <a:picLocks noChangeAspect="1"/>
          </p:cNvPicPr>
          <p:nvPr userDrawn="1"/>
        </p:nvPicPr>
        <p:blipFill>
          <a:blip r:embed="rId5"/>
          <a:stretch>
            <a:fillRect/>
          </a:stretch>
        </p:blipFill>
        <p:spPr>
          <a:xfrm>
            <a:off x="4453849" y="5532102"/>
            <a:ext cx="3007895" cy="1325898"/>
          </a:xfrm>
          <a:prstGeom prst="rect">
            <a:avLst/>
          </a:prstGeom>
        </p:spPr>
      </p:pic>
    </p:spTree>
    <p:extLst>
      <p:ext uri="{BB962C8B-B14F-4D97-AF65-F5344CB8AC3E}">
        <p14:creationId xmlns:p14="http://schemas.microsoft.com/office/powerpoint/2010/main" val="1348964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FD2FFA53-78E0-446F-83E0-5D7BE9E5FF07}" type="datetimeFigureOut">
              <a:rPr lang="it-IT" smtClean="0"/>
              <a:t>19/05/2019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BA1292A-03A9-4707-88A2-3F81F831B259}" type="slidenum">
              <a:rPr lang="it-IT" smtClean="0"/>
              <a:t>‹Nº›</a:t>
            </a:fld>
            <a:endParaRPr lang="it-IT"/>
          </a:p>
        </p:txBody>
      </p:sp>
    </p:spTree>
    <p:extLst>
      <p:ext uri="{BB962C8B-B14F-4D97-AF65-F5344CB8AC3E}">
        <p14:creationId xmlns:p14="http://schemas.microsoft.com/office/powerpoint/2010/main" val="4278535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FD2FFA53-78E0-446F-83E0-5D7BE9E5FF07}" type="datetimeFigureOut">
              <a:rPr lang="it-IT" smtClean="0"/>
              <a:t>19/05/2019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BA1292A-03A9-4707-88A2-3F81F831B259}" type="slidenum">
              <a:rPr lang="it-IT" smtClean="0"/>
              <a:t>‹Nº›</a:t>
            </a:fld>
            <a:endParaRPr lang="it-IT"/>
          </a:p>
        </p:txBody>
      </p:sp>
    </p:spTree>
    <p:extLst>
      <p:ext uri="{BB962C8B-B14F-4D97-AF65-F5344CB8AC3E}">
        <p14:creationId xmlns:p14="http://schemas.microsoft.com/office/powerpoint/2010/main" val="3547228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12192000" cy="805776"/>
          </a:xfrm>
        </p:spPr>
        <p:txBody>
          <a:bodyPr>
            <a:normAutofit/>
          </a:bodyPr>
          <a:lstStyle>
            <a:lvl1pPr>
              <a:defRPr sz="3600" b="1">
                <a:latin typeface="+mj-lt"/>
              </a:defRPr>
            </a:lvl1pPr>
          </a:lstStyle>
          <a:p>
            <a:r>
              <a:rPr lang="it-IT" dirty="0"/>
              <a:t>Fare clic per modificare lo stile del titolo</a:t>
            </a:r>
          </a:p>
        </p:txBody>
      </p:sp>
      <p:sp>
        <p:nvSpPr>
          <p:cNvPr id="3" name="Segnaposto contenuto 2"/>
          <p:cNvSpPr>
            <a:spLocks noGrp="1"/>
          </p:cNvSpPr>
          <p:nvPr>
            <p:ph idx="1"/>
          </p:nvPr>
        </p:nvSpPr>
        <p:spPr>
          <a:xfrm>
            <a:off x="362712" y="1118489"/>
            <a:ext cx="11500104" cy="4939436"/>
          </a:xfrm>
        </p:spPr>
        <p:txBody>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numero diapositiva 5"/>
          <p:cNvSpPr>
            <a:spLocks noGrp="1"/>
          </p:cNvSpPr>
          <p:nvPr>
            <p:ph type="sldNum" sz="quarter" idx="12"/>
          </p:nvPr>
        </p:nvSpPr>
        <p:spPr>
          <a:xfrm>
            <a:off x="5853359" y="6266411"/>
            <a:ext cx="477253" cy="365125"/>
          </a:xfrm>
        </p:spPr>
        <p:txBody>
          <a:bodyPr/>
          <a:lstStyle/>
          <a:p>
            <a:fld id="{2BA1292A-03A9-4707-88A2-3F81F831B259}" type="slidenum">
              <a:rPr lang="it-IT" smtClean="0"/>
              <a:t>‹Nº›</a:t>
            </a:fld>
            <a:endParaRPr lang="it-IT" dirty="0"/>
          </a:p>
        </p:txBody>
      </p:sp>
      <p:cxnSp>
        <p:nvCxnSpPr>
          <p:cNvPr id="15" name="Connettore 1 14"/>
          <p:cNvCxnSpPr/>
          <p:nvPr userDrawn="1"/>
        </p:nvCxnSpPr>
        <p:spPr>
          <a:xfrm>
            <a:off x="-4014" y="772050"/>
            <a:ext cx="12192000" cy="0"/>
          </a:xfrm>
          <a:prstGeom prst="line">
            <a:avLst/>
          </a:prstGeom>
        </p:spPr>
        <p:style>
          <a:lnRef idx="3">
            <a:schemeClr val="accent2"/>
          </a:lnRef>
          <a:fillRef idx="0">
            <a:schemeClr val="accent2"/>
          </a:fillRef>
          <a:effectRef idx="2">
            <a:schemeClr val="accent2"/>
          </a:effectRef>
          <a:fontRef idx="minor">
            <a:schemeClr val="tx1"/>
          </a:fontRef>
        </p:style>
      </p:cxnSp>
      <p:pic>
        <p:nvPicPr>
          <p:cNvPr id="12" name="Immagine 11"/>
          <p:cNvPicPr>
            <a:picLocks noChangeAspect="1"/>
          </p:cNvPicPr>
          <p:nvPr userDrawn="1"/>
        </p:nvPicPr>
        <p:blipFill>
          <a:blip r:embed="rId2"/>
          <a:stretch>
            <a:fillRect/>
          </a:stretch>
        </p:blipFill>
        <p:spPr>
          <a:xfrm>
            <a:off x="362712" y="5360093"/>
            <a:ext cx="1035823" cy="1395663"/>
          </a:xfrm>
          <a:prstGeom prst="rect">
            <a:avLst/>
          </a:prstGeom>
        </p:spPr>
      </p:pic>
      <p:grpSp>
        <p:nvGrpSpPr>
          <p:cNvPr id="13" name="Gruppo 12"/>
          <p:cNvGrpSpPr>
            <a:grpSpLocks noChangeAspect="1"/>
          </p:cNvGrpSpPr>
          <p:nvPr userDrawn="1"/>
        </p:nvGrpSpPr>
        <p:grpSpPr>
          <a:xfrm>
            <a:off x="10420082" y="6205280"/>
            <a:ext cx="1298690" cy="550476"/>
            <a:chOff x="8572876" y="5894069"/>
            <a:chExt cx="1678029" cy="711267"/>
          </a:xfrm>
        </p:grpSpPr>
        <p:pic>
          <p:nvPicPr>
            <p:cNvPr id="17" name="Immagine 16"/>
            <p:cNvPicPr>
              <a:picLocks noChangeAspect="1"/>
            </p:cNvPicPr>
            <p:nvPr userDrawn="1"/>
          </p:nvPicPr>
          <p:blipFill>
            <a:blip r:embed="rId3"/>
            <a:stretch>
              <a:fillRect/>
            </a:stretch>
          </p:blipFill>
          <p:spPr>
            <a:xfrm>
              <a:off x="8572876" y="5894069"/>
              <a:ext cx="763193" cy="711267"/>
            </a:xfrm>
            <a:prstGeom prst="rect">
              <a:avLst/>
            </a:prstGeom>
          </p:spPr>
        </p:pic>
        <p:pic>
          <p:nvPicPr>
            <p:cNvPr id="18" name="Immagine 17"/>
            <p:cNvPicPr>
              <a:picLocks noChangeAspect="1"/>
            </p:cNvPicPr>
            <p:nvPr userDrawn="1"/>
          </p:nvPicPr>
          <p:blipFill>
            <a:blip r:embed="rId4"/>
            <a:stretch>
              <a:fillRect/>
            </a:stretch>
          </p:blipFill>
          <p:spPr>
            <a:xfrm>
              <a:off x="9487276" y="6099876"/>
              <a:ext cx="763629" cy="299652"/>
            </a:xfrm>
            <a:prstGeom prst="rect">
              <a:avLst/>
            </a:prstGeom>
          </p:spPr>
        </p:pic>
      </p:grpSp>
      <p:pic>
        <p:nvPicPr>
          <p:cNvPr id="19" name="Immagine 18"/>
          <p:cNvPicPr>
            <a:picLocks noChangeAspect="1"/>
          </p:cNvPicPr>
          <p:nvPr userDrawn="1"/>
        </p:nvPicPr>
        <p:blipFill rotWithShape="1">
          <a:blip r:embed="rId5"/>
          <a:srcRect t="10574" b="14603"/>
          <a:stretch/>
        </p:blipFill>
        <p:spPr>
          <a:xfrm>
            <a:off x="7673017" y="6106074"/>
            <a:ext cx="2079298" cy="685801"/>
          </a:xfrm>
          <a:prstGeom prst="rect">
            <a:avLst/>
          </a:prstGeom>
        </p:spPr>
      </p:pic>
    </p:spTree>
    <p:extLst>
      <p:ext uri="{BB962C8B-B14F-4D97-AF65-F5344CB8AC3E}">
        <p14:creationId xmlns:p14="http://schemas.microsoft.com/office/powerpoint/2010/main" val="1787294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FD2FFA53-78E0-446F-83E0-5D7BE9E5FF07}" type="datetimeFigureOut">
              <a:rPr lang="it-IT" smtClean="0"/>
              <a:t>19/05/2019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BA1292A-03A9-4707-88A2-3F81F831B259}" type="slidenum">
              <a:rPr lang="it-IT" smtClean="0"/>
              <a:t>‹Nº›</a:t>
            </a:fld>
            <a:endParaRPr lang="it-IT"/>
          </a:p>
        </p:txBody>
      </p:sp>
    </p:spTree>
    <p:extLst>
      <p:ext uri="{BB962C8B-B14F-4D97-AF65-F5344CB8AC3E}">
        <p14:creationId xmlns:p14="http://schemas.microsoft.com/office/powerpoint/2010/main" val="3423163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FD2FFA53-78E0-446F-83E0-5D7BE9E5FF07}" type="datetimeFigureOut">
              <a:rPr lang="it-IT" smtClean="0"/>
              <a:t>19/05/2019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BA1292A-03A9-4707-88A2-3F81F831B259}" type="slidenum">
              <a:rPr lang="it-IT" smtClean="0"/>
              <a:t>‹Nº›</a:t>
            </a:fld>
            <a:endParaRPr lang="it-IT"/>
          </a:p>
        </p:txBody>
      </p:sp>
    </p:spTree>
    <p:extLst>
      <p:ext uri="{BB962C8B-B14F-4D97-AF65-F5344CB8AC3E}">
        <p14:creationId xmlns:p14="http://schemas.microsoft.com/office/powerpoint/2010/main" val="2895179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FD2FFA53-78E0-446F-83E0-5D7BE9E5FF07}" type="datetimeFigureOut">
              <a:rPr lang="it-IT" smtClean="0"/>
              <a:t>19/05/2019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BA1292A-03A9-4707-88A2-3F81F831B259}" type="slidenum">
              <a:rPr lang="it-IT" smtClean="0"/>
              <a:t>‹Nº›</a:t>
            </a:fld>
            <a:endParaRPr lang="it-IT"/>
          </a:p>
        </p:txBody>
      </p:sp>
    </p:spTree>
    <p:extLst>
      <p:ext uri="{BB962C8B-B14F-4D97-AF65-F5344CB8AC3E}">
        <p14:creationId xmlns:p14="http://schemas.microsoft.com/office/powerpoint/2010/main" val="636127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FD2FFA53-78E0-446F-83E0-5D7BE9E5FF07}" type="datetimeFigureOut">
              <a:rPr lang="it-IT" smtClean="0"/>
              <a:t>19/05/2019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BA1292A-03A9-4707-88A2-3F81F831B259}" type="slidenum">
              <a:rPr lang="it-IT" smtClean="0"/>
              <a:t>‹Nº›</a:t>
            </a:fld>
            <a:endParaRPr lang="it-IT"/>
          </a:p>
        </p:txBody>
      </p:sp>
    </p:spTree>
    <p:extLst>
      <p:ext uri="{BB962C8B-B14F-4D97-AF65-F5344CB8AC3E}">
        <p14:creationId xmlns:p14="http://schemas.microsoft.com/office/powerpoint/2010/main" val="1981971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D2FFA53-78E0-446F-83E0-5D7BE9E5FF07}" type="datetimeFigureOut">
              <a:rPr lang="it-IT" smtClean="0"/>
              <a:t>19/05/2019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BA1292A-03A9-4707-88A2-3F81F831B259}" type="slidenum">
              <a:rPr lang="it-IT" smtClean="0"/>
              <a:t>‹Nº›</a:t>
            </a:fld>
            <a:endParaRPr lang="it-IT"/>
          </a:p>
        </p:txBody>
      </p:sp>
    </p:spTree>
    <p:extLst>
      <p:ext uri="{BB962C8B-B14F-4D97-AF65-F5344CB8AC3E}">
        <p14:creationId xmlns:p14="http://schemas.microsoft.com/office/powerpoint/2010/main" val="2204100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FD2FFA53-78E0-446F-83E0-5D7BE9E5FF07}" type="datetimeFigureOut">
              <a:rPr lang="it-IT" smtClean="0"/>
              <a:t>19/05/2019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BA1292A-03A9-4707-88A2-3F81F831B259}" type="slidenum">
              <a:rPr lang="it-IT" smtClean="0"/>
              <a:t>‹Nº›</a:t>
            </a:fld>
            <a:endParaRPr lang="it-IT"/>
          </a:p>
        </p:txBody>
      </p:sp>
    </p:spTree>
    <p:extLst>
      <p:ext uri="{BB962C8B-B14F-4D97-AF65-F5344CB8AC3E}">
        <p14:creationId xmlns:p14="http://schemas.microsoft.com/office/powerpoint/2010/main" val="4076662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FD2FFA53-78E0-446F-83E0-5D7BE9E5FF07}" type="datetimeFigureOut">
              <a:rPr lang="it-IT" smtClean="0"/>
              <a:t>19/05/2019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BA1292A-03A9-4707-88A2-3F81F831B259}" type="slidenum">
              <a:rPr lang="it-IT" smtClean="0"/>
              <a:t>‹Nº›</a:t>
            </a:fld>
            <a:endParaRPr lang="it-IT"/>
          </a:p>
        </p:txBody>
      </p:sp>
    </p:spTree>
    <p:extLst>
      <p:ext uri="{BB962C8B-B14F-4D97-AF65-F5344CB8AC3E}">
        <p14:creationId xmlns:p14="http://schemas.microsoft.com/office/powerpoint/2010/main" val="853564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2FFA53-78E0-446F-83E0-5D7BE9E5FF07}" type="datetimeFigureOut">
              <a:rPr lang="it-IT" smtClean="0"/>
              <a:t>19/05/2019</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A1292A-03A9-4707-88A2-3F81F831B259}" type="slidenum">
              <a:rPr lang="it-IT" smtClean="0"/>
              <a:t>‹Nº›</a:t>
            </a:fld>
            <a:endParaRPr lang="it-IT"/>
          </a:p>
        </p:txBody>
      </p:sp>
      <p:sp>
        <p:nvSpPr>
          <p:cNvPr id="7" name="fl"/>
          <p:cNvSpPr txBox="1"/>
          <p:nvPr userDrawn="1"/>
        </p:nvSpPr>
        <p:spPr>
          <a:xfrm>
            <a:off x="0" y="6545580"/>
            <a:ext cx="12192000" cy="215444"/>
          </a:xfrm>
          <a:prstGeom prst="rect">
            <a:avLst/>
          </a:prstGeom>
          <a:noFill/>
        </p:spPr>
        <p:txBody>
          <a:bodyPr vert="horz" rtlCol="0">
            <a:spAutoFit/>
          </a:bodyPr>
          <a:lstStyle/>
          <a:p>
            <a:pPr algn="l"/>
            <a:endParaRPr lang="it-IT" sz="800" b="0" i="0" u="none" baseline="0">
              <a:solidFill>
                <a:srgbClr val="990000"/>
              </a:solidFill>
              <a:latin typeface="arial" panose="020B0604020202020204" pitchFamily="34" charset="0"/>
            </a:endParaRPr>
          </a:p>
        </p:txBody>
      </p:sp>
    </p:spTree>
    <p:extLst>
      <p:ext uri="{BB962C8B-B14F-4D97-AF65-F5344CB8AC3E}">
        <p14:creationId xmlns:p14="http://schemas.microsoft.com/office/powerpoint/2010/main" val="22997367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idx="4294967295"/>
          </p:nvPr>
        </p:nvSpPr>
        <p:spPr>
          <a:xfrm>
            <a:off x="1024128" y="534892"/>
            <a:ext cx="10107168" cy="1681163"/>
          </a:xfrm>
        </p:spPr>
        <p:txBody>
          <a:bodyPr>
            <a:normAutofit/>
          </a:bodyPr>
          <a:lstStyle/>
          <a:p>
            <a:pPr algn="ctr"/>
            <a:r>
              <a:rPr lang="it-IT" sz="4800" b="1" dirty="0">
                <a:solidFill>
                  <a:srgbClr val="9A0000"/>
                </a:solidFill>
                <a:latin typeface="+mn-lt"/>
              </a:rPr>
              <a:t>Miles for Retirement</a:t>
            </a:r>
            <a:endParaRPr lang="it-IT" sz="4800" b="1" dirty="0">
              <a:latin typeface="+mn-lt"/>
            </a:endParaRPr>
          </a:p>
        </p:txBody>
      </p:sp>
      <p:sp>
        <p:nvSpPr>
          <p:cNvPr id="3" name="Sottotitolo 2"/>
          <p:cNvSpPr>
            <a:spLocks noGrp="1"/>
          </p:cNvSpPr>
          <p:nvPr>
            <p:ph type="subTitle" idx="4294967295"/>
          </p:nvPr>
        </p:nvSpPr>
        <p:spPr>
          <a:xfrm>
            <a:off x="1531395" y="1670460"/>
            <a:ext cx="9092634" cy="969962"/>
          </a:xfrm>
        </p:spPr>
        <p:txBody>
          <a:bodyPr>
            <a:normAutofit/>
          </a:bodyPr>
          <a:lstStyle/>
          <a:p>
            <a:pPr marL="0" indent="0" algn="ctr">
              <a:buNone/>
            </a:pPr>
            <a:r>
              <a:rPr lang="it-IT" sz="3200" dirty="0">
                <a:solidFill>
                  <a:schemeClr val="bg1">
                    <a:lumMod val="50000"/>
                  </a:schemeClr>
                </a:solidFill>
              </a:rPr>
              <a:t>Saving through consumption</a:t>
            </a:r>
          </a:p>
        </p:txBody>
      </p:sp>
      <p:sp>
        <p:nvSpPr>
          <p:cNvPr id="5" name="Sottotitolo 2"/>
          <p:cNvSpPr txBox="1">
            <a:spLocks/>
          </p:cNvSpPr>
          <p:nvPr/>
        </p:nvSpPr>
        <p:spPr>
          <a:xfrm>
            <a:off x="1024128" y="4840941"/>
            <a:ext cx="10107168" cy="6350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it-IT" sz="2000" b="1" i="1" dirty="0">
                <a:solidFill>
                  <a:schemeClr val="bg1">
                    <a:lumMod val="50000"/>
                  </a:schemeClr>
                </a:solidFill>
              </a:rPr>
              <a:t>AFIR-ERM Florence Colloquium</a:t>
            </a:r>
            <a:br>
              <a:rPr lang="it-IT" sz="2000" i="1" dirty="0">
                <a:solidFill>
                  <a:schemeClr val="bg1">
                    <a:lumMod val="50000"/>
                  </a:schemeClr>
                </a:solidFill>
              </a:rPr>
            </a:br>
            <a:r>
              <a:rPr lang="it-IT" sz="2000" i="1" dirty="0">
                <a:solidFill>
                  <a:schemeClr val="bg1">
                    <a:lumMod val="50000"/>
                  </a:schemeClr>
                </a:solidFill>
              </a:rPr>
              <a:t>May, 2019</a:t>
            </a:r>
          </a:p>
        </p:txBody>
      </p:sp>
      <p:sp>
        <p:nvSpPr>
          <p:cNvPr id="6" name="Sottotitolo 2"/>
          <p:cNvSpPr txBox="1">
            <a:spLocks/>
          </p:cNvSpPr>
          <p:nvPr/>
        </p:nvSpPr>
        <p:spPr>
          <a:xfrm>
            <a:off x="1042416" y="2992525"/>
            <a:ext cx="10107168" cy="4765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it-IT" sz="3600" dirty="0"/>
              <a:t>Fernanda Salas</a:t>
            </a:r>
          </a:p>
        </p:txBody>
      </p:sp>
      <p:sp>
        <p:nvSpPr>
          <p:cNvPr id="4" name="hlFirstPage"/>
          <p:cNvSpPr txBox="1"/>
          <p:nvPr/>
        </p:nvSpPr>
        <p:spPr>
          <a:xfrm>
            <a:off x="254000" y="4381500"/>
            <a:ext cx="184731" cy="369332"/>
          </a:xfrm>
          <a:prstGeom prst="rect">
            <a:avLst/>
          </a:prstGeom>
          <a:noFill/>
        </p:spPr>
        <p:txBody>
          <a:bodyPr vert="horz" wrap="none" rtlCol="0">
            <a:spAutoFit/>
          </a:bodyPr>
          <a:lstStyle/>
          <a:p>
            <a:endParaRPr lang="it-IT"/>
          </a:p>
        </p:txBody>
      </p:sp>
    </p:spTree>
    <p:extLst>
      <p:ext uri="{BB962C8B-B14F-4D97-AF65-F5344CB8AC3E}">
        <p14:creationId xmlns:p14="http://schemas.microsoft.com/office/powerpoint/2010/main" val="1856471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12192000" cy="755903"/>
          </a:xfrm>
        </p:spPr>
        <p:txBody>
          <a:bodyPr/>
          <a:lstStyle/>
          <a:p>
            <a:r>
              <a:rPr lang="it-IT" dirty="0"/>
              <a:t>Saving for retirement: as serious as global warming</a:t>
            </a:r>
          </a:p>
        </p:txBody>
      </p:sp>
      <p:sp>
        <p:nvSpPr>
          <p:cNvPr id="4" name="Segnaposto numero diapositiva 3"/>
          <p:cNvSpPr>
            <a:spLocks noGrp="1"/>
          </p:cNvSpPr>
          <p:nvPr>
            <p:ph type="sldNum" sz="quarter" idx="12"/>
          </p:nvPr>
        </p:nvSpPr>
        <p:spPr/>
        <p:txBody>
          <a:bodyPr/>
          <a:lstStyle/>
          <a:p>
            <a:fld id="{2BA1292A-03A9-4707-88A2-3F81F831B259}" type="slidenum">
              <a:rPr lang="it-IT" smtClean="0"/>
              <a:t>10</a:t>
            </a:fld>
            <a:endParaRPr lang="it-IT" dirty="0"/>
          </a:p>
        </p:txBody>
      </p:sp>
      <p:pic>
        <p:nvPicPr>
          <p:cNvPr id="5" name="Imagen 4">
            <a:extLst>
              <a:ext uri="{FF2B5EF4-FFF2-40B4-BE49-F238E27FC236}">
                <a16:creationId xmlns:a16="http://schemas.microsoft.com/office/drawing/2014/main" id="{B3F6AA5F-FDCA-41DF-AEF6-8846A1C756D5}"/>
              </a:ext>
            </a:extLst>
          </p:cNvPr>
          <p:cNvPicPr>
            <a:picLocks noChangeAspect="1"/>
          </p:cNvPicPr>
          <p:nvPr/>
        </p:nvPicPr>
        <p:blipFill rotWithShape="1">
          <a:blip r:embed="rId3"/>
          <a:srcRect l="17841" t="15554" r="18203" b="26764"/>
          <a:stretch/>
        </p:blipFill>
        <p:spPr>
          <a:xfrm>
            <a:off x="1391039" y="976471"/>
            <a:ext cx="4663416" cy="3156592"/>
          </a:xfrm>
          <a:prstGeom prst="rect">
            <a:avLst/>
          </a:prstGeom>
        </p:spPr>
      </p:pic>
      <p:pic>
        <p:nvPicPr>
          <p:cNvPr id="6" name="Picture 2" descr="Imagen relacionada">
            <a:extLst>
              <a:ext uri="{FF2B5EF4-FFF2-40B4-BE49-F238E27FC236}">
                <a16:creationId xmlns:a16="http://schemas.microsoft.com/office/drawing/2014/main" id="{51253579-F672-427C-B5EA-7D5E39F781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3110" y="976470"/>
            <a:ext cx="5044039" cy="3156592"/>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D5EF5831-1536-4FDC-8939-29B23E467013}"/>
              </a:ext>
            </a:extLst>
          </p:cNvPr>
          <p:cNvSpPr txBox="1"/>
          <p:nvPr/>
        </p:nvSpPr>
        <p:spPr>
          <a:xfrm>
            <a:off x="1627561" y="4554069"/>
            <a:ext cx="8928847" cy="1569660"/>
          </a:xfrm>
          <a:prstGeom prst="rect">
            <a:avLst/>
          </a:prstGeom>
          <a:noFill/>
        </p:spPr>
        <p:txBody>
          <a:bodyPr wrap="square" rtlCol="0">
            <a:spAutoFit/>
          </a:bodyPr>
          <a:lstStyle/>
          <a:p>
            <a:pPr algn="ctr"/>
            <a:r>
              <a:rPr lang="en-US" sz="2400" dirty="0"/>
              <a:t>To ensure sufficient retirement funds for the current working generation is </a:t>
            </a:r>
            <a:r>
              <a:rPr lang="en-US" sz="2400" b="1" dirty="0"/>
              <a:t>one of the most serious ethical, social and political challenges</a:t>
            </a:r>
            <a:r>
              <a:rPr lang="en-US" sz="2400" dirty="0"/>
              <a:t> of our time, along with other intractable problems such as global warming. </a:t>
            </a:r>
            <a:endParaRPr lang="es-MX" sz="2400" dirty="0"/>
          </a:p>
        </p:txBody>
      </p:sp>
      <p:sp>
        <p:nvSpPr>
          <p:cNvPr id="8" name="CuadroTexto 7">
            <a:extLst>
              <a:ext uri="{FF2B5EF4-FFF2-40B4-BE49-F238E27FC236}">
                <a16:creationId xmlns:a16="http://schemas.microsoft.com/office/drawing/2014/main" id="{59EE4965-D23E-4674-8BA8-EA50124B4B39}"/>
              </a:ext>
            </a:extLst>
          </p:cNvPr>
          <p:cNvSpPr txBox="1"/>
          <p:nvPr/>
        </p:nvSpPr>
        <p:spPr>
          <a:xfrm>
            <a:off x="1391039" y="4149777"/>
            <a:ext cx="3214817" cy="246221"/>
          </a:xfrm>
          <a:prstGeom prst="rect">
            <a:avLst/>
          </a:prstGeom>
          <a:noFill/>
        </p:spPr>
        <p:txBody>
          <a:bodyPr wrap="square" rtlCol="0">
            <a:spAutoFit/>
          </a:bodyPr>
          <a:lstStyle/>
          <a:p>
            <a:r>
              <a:rPr lang="es-MX" sz="1000" dirty="0" err="1"/>
              <a:t>Source</a:t>
            </a:r>
            <a:r>
              <a:rPr lang="es-MX" sz="1000" dirty="0"/>
              <a:t>: CNN</a:t>
            </a:r>
          </a:p>
        </p:txBody>
      </p:sp>
      <p:sp>
        <p:nvSpPr>
          <p:cNvPr id="9" name="CuadroTexto 8">
            <a:extLst>
              <a:ext uri="{FF2B5EF4-FFF2-40B4-BE49-F238E27FC236}">
                <a16:creationId xmlns:a16="http://schemas.microsoft.com/office/drawing/2014/main" id="{EA654B6B-562B-4369-A9FC-49627D4117EB}"/>
              </a:ext>
            </a:extLst>
          </p:cNvPr>
          <p:cNvSpPr txBox="1"/>
          <p:nvPr/>
        </p:nvSpPr>
        <p:spPr>
          <a:xfrm>
            <a:off x="5963110" y="4149777"/>
            <a:ext cx="3214817" cy="246221"/>
          </a:xfrm>
          <a:prstGeom prst="rect">
            <a:avLst/>
          </a:prstGeom>
          <a:noFill/>
        </p:spPr>
        <p:txBody>
          <a:bodyPr wrap="square" rtlCol="0">
            <a:spAutoFit/>
          </a:bodyPr>
          <a:lstStyle/>
          <a:p>
            <a:r>
              <a:rPr lang="es-MX" sz="1000" dirty="0" err="1"/>
              <a:t>Source</a:t>
            </a:r>
            <a:r>
              <a:rPr lang="es-MX" sz="1000" dirty="0"/>
              <a:t>: express.co.uk</a:t>
            </a:r>
          </a:p>
        </p:txBody>
      </p:sp>
    </p:spTree>
    <p:extLst>
      <p:ext uri="{BB962C8B-B14F-4D97-AF65-F5344CB8AC3E}">
        <p14:creationId xmlns:p14="http://schemas.microsoft.com/office/powerpoint/2010/main" val="35235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12192000" cy="755903"/>
          </a:xfrm>
        </p:spPr>
        <p:txBody>
          <a:bodyPr/>
          <a:lstStyle/>
          <a:p>
            <a:r>
              <a:rPr lang="it-IT" dirty="0"/>
              <a:t>Current pension crisis</a:t>
            </a:r>
          </a:p>
        </p:txBody>
      </p:sp>
      <p:sp>
        <p:nvSpPr>
          <p:cNvPr id="3" name="Segnaposto contenuto 2"/>
          <p:cNvSpPr>
            <a:spLocks noGrp="1"/>
          </p:cNvSpPr>
          <p:nvPr>
            <p:ph idx="1"/>
          </p:nvPr>
        </p:nvSpPr>
        <p:spPr>
          <a:xfrm>
            <a:off x="345948" y="1041439"/>
            <a:ext cx="11500104" cy="4939436"/>
          </a:xfrm>
        </p:spPr>
        <p:txBody>
          <a:bodyPr/>
          <a:lstStyle/>
          <a:p>
            <a:pPr marL="0" indent="0" algn="ctr">
              <a:buNone/>
            </a:pPr>
            <a:r>
              <a:rPr lang="en-US" sz="3200" dirty="0"/>
              <a:t>There is no “future” pension crisis, </a:t>
            </a:r>
            <a:r>
              <a:rPr lang="en-US" sz="3200" b="1" dirty="0"/>
              <a:t>we are facing it already. </a:t>
            </a:r>
            <a:br>
              <a:rPr lang="en-US" sz="3200" b="1" dirty="0"/>
            </a:br>
            <a:endParaRPr lang="it-IT" b="1" dirty="0"/>
          </a:p>
        </p:txBody>
      </p:sp>
      <p:sp>
        <p:nvSpPr>
          <p:cNvPr id="4" name="Segnaposto numero diapositiva 3"/>
          <p:cNvSpPr>
            <a:spLocks noGrp="1"/>
          </p:cNvSpPr>
          <p:nvPr>
            <p:ph type="sldNum" sz="quarter" idx="12"/>
          </p:nvPr>
        </p:nvSpPr>
        <p:spPr/>
        <p:txBody>
          <a:bodyPr/>
          <a:lstStyle/>
          <a:p>
            <a:fld id="{2BA1292A-03A9-4707-88A2-3F81F831B259}" type="slidenum">
              <a:rPr lang="it-IT" smtClean="0"/>
              <a:t>11</a:t>
            </a:fld>
            <a:endParaRPr lang="it-IT" dirty="0"/>
          </a:p>
        </p:txBody>
      </p:sp>
      <p:pic>
        <p:nvPicPr>
          <p:cNvPr id="5" name="Imagen 4">
            <a:extLst>
              <a:ext uri="{FF2B5EF4-FFF2-40B4-BE49-F238E27FC236}">
                <a16:creationId xmlns:a16="http://schemas.microsoft.com/office/drawing/2014/main" id="{4EA56302-0480-49D4-B110-197636E0C449}"/>
              </a:ext>
            </a:extLst>
          </p:cNvPr>
          <p:cNvPicPr>
            <a:picLocks noChangeAspect="1"/>
          </p:cNvPicPr>
          <p:nvPr/>
        </p:nvPicPr>
        <p:blipFill>
          <a:blip r:embed="rId3"/>
          <a:stretch>
            <a:fillRect/>
          </a:stretch>
        </p:blipFill>
        <p:spPr>
          <a:xfrm>
            <a:off x="1410940" y="1969605"/>
            <a:ext cx="4108718" cy="1775154"/>
          </a:xfrm>
          <a:prstGeom prst="rect">
            <a:avLst/>
          </a:prstGeom>
          <a:solidFill>
            <a:srgbClr val="FFFFFF">
              <a:shade val="85000"/>
            </a:srgbClr>
          </a:solidFill>
          <a:ln w="127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Imagen 5">
            <a:extLst>
              <a:ext uri="{FF2B5EF4-FFF2-40B4-BE49-F238E27FC236}">
                <a16:creationId xmlns:a16="http://schemas.microsoft.com/office/drawing/2014/main" id="{DF355B6C-530F-4264-B249-09B06E7D0CF3}"/>
              </a:ext>
            </a:extLst>
          </p:cNvPr>
          <p:cNvPicPr>
            <a:picLocks noChangeAspect="1"/>
          </p:cNvPicPr>
          <p:nvPr/>
        </p:nvPicPr>
        <p:blipFill>
          <a:blip r:embed="rId4"/>
          <a:stretch>
            <a:fillRect/>
          </a:stretch>
        </p:blipFill>
        <p:spPr>
          <a:xfrm rot="388492">
            <a:off x="6361816" y="1812009"/>
            <a:ext cx="4366402" cy="1940469"/>
          </a:xfrm>
          <a:prstGeom prst="rect">
            <a:avLst/>
          </a:prstGeom>
          <a:solidFill>
            <a:srgbClr val="FFFFFF">
              <a:shade val="85000"/>
            </a:srgbClr>
          </a:solidFill>
          <a:ln w="127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Imagen 6">
            <a:extLst>
              <a:ext uri="{FF2B5EF4-FFF2-40B4-BE49-F238E27FC236}">
                <a16:creationId xmlns:a16="http://schemas.microsoft.com/office/drawing/2014/main" id="{51D7ECE0-8201-4765-8026-3215AA8488FB}"/>
              </a:ext>
            </a:extLst>
          </p:cNvPr>
          <p:cNvPicPr>
            <a:picLocks noChangeAspect="1"/>
          </p:cNvPicPr>
          <p:nvPr/>
        </p:nvPicPr>
        <p:blipFill>
          <a:blip r:embed="rId5"/>
          <a:stretch>
            <a:fillRect/>
          </a:stretch>
        </p:blipFill>
        <p:spPr>
          <a:xfrm rot="21432233">
            <a:off x="2171457" y="3430782"/>
            <a:ext cx="3509383" cy="2905860"/>
          </a:xfrm>
          <a:prstGeom prst="rect">
            <a:avLst/>
          </a:prstGeom>
          <a:solidFill>
            <a:srgbClr val="FFFFFF">
              <a:shade val="85000"/>
            </a:srgbClr>
          </a:solidFill>
          <a:ln w="127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Imagen 7">
            <a:extLst>
              <a:ext uri="{FF2B5EF4-FFF2-40B4-BE49-F238E27FC236}">
                <a16:creationId xmlns:a16="http://schemas.microsoft.com/office/drawing/2014/main" id="{6487954B-D74A-4D4B-BE55-0DC53394C604}"/>
              </a:ext>
            </a:extLst>
          </p:cNvPr>
          <p:cNvPicPr>
            <a:picLocks noChangeAspect="1"/>
          </p:cNvPicPr>
          <p:nvPr/>
        </p:nvPicPr>
        <p:blipFill>
          <a:blip r:embed="rId6"/>
          <a:stretch>
            <a:fillRect/>
          </a:stretch>
        </p:blipFill>
        <p:spPr>
          <a:xfrm>
            <a:off x="6397556" y="2931449"/>
            <a:ext cx="4101987" cy="3024010"/>
          </a:xfrm>
          <a:prstGeom prst="rect">
            <a:avLst/>
          </a:prstGeom>
          <a:solidFill>
            <a:srgbClr val="FFFFFF">
              <a:shade val="85000"/>
            </a:srgbClr>
          </a:solidFill>
          <a:ln w="190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 name="CuadroTexto 8">
            <a:extLst>
              <a:ext uri="{FF2B5EF4-FFF2-40B4-BE49-F238E27FC236}">
                <a16:creationId xmlns:a16="http://schemas.microsoft.com/office/drawing/2014/main" id="{189F859B-05C7-4CBC-85E3-AD42BE7CE84B}"/>
              </a:ext>
            </a:extLst>
          </p:cNvPr>
          <p:cNvSpPr txBox="1"/>
          <p:nvPr/>
        </p:nvSpPr>
        <p:spPr>
          <a:xfrm>
            <a:off x="663388" y="3946960"/>
            <a:ext cx="1358636" cy="246221"/>
          </a:xfrm>
          <a:prstGeom prst="rect">
            <a:avLst/>
          </a:prstGeom>
          <a:noFill/>
          <a:ln>
            <a:noFill/>
          </a:ln>
        </p:spPr>
        <p:txBody>
          <a:bodyPr wrap="square" rtlCol="0" anchor="ctr" anchorCtr="1">
            <a:spAutoFit/>
          </a:bodyPr>
          <a:lstStyle/>
          <a:p>
            <a:pPr algn="ctr"/>
            <a:r>
              <a:rPr lang="es-MX" sz="1000" dirty="0" err="1">
                <a:latin typeface="Avenir Roman"/>
              </a:rPr>
              <a:t>Source</a:t>
            </a:r>
            <a:r>
              <a:rPr lang="es-MX" sz="1000" dirty="0">
                <a:latin typeface="Avenir Roman"/>
              </a:rPr>
              <a:t>: </a:t>
            </a:r>
            <a:r>
              <a:rPr lang="es-MX" sz="1000" dirty="0" err="1">
                <a:latin typeface="Avenir Roman"/>
              </a:rPr>
              <a:t>The</a:t>
            </a:r>
            <a:r>
              <a:rPr lang="es-MX" sz="1000" dirty="0">
                <a:latin typeface="Avenir Roman"/>
              </a:rPr>
              <a:t> </a:t>
            </a:r>
            <a:r>
              <a:rPr lang="es-MX" sz="1000" dirty="0" err="1">
                <a:latin typeface="Avenir Roman"/>
              </a:rPr>
              <a:t>Telegraph</a:t>
            </a:r>
            <a:endParaRPr lang="es-MX" sz="1000" dirty="0">
              <a:latin typeface="Avenir Roman"/>
            </a:endParaRPr>
          </a:p>
        </p:txBody>
      </p:sp>
      <p:sp>
        <p:nvSpPr>
          <p:cNvPr id="10" name="CuadroTexto 9">
            <a:extLst>
              <a:ext uri="{FF2B5EF4-FFF2-40B4-BE49-F238E27FC236}">
                <a16:creationId xmlns:a16="http://schemas.microsoft.com/office/drawing/2014/main" id="{7A165596-D918-4739-90C1-09173331C1F3}"/>
              </a:ext>
            </a:extLst>
          </p:cNvPr>
          <p:cNvSpPr txBox="1"/>
          <p:nvPr/>
        </p:nvSpPr>
        <p:spPr>
          <a:xfrm>
            <a:off x="10499543" y="3823849"/>
            <a:ext cx="1307456" cy="246221"/>
          </a:xfrm>
          <a:prstGeom prst="rect">
            <a:avLst/>
          </a:prstGeom>
          <a:noFill/>
          <a:ln>
            <a:noFill/>
          </a:ln>
        </p:spPr>
        <p:txBody>
          <a:bodyPr wrap="square" rtlCol="0" anchor="ctr" anchorCtr="1">
            <a:spAutoFit/>
          </a:bodyPr>
          <a:lstStyle/>
          <a:p>
            <a:pPr algn="ctr"/>
            <a:r>
              <a:rPr lang="es-MX" sz="1000" dirty="0" err="1">
                <a:latin typeface="Avenir Roman"/>
              </a:rPr>
              <a:t>Source</a:t>
            </a:r>
            <a:r>
              <a:rPr lang="es-MX" sz="1000" dirty="0">
                <a:latin typeface="Avenir Roman"/>
              </a:rPr>
              <a:t>: </a:t>
            </a:r>
            <a:r>
              <a:rPr lang="es-MX" sz="1000" dirty="0" err="1">
                <a:latin typeface="Avenir Roman"/>
              </a:rPr>
              <a:t>The</a:t>
            </a:r>
            <a:r>
              <a:rPr lang="es-MX" sz="1000" dirty="0">
                <a:latin typeface="Avenir Roman"/>
              </a:rPr>
              <a:t> Guardian</a:t>
            </a:r>
          </a:p>
        </p:txBody>
      </p:sp>
      <p:sp>
        <p:nvSpPr>
          <p:cNvPr id="11" name="CuadroTexto 10">
            <a:extLst>
              <a:ext uri="{FF2B5EF4-FFF2-40B4-BE49-F238E27FC236}">
                <a16:creationId xmlns:a16="http://schemas.microsoft.com/office/drawing/2014/main" id="{1B281DCA-6340-4B90-BD6F-24CD69C47669}"/>
              </a:ext>
            </a:extLst>
          </p:cNvPr>
          <p:cNvSpPr txBox="1"/>
          <p:nvPr/>
        </p:nvSpPr>
        <p:spPr>
          <a:xfrm>
            <a:off x="4385961" y="6325862"/>
            <a:ext cx="1622018" cy="246221"/>
          </a:xfrm>
          <a:prstGeom prst="rect">
            <a:avLst/>
          </a:prstGeom>
          <a:noFill/>
          <a:ln>
            <a:noFill/>
          </a:ln>
        </p:spPr>
        <p:txBody>
          <a:bodyPr wrap="square" rtlCol="0" anchor="ctr" anchorCtr="1">
            <a:spAutoFit/>
          </a:bodyPr>
          <a:lstStyle/>
          <a:p>
            <a:pPr algn="ctr"/>
            <a:r>
              <a:rPr lang="es-MX" sz="1000" dirty="0" err="1">
                <a:latin typeface="Avenir Roman"/>
              </a:rPr>
              <a:t>Source</a:t>
            </a:r>
            <a:r>
              <a:rPr lang="es-MX" sz="1000" dirty="0">
                <a:latin typeface="Avenir Roman"/>
              </a:rPr>
              <a:t>: Radio New </a:t>
            </a:r>
            <a:r>
              <a:rPr lang="es-MX" sz="1000" dirty="0" err="1">
                <a:latin typeface="Avenir Roman"/>
              </a:rPr>
              <a:t>Zeland</a:t>
            </a:r>
            <a:endParaRPr lang="es-MX" sz="1000" dirty="0">
              <a:latin typeface="Avenir Roman"/>
            </a:endParaRPr>
          </a:p>
        </p:txBody>
      </p:sp>
      <p:sp>
        <p:nvSpPr>
          <p:cNvPr id="12" name="CuadroTexto 11">
            <a:extLst>
              <a:ext uri="{FF2B5EF4-FFF2-40B4-BE49-F238E27FC236}">
                <a16:creationId xmlns:a16="http://schemas.microsoft.com/office/drawing/2014/main" id="{BDD9E5B3-90D6-4EF4-8CC0-85F5296B202D}"/>
              </a:ext>
            </a:extLst>
          </p:cNvPr>
          <p:cNvSpPr txBox="1"/>
          <p:nvPr/>
        </p:nvSpPr>
        <p:spPr>
          <a:xfrm>
            <a:off x="9352408" y="5940878"/>
            <a:ext cx="1622018" cy="246221"/>
          </a:xfrm>
          <a:prstGeom prst="rect">
            <a:avLst/>
          </a:prstGeom>
          <a:noFill/>
          <a:ln>
            <a:noFill/>
          </a:ln>
        </p:spPr>
        <p:txBody>
          <a:bodyPr wrap="square" rtlCol="0" anchor="ctr" anchorCtr="1">
            <a:spAutoFit/>
          </a:bodyPr>
          <a:lstStyle/>
          <a:p>
            <a:pPr algn="ctr"/>
            <a:r>
              <a:rPr lang="es-MX" sz="1000" dirty="0" err="1">
                <a:latin typeface="Avenir Roman"/>
              </a:rPr>
              <a:t>Source</a:t>
            </a:r>
            <a:r>
              <a:rPr lang="es-MX" sz="1000" dirty="0">
                <a:latin typeface="Avenir Roman"/>
              </a:rPr>
              <a:t>: </a:t>
            </a:r>
            <a:r>
              <a:rPr lang="es-MX" sz="1000" dirty="0" err="1">
                <a:latin typeface="Avenir Roman"/>
              </a:rPr>
              <a:t>Marketwatch</a:t>
            </a:r>
            <a:endParaRPr lang="es-MX" sz="1000" dirty="0">
              <a:latin typeface="Avenir Roman"/>
            </a:endParaRPr>
          </a:p>
        </p:txBody>
      </p:sp>
    </p:spTree>
    <p:extLst>
      <p:ext uri="{BB962C8B-B14F-4D97-AF65-F5344CB8AC3E}">
        <p14:creationId xmlns:p14="http://schemas.microsoft.com/office/powerpoint/2010/main" val="436059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12192000" cy="755903"/>
          </a:xfrm>
        </p:spPr>
        <p:txBody>
          <a:bodyPr/>
          <a:lstStyle/>
          <a:p>
            <a:r>
              <a:rPr lang="it-IT" dirty="0"/>
              <a:t>A little progress in most countries via standard levers</a:t>
            </a:r>
          </a:p>
        </p:txBody>
      </p:sp>
      <p:sp>
        <p:nvSpPr>
          <p:cNvPr id="4" name="Segnaposto numero diapositiva 3"/>
          <p:cNvSpPr>
            <a:spLocks noGrp="1"/>
          </p:cNvSpPr>
          <p:nvPr>
            <p:ph type="sldNum" sz="quarter" idx="12"/>
          </p:nvPr>
        </p:nvSpPr>
        <p:spPr/>
        <p:txBody>
          <a:bodyPr/>
          <a:lstStyle/>
          <a:p>
            <a:fld id="{2BA1292A-03A9-4707-88A2-3F81F831B259}" type="slidenum">
              <a:rPr lang="it-IT" smtClean="0"/>
              <a:t>12</a:t>
            </a:fld>
            <a:endParaRPr lang="it-IT" dirty="0"/>
          </a:p>
        </p:txBody>
      </p:sp>
      <p:sp>
        <p:nvSpPr>
          <p:cNvPr id="6" name="Marcador de contenido 5">
            <a:extLst>
              <a:ext uri="{FF2B5EF4-FFF2-40B4-BE49-F238E27FC236}">
                <a16:creationId xmlns:a16="http://schemas.microsoft.com/office/drawing/2014/main" id="{A1F19DFA-15F7-491E-B599-75B10627CB09}"/>
              </a:ext>
            </a:extLst>
          </p:cNvPr>
          <p:cNvSpPr>
            <a:spLocks noGrp="1"/>
          </p:cNvSpPr>
          <p:nvPr>
            <p:ph idx="1"/>
          </p:nvPr>
        </p:nvSpPr>
        <p:spPr>
          <a:xfrm>
            <a:off x="504203" y="2393504"/>
            <a:ext cx="7732417" cy="3276813"/>
          </a:xfrm>
        </p:spPr>
        <p:txBody>
          <a:bodyPr/>
          <a:lstStyle/>
          <a:p>
            <a:pPr marL="0" lvl="2" indent="0">
              <a:buClr>
                <a:schemeClr val="accent5"/>
              </a:buClr>
              <a:buSzPct val="75000"/>
              <a:buNone/>
              <a:tabLst>
                <a:tab pos="461963" algn="l"/>
              </a:tabLst>
            </a:pPr>
            <a:r>
              <a:rPr lang="en-US" sz="2800" dirty="0">
                <a:latin typeface="Avenir Roman"/>
              </a:rPr>
              <a:t>But:</a:t>
            </a:r>
          </a:p>
          <a:p>
            <a:pPr marL="0" lvl="2" indent="0">
              <a:buClr>
                <a:schemeClr val="accent5"/>
              </a:buClr>
              <a:buSzPct val="75000"/>
              <a:buNone/>
              <a:tabLst>
                <a:tab pos="461963" algn="l"/>
              </a:tabLst>
            </a:pPr>
            <a:endParaRPr lang="en-US" sz="2800" dirty="0">
              <a:latin typeface="Avenir Roman"/>
            </a:endParaRPr>
          </a:p>
          <a:p>
            <a:pPr marL="342900" lvl="2" indent="-342900">
              <a:buClr>
                <a:schemeClr val="accent5"/>
              </a:buClr>
              <a:buSzPct val="75000"/>
              <a:tabLst>
                <a:tab pos="461963" algn="l"/>
              </a:tabLst>
            </a:pPr>
            <a:r>
              <a:rPr lang="en-US" sz="2800" dirty="0">
                <a:latin typeface="Avenir Roman"/>
              </a:rPr>
              <a:t>Still woefully </a:t>
            </a:r>
            <a:r>
              <a:rPr lang="en-US" sz="2800" b="1" dirty="0">
                <a:latin typeface="Avenir Roman"/>
              </a:rPr>
              <a:t>insufficient</a:t>
            </a:r>
            <a:r>
              <a:rPr lang="en-US" sz="2800" dirty="0">
                <a:latin typeface="Avenir Roman"/>
              </a:rPr>
              <a:t> vs scale of crisis</a:t>
            </a:r>
          </a:p>
          <a:p>
            <a:pPr marL="342900" lvl="2" indent="-342900">
              <a:buClr>
                <a:schemeClr val="accent5"/>
              </a:buClr>
              <a:buSzPct val="75000"/>
              <a:tabLst>
                <a:tab pos="461963" algn="l"/>
              </a:tabLst>
            </a:pPr>
            <a:r>
              <a:rPr lang="en-US" sz="2800" dirty="0">
                <a:latin typeface="Avenir Roman"/>
              </a:rPr>
              <a:t>Strong public, and hence legislative,</a:t>
            </a:r>
            <a:r>
              <a:rPr lang="en-US" sz="2800" b="1" dirty="0">
                <a:latin typeface="Avenir Roman"/>
              </a:rPr>
              <a:t> resistance </a:t>
            </a:r>
            <a:br>
              <a:rPr lang="en-US" sz="2800" b="1" dirty="0">
                <a:latin typeface="Avenir Roman"/>
              </a:rPr>
            </a:br>
            <a:r>
              <a:rPr lang="en-US" sz="2800" dirty="0">
                <a:latin typeface="Avenir Roman"/>
              </a:rPr>
              <a:t>to any changes</a:t>
            </a:r>
          </a:p>
          <a:p>
            <a:pPr marL="342900" lvl="2" indent="-342900">
              <a:buClr>
                <a:schemeClr val="accent5"/>
              </a:buClr>
              <a:buSzPct val="75000"/>
              <a:tabLst>
                <a:tab pos="461963" algn="l"/>
              </a:tabLst>
            </a:pPr>
            <a:r>
              <a:rPr lang="en-US" sz="2800" dirty="0">
                <a:latin typeface="Avenir Roman"/>
              </a:rPr>
              <a:t>We need better ideas that </a:t>
            </a:r>
            <a:r>
              <a:rPr lang="en-US" sz="2800" b="1" dirty="0">
                <a:latin typeface="Avenir Roman"/>
              </a:rPr>
              <a:t>are easier to understand and implement</a:t>
            </a:r>
          </a:p>
          <a:p>
            <a:endParaRPr lang="es-MX" dirty="0"/>
          </a:p>
        </p:txBody>
      </p:sp>
      <p:grpSp>
        <p:nvGrpSpPr>
          <p:cNvPr id="7" name="Grupo 6">
            <a:extLst>
              <a:ext uri="{FF2B5EF4-FFF2-40B4-BE49-F238E27FC236}">
                <a16:creationId xmlns:a16="http://schemas.microsoft.com/office/drawing/2014/main" id="{CC45C142-BB88-40C8-B59F-EA61B0947BD3}"/>
              </a:ext>
            </a:extLst>
          </p:cNvPr>
          <p:cNvGrpSpPr/>
          <p:nvPr/>
        </p:nvGrpSpPr>
        <p:grpSpPr>
          <a:xfrm>
            <a:off x="1144022" y="1213038"/>
            <a:ext cx="10373180" cy="1180466"/>
            <a:chOff x="632701" y="863533"/>
            <a:chExt cx="10373180" cy="1180466"/>
          </a:xfrm>
        </p:grpSpPr>
        <p:sp>
          <p:nvSpPr>
            <p:cNvPr id="8" name="Oval 6">
              <a:extLst>
                <a:ext uri="{FF2B5EF4-FFF2-40B4-BE49-F238E27FC236}">
                  <a16:creationId xmlns:a16="http://schemas.microsoft.com/office/drawing/2014/main" id="{21BEF56A-3874-4D03-90A3-339BBFB64FAA}"/>
                </a:ext>
              </a:extLst>
            </p:cNvPr>
            <p:cNvSpPr/>
            <p:nvPr/>
          </p:nvSpPr>
          <p:spPr>
            <a:xfrm>
              <a:off x="4225427" y="863533"/>
              <a:ext cx="870859" cy="870858"/>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Roman"/>
              </a:endParaRPr>
            </a:p>
          </p:txBody>
        </p:sp>
        <p:sp>
          <p:nvSpPr>
            <p:cNvPr id="9" name="TextBox 7">
              <a:extLst>
                <a:ext uri="{FF2B5EF4-FFF2-40B4-BE49-F238E27FC236}">
                  <a16:creationId xmlns:a16="http://schemas.microsoft.com/office/drawing/2014/main" id="{95DE6B83-9002-46BD-AB54-6E9F2D71AE41}"/>
                </a:ext>
              </a:extLst>
            </p:cNvPr>
            <p:cNvSpPr txBox="1"/>
            <p:nvPr/>
          </p:nvSpPr>
          <p:spPr>
            <a:xfrm>
              <a:off x="3197672" y="1643889"/>
              <a:ext cx="2959074" cy="400110"/>
            </a:xfrm>
            <a:prstGeom prst="rect">
              <a:avLst/>
            </a:prstGeom>
            <a:noFill/>
          </p:spPr>
          <p:txBody>
            <a:bodyPr wrap="square" rtlCol="0">
              <a:spAutoFit/>
            </a:bodyPr>
            <a:lstStyle/>
            <a:p>
              <a:pPr algn="ctr"/>
              <a:r>
                <a:rPr lang="en-US" sz="2000" b="1" dirty="0">
                  <a:solidFill>
                    <a:schemeClr val="tx2"/>
                  </a:solidFill>
                  <a:latin typeface="Avenir Roman"/>
                  <a:cs typeface="Avenir Roman"/>
                </a:rPr>
                <a:t>CONTRIBUTIONS</a:t>
              </a:r>
            </a:p>
          </p:txBody>
        </p:sp>
        <p:sp>
          <p:nvSpPr>
            <p:cNvPr id="10" name="Shape 2918">
              <a:extLst>
                <a:ext uri="{FF2B5EF4-FFF2-40B4-BE49-F238E27FC236}">
                  <a16:creationId xmlns:a16="http://schemas.microsoft.com/office/drawing/2014/main" id="{7B305D48-2569-4A78-A778-1FB5D4F13533}"/>
                </a:ext>
              </a:extLst>
            </p:cNvPr>
            <p:cNvSpPr/>
            <p:nvPr/>
          </p:nvSpPr>
          <p:spPr>
            <a:xfrm>
              <a:off x="4365174" y="943807"/>
              <a:ext cx="591365" cy="710310"/>
            </a:xfrm>
            <a:custGeom>
              <a:avLst/>
              <a:gdLst/>
              <a:ahLst/>
              <a:cxnLst>
                <a:cxn ang="0">
                  <a:pos x="wd2" y="hd2"/>
                </a:cxn>
                <a:cxn ang="5400000">
                  <a:pos x="wd2" y="hd2"/>
                </a:cxn>
                <a:cxn ang="10800000">
                  <a:pos x="wd2" y="hd2"/>
                </a:cxn>
                <a:cxn ang="16200000">
                  <a:pos x="wd2" y="hd2"/>
                </a:cxn>
              </a:cxnLst>
              <a:rect l="0" t="0" r="r" b="b"/>
              <a:pathLst>
                <a:path w="21600" h="21600" extrusionOk="0">
                  <a:moveTo>
                    <a:pt x="12960" y="6873"/>
                  </a:moveTo>
                  <a:lnTo>
                    <a:pt x="12960" y="19636"/>
                  </a:lnTo>
                  <a:cubicBezTo>
                    <a:pt x="12960" y="20178"/>
                    <a:pt x="12315" y="20618"/>
                    <a:pt x="11520" y="20618"/>
                  </a:cubicBezTo>
                  <a:lnTo>
                    <a:pt x="10080" y="20618"/>
                  </a:lnTo>
                  <a:cubicBezTo>
                    <a:pt x="9285" y="20618"/>
                    <a:pt x="8640" y="20178"/>
                    <a:pt x="8640" y="19636"/>
                  </a:cubicBezTo>
                  <a:lnTo>
                    <a:pt x="8640" y="6873"/>
                  </a:lnTo>
                  <a:lnTo>
                    <a:pt x="2458" y="6873"/>
                  </a:lnTo>
                  <a:lnTo>
                    <a:pt x="10800" y="1185"/>
                  </a:lnTo>
                  <a:lnTo>
                    <a:pt x="19142" y="6873"/>
                  </a:lnTo>
                  <a:cubicBezTo>
                    <a:pt x="19142" y="6873"/>
                    <a:pt x="12960" y="6873"/>
                    <a:pt x="12960" y="6873"/>
                  </a:cubicBezTo>
                  <a:close/>
                  <a:moveTo>
                    <a:pt x="21389" y="7017"/>
                  </a:moveTo>
                  <a:lnTo>
                    <a:pt x="11309" y="144"/>
                  </a:lnTo>
                  <a:cubicBezTo>
                    <a:pt x="11179" y="55"/>
                    <a:pt x="10999" y="0"/>
                    <a:pt x="10800" y="0"/>
                  </a:cubicBezTo>
                  <a:cubicBezTo>
                    <a:pt x="10601" y="0"/>
                    <a:pt x="10422" y="55"/>
                    <a:pt x="10291" y="144"/>
                  </a:cubicBezTo>
                  <a:lnTo>
                    <a:pt x="211" y="7017"/>
                  </a:lnTo>
                  <a:cubicBezTo>
                    <a:pt x="81" y="7106"/>
                    <a:pt x="0" y="7228"/>
                    <a:pt x="0" y="7364"/>
                  </a:cubicBezTo>
                  <a:cubicBezTo>
                    <a:pt x="0" y="7635"/>
                    <a:pt x="322" y="7855"/>
                    <a:pt x="720" y="7855"/>
                  </a:cubicBezTo>
                  <a:lnTo>
                    <a:pt x="7200" y="7855"/>
                  </a:lnTo>
                  <a:lnTo>
                    <a:pt x="7200" y="19636"/>
                  </a:lnTo>
                  <a:cubicBezTo>
                    <a:pt x="7200" y="20721"/>
                    <a:pt x="8490" y="21600"/>
                    <a:pt x="10080" y="21600"/>
                  </a:cubicBezTo>
                  <a:lnTo>
                    <a:pt x="11520" y="21600"/>
                  </a:lnTo>
                  <a:cubicBezTo>
                    <a:pt x="13110" y="21600"/>
                    <a:pt x="14400" y="20721"/>
                    <a:pt x="14400" y="19636"/>
                  </a:cubicBezTo>
                  <a:lnTo>
                    <a:pt x="14400" y="7855"/>
                  </a:lnTo>
                  <a:lnTo>
                    <a:pt x="20880" y="7855"/>
                  </a:lnTo>
                  <a:cubicBezTo>
                    <a:pt x="21278" y="7855"/>
                    <a:pt x="21600" y="7635"/>
                    <a:pt x="21600" y="7364"/>
                  </a:cubicBezTo>
                  <a:cubicBezTo>
                    <a:pt x="21600" y="7228"/>
                    <a:pt x="21519" y="7106"/>
                    <a:pt x="21389" y="7017"/>
                  </a:cubicBezTo>
                </a:path>
              </a:pathLst>
            </a:custGeom>
            <a:solidFill>
              <a:schemeClr val="bg1"/>
            </a:solidFill>
            <a:ln w="12700">
              <a:solidFill>
                <a:schemeClr val="bg1"/>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Avenir Roman"/>
                <a:ea typeface="Avenir Roman"/>
                <a:cs typeface="Avenir Roman"/>
              </a:endParaRPr>
            </a:p>
          </p:txBody>
        </p:sp>
        <p:sp>
          <p:nvSpPr>
            <p:cNvPr id="11" name="Oval 9">
              <a:extLst>
                <a:ext uri="{FF2B5EF4-FFF2-40B4-BE49-F238E27FC236}">
                  <a16:creationId xmlns:a16="http://schemas.microsoft.com/office/drawing/2014/main" id="{4C230342-C1C7-45A5-A267-535DF6342E41}"/>
                </a:ext>
              </a:extLst>
            </p:cNvPr>
            <p:cNvSpPr/>
            <p:nvPr/>
          </p:nvSpPr>
          <p:spPr>
            <a:xfrm>
              <a:off x="1676809" y="863533"/>
              <a:ext cx="870859" cy="87085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Roman"/>
              </a:endParaRPr>
            </a:p>
          </p:txBody>
        </p:sp>
        <p:sp>
          <p:nvSpPr>
            <p:cNvPr id="12" name="TextBox 35">
              <a:extLst>
                <a:ext uri="{FF2B5EF4-FFF2-40B4-BE49-F238E27FC236}">
                  <a16:creationId xmlns:a16="http://schemas.microsoft.com/office/drawing/2014/main" id="{92DE9CE7-4E8C-4CFD-8F5E-7978723F518C}"/>
                </a:ext>
              </a:extLst>
            </p:cNvPr>
            <p:cNvSpPr txBox="1"/>
            <p:nvPr/>
          </p:nvSpPr>
          <p:spPr>
            <a:xfrm>
              <a:off x="632701" y="1643889"/>
              <a:ext cx="2959075" cy="400110"/>
            </a:xfrm>
            <a:prstGeom prst="rect">
              <a:avLst/>
            </a:prstGeom>
            <a:noFill/>
          </p:spPr>
          <p:txBody>
            <a:bodyPr wrap="square" rtlCol="0">
              <a:spAutoFit/>
            </a:bodyPr>
            <a:lstStyle/>
            <a:p>
              <a:pPr algn="ctr"/>
              <a:r>
                <a:rPr lang="en-US" sz="2000" b="1" dirty="0">
                  <a:solidFill>
                    <a:srgbClr val="FFC000"/>
                  </a:solidFill>
                  <a:latin typeface="Avenir Roman"/>
                  <a:cs typeface="Avenir Roman"/>
                </a:rPr>
                <a:t>RETIREMENT AGE</a:t>
              </a:r>
            </a:p>
          </p:txBody>
        </p:sp>
        <p:sp>
          <p:nvSpPr>
            <p:cNvPr id="13" name="TextBox 36">
              <a:extLst>
                <a:ext uri="{FF2B5EF4-FFF2-40B4-BE49-F238E27FC236}">
                  <a16:creationId xmlns:a16="http://schemas.microsoft.com/office/drawing/2014/main" id="{4779C10B-0987-43A3-92AC-66E904F6A3E3}"/>
                </a:ext>
              </a:extLst>
            </p:cNvPr>
            <p:cNvSpPr txBox="1"/>
            <p:nvPr/>
          </p:nvSpPr>
          <p:spPr>
            <a:xfrm>
              <a:off x="5564282" y="1643889"/>
              <a:ext cx="2959074" cy="400110"/>
            </a:xfrm>
            <a:prstGeom prst="rect">
              <a:avLst/>
            </a:prstGeom>
            <a:noFill/>
          </p:spPr>
          <p:txBody>
            <a:bodyPr wrap="square" rtlCol="0">
              <a:spAutoFit/>
            </a:bodyPr>
            <a:lstStyle/>
            <a:p>
              <a:pPr algn="ctr"/>
              <a:r>
                <a:rPr lang="en-US" sz="2000" b="1" dirty="0">
                  <a:solidFill>
                    <a:srgbClr val="FF6600"/>
                  </a:solidFill>
                  <a:latin typeface="Avenir Roman"/>
                  <a:cs typeface="Avenir Roman"/>
                </a:rPr>
                <a:t>BENEFITS</a:t>
              </a:r>
            </a:p>
          </p:txBody>
        </p:sp>
        <p:sp>
          <p:nvSpPr>
            <p:cNvPr id="14" name="Oval 12">
              <a:extLst>
                <a:ext uri="{FF2B5EF4-FFF2-40B4-BE49-F238E27FC236}">
                  <a16:creationId xmlns:a16="http://schemas.microsoft.com/office/drawing/2014/main" id="{78262542-C1B4-4A86-BB8A-E5585C3EE25A}"/>
                </a:ext>
              </a:extLst>
            </p:cNvPr>
            <p:cNvSpPr/>
            <p:nvPr/>
          </p:nvSpPr>
          <p:spPr>
            <a:xfrm>
              <a:off x="6589439" y="863533"/>
              <a:ext cx="870859" cy="870858"/>
            </a:xfrm>
            <a:prstGeom prst="ellipse">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Roman"/>
              </a:endParaRPr>
            </a:p>
          </p:txBody>
        </p:sp>
        <p:sp>
          <p:nvSpPr>
            <p:cNvPr id="15" name="Oval 9">
              <a:extLst>
                <a:ext uri="{FF2B5EF4-FFF2-40B4-BE49-F238E27FC236}">
                  <a16:creationId xmlns:a16="http://schemas.microsoft.com/office/drawing/2014/main" id="{635F3C87-18FA-4028-9693-A1DE2F1636DC}"/>
                </a:ext>
              </a:extLst>
            </p:cNvPr>
            <p:cNvSpPr/>
            <p:nvPr/>
          </p:nvSpPr>
          <p:spPr>
            <a:xfrm>
              <a:off x="9106254" y="863533"/>
              <a:ext cx="870859" cy="870858"/>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Roman"/>
              </a:endParaRPr>
            </a:p>
          </p:txBody>
        </p:sp>
        <p:sp>
          <p:nvSpPr>
            <p:cNvPr id="16" name="TextBox 35">
              <a:extLst>
                <a:ext uri="{FF2B5EF4-FFF2-40B4-BE49-F238E27FC236}">
                  <a16:creationId xmlns:a16="http://schemas.microsoft.com/office/drawing/2014/main" id="{47FEB1AB-71B4-485C-8CD5-98753B02958E}"/>
                </a:ext>
              </a:extLst>
            </p:cNvPr>
            <p:cNvSpPr txBox="1"/>
            <p:nvPr/>
          </p:nvSpPr>
          <p:spPr>
            <a:xfrm>
              <a:off x="8046806" y="1643889"/>
              <a:ext cx="2959075" cy="400110"/>
            </a:xfrm>
            <a:prstGeom prst="rect">
              <a:avLst/>
            </a:prstGeom>
            <a:noFill/>
          </p:spPr>
          <p:txBody>
            <a:bodyPr wrap="square" rtlCol="0">
              <a:spAutoFit/>
            </a:bodyPr>
            <a:lstStyle/>
            <a:p>
              <a:pPr algn="ctr"/>
              <a:r>
                <a:rPr lang="en-US" sz="2000" b="1" dirty="0">
                  <a:solidFill>
                    <a:schemeClr val="bg1">
                      <a:lumMod val="50000"/>
                    </a:schemeClr>
                  </a:solidFill>
                  <a:latin typeface="Avenir Roman"/>
                  <a:cs typeface="Avenir Roman"/>
                </a:rPr>
                <a:t>INVESTMENT RETURNS</a:t>
              </a:r>
            </a:p>
          </p:txBody>
        </p:sp>
        <p:sp>
          <p:nvSpPr>
            <p:cNvPr id="17" name="Shape 2917">
              <a:extLst>
                <a:ext uri="{FF2B5EF4-FFF2-40B4-BE49-F238E27FC236}">
                  <a16:creationId xmlns:a16="http://schemas.microsoft.com/office/drawing/2014/main" id="{C3F3FA52-487F-4531-B8D2-CDB4F4054473}"/>
                </a:ext>
              </a:extLst>
            </p:cNvPr>
            <p:cNvSpPr/>
            <p:nvPr/>
          </p:nvSpPr>
          <p:spPr>
            <a:xfrm>
              <a:off x="6724876" y="946673"/>
              <a:ext cx="599985" cy="704578"/>
            </a:xfrm>
            <a:custGeom>
              <a:avLst/>
              <a:gdLst/>
              <a:ahLst/>
              <a:cxnLst>
                <a:cxn ang="0">
                  <a:pos x="wd2" y="hd2"/>
                </a:cxn>
                <a:cxn ang="5400000">
                  <a:pos x="wd2" y="hd2"/>
                </a:cxn>
                <a:cxn ang="10800000">
                  <a:pos x="wd2" y="hd2"/>
                </a:cxn>
                <a:cxn ang="16200000">
                  <a:pos x="wd2" y="hd2"/>
                </a:cxn>
              </a:cxnLst>
              <a:rect l="0" t="0" r="r" b="b"/>
              <a:pathLst>
                <a:path w="21600" h="21600" extrusionOk="0">
                  <a:moveTo>
                    <a:pt x="10800" y="20415"/>
                  </a:moveTo>
                  <a:lnTo>
                    <a:pt x="2459" y="14727"/>
                  </a:lnTo>
                  <a:lnTo>
                    <a:pt x="8640" y="14727"/>
                  </a:lnTo>
                  <a:lnTo>
                    <a:pt x="8640" y="1964"/>
                  </a:lnTo>
                  <a:cubicBezTo>
                    <a:pt x="8640" y="1422"/>
                    <a:pt x="9285" y="982"/>
                    <a:pt x="10080" y="982"/>
                  </a:cubicBezTo>
                  <a:lnTo>
                    <a:pt x="11520" y="982"/>
                  </a:lnTo>
                  <a:cubicBezTo>
                    <a:pt x="12315" y="982"/>
                    <a:pt x="12960" y="1422"/>
                    <a:pt x="12960" y="1964"/>
                  </a:cubicBezTo>
                  <a:lnTo>
                    <a:pt x="12960" y="14727"/>
                  </a:lnTo>
                  <a:lnTo>
                    <a:pt x="19142" y="14727"/>
                  </a:lnTo>
                  <a:cubicBezTo>
                    <a:pt x="19142" y="14727"/>
                    <a:pt x="10800" y="20415"/>
                    <a:pt x="10800" y="20415"/>
                  </a:cubicBezTo>
                  <a:close/>
                  <a:moveTo>
                    <a:pt x="20880" y="13745"/>
                  </a:moveTo>
                  <a:lnTo>
                    <a:pt x="14400" y="13745"/>
                  </a:lnTo>
                  <a:lnTo>
                    <a:pt x="14400" y="1964"/>
                  </a:lnTo>
                  <a:cubicBezTo>
                    <a:pt x="14400" y="879"/>
                    <a:pt x="13110" y="0"/>
                    <a:pt x="11520" y="0"/>
                  </a:cubicBezTo>
                  <a:lnTo>
                    <a:pt x="10080" y="0"/>
                  </a:lnTo>
                  <a:cubicBezTo>
                    <a:pt x="8490" y="0"/>
                    <a:pt x="7200" y="879"/>
                    <a:pt x="7200" y="1964"/>
                  </a:cubicBezTo>
                  <a:lnTo>
                    <a:pt x="7200" y="13745"/>
                  </a:lnTo>
                  <a:lnTo>
                    <a:pt x="720" y="13745"/>
                  </a:lnTo>
                  <a:cubicBezTo>
                    <a:pt x="323" y="13745"/>
                    <a:pt x="0" y="13966"/>
                    <a:pt x="0" y="14236"/>
                  </a:cubicBezTo>
                  <a:cubicBezTo>
                    <a:pt x="0" y="14373"/>
                    <a:pt x="81" y="14495"/>
                    <a:pt x="212" y="14584"/>
                  </a:cubicBezTo>
                  <a:lnTo>
                    <a:pt x="10290" y="21456"/>
                  </a:lnTo>
                  <a:cubicBezTo>
                    <a:pt x="10421" y="21545"/>
                    <a:pt x="10601" y="21600"/>
                    <a:pt x="10800" y="21600"/>
                  </a:cubicBezTo>
                  <a:cubicBezTo>
                    <a:pt x="10999" y="21600"/>
                    <a:pt x="11179" y="21545"/>
                    <a:pt x="11310" y="21456"/>
                  </a:cubicBezTo>
                  <a:lnTo>
                    <a:pt x="21388" y="14584"/>
                  </a:lnTo>
                  <a:cubicBezTo>
                    <a:pt x="21519" y="14495"/>
                    <a:pt x="21600" y="14373"/>
                    <a:pt x="21600" y="14236"/>
                  </a:cubicBezTo>
                  <a:cubicBezTo>
                    <a:pt x="21600" y="13966"/>
                    <a:pt x="21277" y="13745"/>
                    <a:pt x="20880" y="13745"/>
                  </a:cubicBezTo>
                </a:path>
              </a:pathLst>
            </a:custGeom>
            <a:solidFill>
              <a:schemeClr val="bg1"/>
            </a:solidFill>
            <a:ln w="12700">
              <a:solidFill>
                <a:schemeClr val="bg1"/>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Avenir Roman"/>
                <a:ea typeface="Avenir Roman"/>
                <a:cs typeface="Avenir Roman"/>
              </a:endParaRPr>
            </a:p>
          </p:txBody>
        </p:sp>
        <p:sp>
          <p:nvSpPr>
            <p:cNvPr id="18" name="Shape 2929">
              <a:extLst>
                <a:ext uri="{FF2B5EF4-FFF2-40B4-BE49-F238E27FC236}">
                  <a16:creationId xmlns:a16="http://schemas.microsoft.com/office/drawing/2014/main" id="{011D1A43-9BB0-4F39-B33D-23F262645BCA}"/>
                </a:ext>
              </a:extLst>
            </p:cNvPr>
            <p:cNvSpPr/>
            <p:nvPr/>
          </p:nvSpPr>
          <p:spPr>
            <a:xfrm>
              <a:off x="9257354" y="1017868"/>
              <a:ext cx="568659" cy="562188"/>
            </a:xfrm>
            <a:custGeom>
              <a:avLst/>
              <a:gdLst/>
              <a:ahLst/>
              <a:cxnLst>
                <a:cxn ang="0">
                  <a:pos x="wd2" y="hd2"/>
                </a:cxn>
                <a:cxn ang="5400000">
                  <a:pos x="wd2" y="hd2"/>
                </a:cxn>
                <a:cxn ang="10800000">
                  <a:pos x="wd2" y="hd2"/>
                </a:cxn>
                <a:cxn ang="16200000">
                  <a:pos x="wd2" y="hd2"/>
                </a:cxn>
              </a:cxnLst>
              <a:rect l="0" t="0" r="r" b="b"/>
              <a:pathLst>
                <a:path w="21600" h="21600" extrusionOk="0">
                  <a:moveTo>
                    <a:pt x="15709" y="10176"/>
                  </a:moveTo>
                  <a:lnTo>
                    <a:pt x="15709" y="8345"/>
                  </a:lnTo>
                  <a:cubicBezTo>
                    <a:pt x="15709" y="8075"/>
                    <a:pt x="15490" y="7855"/>
                    <a:pt x="15218" y="7855"/>
                  </a:cubicBezTo>
                  <a:lnTo>
                    <a:pt x="14727" y="7855"/>
                  </a:lnTo>
                  <a:cubicBezTo>
                    <a:pt x="12724" y="7965"/>
                    <a:pt x="5590" y="8756"/>
                    <a:pt x="1949" y="14152"/>
                  </a:cubicBezTo>
                  <a:cubicBezTo>
                    <a:pt x="4809" y="5193"/>
                    <a:pt x="12588" y="4064"/>
                    <a:pt x="14727" y="3927"/>
                  </a:cubicBezTo>
                  <a:lnTo>
                    <a:pt x="15218" y="3927"/>
                  </a:lnTo>
                  <a:cubicBezTo>
                    <a:pt x="15490" y="3927"/>
                    <a:pt x="15709" y="3708"/>
                    <a:pt x="15709" y="3436"/>
                  </a:cubicBezTo>
                  <a:lnTo>
                    <a:pt x="15709" y="1606"/>
                  </a:lnTo>
                  <a:lnTo>
                    <a:pt x="20383" y="5891"/>
                  </a:lnTo>
                  <a:cubicBezTo>
                    <a:pt x="20383" y="5891"/>
                    <a:pt x="15709" y="10176"/>
                    <a:pt x="15709" y="10176"/>
                  </a:cubicBezTo>
                  <a:close/>
                  <a:moveTo>
                    <a:pt x="21456" y="5544"/>
                  </a:moveTo>
                  <a:lnTo>
                    <a:pt x="15565" y="144"/>
                  </a:lnTo>
                  <a:cubicBezTo>
                    <a:pt x="15477" y="55"/>
                    <a:pt x="15354" y="0"/>
                    <a:pt x="15218" y="0"/>
                  </a:cubicBezTo>
                  <a:cubicBezTo>
                    <a:pt x="14947" y="0"/>
                    <a:pt x="14727" y="220"/>
                    <a:pt x="14727" y="491"/>
                  </a:cubicBezTo>
                  <a:lnTo>
                    <a:pt x="14727" y="2942"/>
                  </a:lnTo>
                  <a:cubicBezTo>
                    <a:pt x="12130" y="3150"/>
                    <a:pt x="0" y="4991"/>
                    <a:pt x="0" y="21109"/>
                  </a:cubicBezTo>
                  <a:cubicBezTo>
                    <a:pt x="0" y="21380"/>
                    <a:pt x="220" y="21600"/>
                    <a:pt x="491" y="21600"/>
                  </a:cubicBezTo>
                  <a:cubicBezTo>
                    <a:pt x="762" y="21600"/>
                    <a:pt x="982" y="21380"/>
                    <a:pt x="982" y="21109"/>
                  </a:cubicBezTo>
                  <a:cubicBezTo>
                    <a:pt x="982" y="16042"/>
                    <a:pt x="3417" y="12440"/>
                    <a:pt x="8250" y="10404"/>
                  </a:cubicBezTo>
                  <a:cubicBezTo>
                    <a:pt x="11093" y="9206"/>
                    <a:pt x="13684" y="8943"/>
                    <a:pt x="14727" y="8884"/>
                  </a:cubicBezTo>
                  <a:lnTo>
                    <a:pt x="14727" y="11291"/>
                  </a:lnTo>
                  <a:cubicBezTo>
                    <a:pt x="14727" y="11562"/>
                    <a:pt x="14947" y="11782"/>
                    <a:pt x="15218" y="11782"/>
                  </a:cubicBezTo>
                  <a:cubicBezTo>
                    <a:pt x="15354" y="11782"/>
                    <a:pt x="15477" y="11727"/>
                    <a:pt x="15565" y="11638"/>
                  </a:cubicBezTo>
                  <a:lnTo>
                    <a:pt x="21456" y="6238"/>
                  </a:lnTo>
                  <a:cubicBezTo>
                    <a:pt x="21545" y="6150"/>
                    <a:pt x="21600" y="6027"/>
                    <a:pt x="21600" y="5891"/>
                  </a:cubicBezTo>
                  <a:cubicBezTo>
                    <a:pt x="21600" y="5756"/>
                    <a:pt x="21545" y="5633"/>
                    <a:pt x="21456" y="5544"/>
                  </a:cubicBezTo>
                </a:path>
              </a:pathLst>
            </a:custGeom>
            <a:solidFill>
              <a:schemeClr val="bg1"/>
            </a:solidFill>
            <a:ln w="12700">
              <a:solidFill>
                <a:schemeClr val="bg1"/>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Avenir Roman"/>
                <a:ea typeface="Avenir Roman"/>
                <a:cs typeface="Avenir Roman"/>
              </a:endParaRPr>
            </a:p>
          </p:txBody>
        </p:sp>
        <p:sp>
          <p:nvSpPr>
            <p:cNvPr id="19" name="Shape 2918">
              <a:extLst>
                <a:ext uri="{FF2B5EF4-FFF2-40B4-BE49-F238E27FC236}">
                  <a16:creationId xmlns:a16="http://schemas.microsoft.com/office/drawing/2014/main" id="{A26F6C70-8D33-4DCD-95CE-B8C16AE212C2}"/>
                </a:ext>
              </a:extLst>
            </p:cNvPr>
            <p:cNvSpPr/>
            <p:nvPr/>
          </p:nvSpPr>
          <p:spPr>
            <a:xfrm>
              <a:off x="1816556" y="943807"/>
              <a:ext cx="591365" cy="710310"/>
            </a:xfrm>
            <a:custGeom>
              <a:avLst/>
              <a:gdLst/>
              <a:ahLst/>
              <a:cxnLst>
                <a:cxn ang="0">
                  <a:pos x="wd2" y="hd2"/>
                </a:cxn>
                <a:cxn ang="5400000">
                  <a:pos x="wd2" y="hd2"/>
                </a:cxn>
                <a:cxn ang="10800000">
                  <a:pos x="wd2" y="hd2"/>
                </a:cxn>
                <a:cxn ang="16200000">
                  <a:pos x="wd2" y="hd2"/>
                </a:cxn>
              </a:cxnLst>
              <a:rect l="0" t="0" r="r" b="b"/>
              <a:pathLst>
                <a:path w="21600" h="21600" extrusionOk="0">
                  <a:moveTo>
                    <a:pt x="12960" y="6873"/>
                  </a:moveTo>
                  <a:lnTo>
                    <a:pt x="12960" y="19636"/>
                  </a:lnTo>
                  <a:cubicBezTo>
                    <a:pt x="12960" y="20178"/>
                    <a:pt x="12315" y="20618"/>
                    <a:pt x="11520" y="20618"/>
                  </a:cubicBezTo>
                  <a:lnTo>
                    <a:pt x="10080" y="20618"/>
                  </a:lnTo>
                  <a:cubicBezTo>
                    <a:pt x="9285" y="20618"/>
                    <a:pt x="8640" y="20178"/>
                    <a:pt x="8640" y="19636"/>
                  </a:cubicBezTo>
                  <a:lnTo>
                    <a:pt x="8640" y="6873"/>
                  </a:lnTo>
                  <a:lnTo>
                    <a:pt x="2458" y="6873"/>
                  </a:lnTo>
                  <a:lnTo>
                    <a:pt x="10800" y="1185"/>
                  </a:lnTo>
                  <a:lnTo>
                    <a:pt x="19142" y="6873"/>
                  </a:lnTo>
                  <a:cubicBezTo>
                    <a:pt x="19142" y="6873"/>
                    <a:pt x="12960" y="6873"/>
                    <a:pt x="12960" y="6873"/>
                  </a:cubicBezTo>
                  <a:close/>
                  <a:moveTo>
                    <a:pt x="21389" y="7017"/>
                  </a:moveTo>
                  <a:lnTo>
                    <a:pt x="11309" y="144"/>
                  </a:lnTo>
                  <a:cubicBezTo>
                    <a:pt x="11179" y="55"/>
                    <a:pt x="10999" y="0"/>
                    <a:pt x="10800" y="0"/>
                  </a:cubicBezTo>
                  <a:cubicBezTo>
                    <a:pt x="10601" y="0"/>
                    <a:pt x="10422" y="55"/>
                    <a:pt x="10291" y="144"/>
                  </a:cubicBezTo>
                  <a:lnTo>
                    <a:pt x="211" y="7017"/>
                  </a:lnTo>
                  <a:cubicBezTo>
                    <a:pt x="81" y="7106"/>
                    <a:pt x="0" y="7228"/>
                    <a:pt x="0" y="7364"/>
                  </a:cubicBezTo>
                  <a:cubicBezTo>
                    <a:pt x="0" y="7635"/>
                    <a:pt x="322" y="7855"/>
                    <a:pt x="720" y="7855"/>
                  </a:cubicBezTo>
                  <a:lnTo>
                    <a:pt x="7200" y="7855"/>
                  </a:lnTo>
                  <a:lnTo>
                    <a:pt x="7200" y="19636"/>
                  </a:lnTo>
                  <a:cubicBezTo>
                    <a:pt x="7200" y="20721"/>
                    <a:pt x="8490" y="21600"/>
                    <a:pt x="10080" y="21600"/>
                  </a:cubicBezTo>
                  <a:lnTo>
                    <a:pt x="11520" y="21600"/>
                  </a:lnTo>
                  <a:cubicBezTo>
                    <a:pt x="13110" y="21600"/>
                    <a:pt x="14400" y="20721"/>
                    <a:pt x="14400" y="19636"/>
                  </a:cubicBezTo>
                  <a:lnTo>
                    <a:pt x="14400" y="7855"/>
                  </a:lnTo>
                  <a:lnTo>
                    <a:pt x="20880" y="7855"/>
                  </a:lnTo>
                  <a:cubicBezTo>
                    <a:pt x="21278" y="7855"/>
                    <a:pt x="21600" y="7635"/>
                    <a:pt x="21600" y="7364"/>
                  </a:cubicBezTo>
                  <a:cubicBezTo>
                    <a:pt x="21600" y="7228"/>
                    <a:pt x="21519" y="7106"/>
                    <a:pt x="21389" y="7017"/>
                  </a:cubicBezTo>
                </a:path>
              </a:pathLst>
            </a:custGeom>
            <a:solidFill>
              <a:schemeClr val="bg1"/>
            </a:solidFill>
            <a:ln w="12700">
              <a:solidFill>
                <a:schemeClr val="bg1"/>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Avenir Roman"/>
                <a:ea typeface="Avenir Roman"/>
                <a:cs typeface="Avenir Roman"/>
              </a:endParaRPr>
            </a:p>
          </p:txBody>
        </p:sp>
      </p:grpSp>
      <p:pic>
        <p:nvPicPr>
          <p:cNvPr id="20" name="Picture 2" descr="Imagen relacionada">
            <a:extLst>
              <a:ext uri="{FF2B5EF4-FFF2-40B4-BE49-F238E27FC236}">
                <a16:creationId xmlns:a16="http://schemas.microsoft.com/office/drawing/2014/main" id="{641DECBE-A741-41F3-B7AD-8736FE70955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36620" y="3173860"/>
            <a:ext cx="3280582" cy="2187055"/>
          </a:xfrm>
          <a:prstGeom prst="rect">
            <a:avLst/>
          </a:prstGeom>
          <a:noFill/>
          <a:extLst>
            <a:ext uri="{909E8E84-426E-40DD-AFC4-6F175D3DCCD1}">
              <a14:hiddenFill xmlns:a14="http://schemas.microsoft.com/office/drawing/2010/main">
                <a:solidFill>
                  <a:srgbClr val="FFFFFF"/>
                </a:solidFill>
              </a14:hiddenFill>
            </a:ext>
          </a:extLst>
        </p:spPr>
      </p:pic>
      <p:sp>
        <p:nvSpPr>
          <p:cNvPr id="21" name="CuadroTexto 20">
            <a:extLst>
              <a:ext uri="{FF2B5EF4-FFF2-40B4-BE49-F238E27FC236}">
                <a16:creationId xmlns:a16="http://schemas.microsoft.com/office/drawing/2014/main" id="{04F3BA71-94C0-44A1-8FE4-E64BAE6279FB}"/>
              </a:ext>
            </a:extLst>
          </p:cNvPr>
          <p:cNvSpPr txBox="1"/>
          <p:nvPr/>
        </p:nvSpPr>
        <p:spPr>
          <a:xfrm>
            <a:off x="7971619" y="5348041"/>
            <a:ext cx="1358636" cy="246221"/>
          </a:xfrm>
          <a:prstGeom prst="rect">
            <a:avLst/>
          </a:prstGeom>
          <a:noFill/>
          <a:ln>
            <a:noFill/>
          </a:ln>
        </p:spPr>
        <p:txBody>
          <a:bodyPr wrap="square" rtlCol="0" anchor="ctr" anchorCtr="1">
            <a:spAutoFit/>
          </a:bodyPr>
          <a:lstStyle/>
          <a:p>
            <a:pPr algn="ctr"/>
            <a:r>
              <a:rPr lang="es-MX" sz="1000" dirty="0" err="1">
                <a:latin typeface="Avenir Roman"/>
              </a:rPr>
              <a:t>Source</a:t>
            </a:r>
            <a:r>
              <a:rPr lang="es-MX" sz="1000" dirty="0">
                <a:latin typeface="Avenir Roman"/>
              </a:rPr>
              <a:t>: </a:t>
            </a:r>
            <a:r>
              <a:rPr lang="es-MX" sz="1000" dirty="0" err="1">
                <a:latin typeface="Avenir Roman"/>
              </a:rPr>
              <a:t>nytimes</a:t>
            </a:r>
            <a:endParaRPr lang="es-MX" sz="1000" dirty="0">
              <a:latin typeface="Avenir Roman"/>
            </a:endParaRPr>
          </a:p>
        </p:txBody>
      </p:sp>
    </p:spTree>
    <p:extLst>
      <p:ext uri="{BB962C8B-B14F-4D97-AF65-F5344CB8AC3E}">
        <p14:creationId xmlns:p14="http://schemas.microsoft.com/office/powerpoint/2010/main" val="1243701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12192000" cy="755903"/>
          </a:xfrm>
        </p:spPr>
        <p:txBody>
          <a:bodyPr/>
          <a:lstStyle/>
          <a:p>
            <a:r>
              <a:rPr lang="it-IT" dirty="0"/>
              <a:t>Looking for better returns</a:t>
            </a:r>
          </a:p>
        </p:txBody>
      </p:sp>
      <p:sp>
        <p:nvSpPr>
          <p:cNvPr id="3" name="Segnaposto contenuto 2"/>
          <p:cNvSpPr>
            <a:spLocks noGrp="1"/>
          </p:cNvSpPr>
          <p:nvPr>
            <p:ph idx="1"/>
          </p:nvPr>
        </p:nvSpPr>
        <p:spPr>
          <a:xfrm>
            <a:off x="341933" y="885407"/>
            <a:ext cx="11500104" cy="4939436"/>
          </a:xfrm>
        </p:spPr>
        <p:txBody>
          <a:bodyPr>
            <a:normAutofit/>
          </a:bodyPr>
          <a:lstStyle/>
          <a:p>
            <a:pPr marL="0" indent="0">
              <a:buNone/>
            </a:pPr>
            <a:r>
              <a:rPr lang="en-US" sz="2000" b="1" dirty="0">
                <a:latin typeface="Avenir Roman"/>
              </a:rPr>
              <a:t>Diversified investment strategies: </a:t>
            </a:r>
          </a:p>
          <a:p>
            <a:r>
              <a:rPr lang="en-US" sz="2000" dirty="0">
                <a:latin typeface="Avenir Roman"/>
              </a:rPr>
              <a:t>Stocks and bonds picking + Real Estate + Private Equity + Passive investments + …</a:t>
            </a:r>
          </a:p>
          <a:p>
            <a:pPr marL="0" indent="0">
              <a:buNone/>
            </a:pPr>
            <a:r>
              <a:rPr lang="en-US" sz="2000" b="1" dirty="0">
                <a:latin typeface="Avenir Roman"/>
              </a:rPr>
              <a:t>Stochastic optimal asset allocation: </a:t>
            </a:r>
          </a:p>
          <a:p>
            <a:pPr marL="285750" indent="-285750"/>
            <a:r>
              <a:rPr lang="en-US" sz="2000" dirty="0">
                <a:latin typeface="Avenir Roman"/>
              </a:rPr>
              <a:t>Total Return and ALM (to match assets with expected future liabilities)</a:t>
            </a:r>
          </a:p>
          <a:p>
            <a:pPr marL="285750" indent="-285750"/>
            <a:r>
              <a:rPr lang="en-US" sz="2000" dirty="0">
                <a:latin typeface="Avenir Roman"/>
              </a:rPr>
              <a:t>Ruin Probability Models </a:t>
            </a:r>
          </a:p>
          <a:p>
            <a:pPr marL="285750" indent="-285750"/>
            <a:r>
              <a:rPr lang="en-US" sz="2000" dirty="0">
                <a:latin typeface="Avenir Roman"/>
              </a:rPr>
              <a:t>DB with better returns that DC plans (401k) due to different asset allocation (DC more conservative)</a:t>
            </a:r>
          </a:p>
          <a:p>
            <a:pPr marL="0" indent="0">
              <a:buNone/>
            </a:pPr>
            <a:r>
              <a:rPr lang="en-US" sz="2000" b="1" dirty="0">
                <a:latin typeface="Avenir Roman"/>
              </a:rPr>
              <a:t>Reverse Mortgages:</a:t>
            </a:r>
          </a:p>
          <a:p>
            <a:r>
              <a:rPr lang="en-US" sz="2000" dirty="0">
                <a:latin typeface="Avenir Roman"/>
              </a:rPr>
              <a:t>Loan for homeowners (&gt;60 years old) that allows them to convert part of their home equity into cash</a:t>
            </a:r>
          </a:p>
          <a:p>
            <a:pPr marL="0" indent="0">
              <a:buNone/>
            </a:pPr>
            <a:r>
              <a:rPr lang="en-US" sz="2000" b="1" dirty="0">
                <a:latin typeface="Avenir Roman"/>
              </a:rPr>
              <a:t>Returns net of fees:</a:t>
            </a:r>
          </a:p>
          <a:p>
            <a:pPr marL="285750" indent="-285750"/>
            <a:r>
              <a:rPr lang="en-US" sz="2000" dirty="0">
                <a:latin typeface="Avenir Roman"/>
              </a:rPr>
              <a:t>DC plans (401k) with  lower net returns due to fees charges</a:t>
            </a:r>
          </a:p>
          <a:p>
            <a:pPr marL="285750" indent="-285750"/>
            <a:r>
              <a:rPr lang="en-US" sz="2000" dirty="0">
                <a:latin typeface="Avenir Roman"/>
              </a:rPr>
              <a:t>Urges to transparency regulations such as MiFID II in Europe</a:t>
            </a:r>
          </a:p>
          <a:p>
            <a:pPr marL="0" indent="0">
              <a:buNone/>
            </a:pPr>
            <a:endParaRPr lang="es-MX" sz="2000" dirty="0">
              <a:latin typeface="Avenir Roman"/>
            </a:endParaRPr>
          </a:p>
        </p:txBody>
      </p:sp>
      <p:sp>
        <p:nvSpPr>
          <p:cNvPr id="4" name="Segnaposto numero diapositiva 3"/>
          <p:cNvSpPr>
            <a:spLocks noGrp="1"/>
          </p:cNvSpPr>
          <p:nvPr>
            <p:ph type="sldNum" sz="quarter" idx="12"/>
          </p:nvPr>
        </p:nvSpPr>
        <p:spPr/>
        <p:txBody>
          <a:bodyPr/>
          <a:lstStyle/>
          <a:p>
            <a:fld id="{2BA1292A-03A9-4707-88A2-3F81F831B259}" type="slidenum">
              <a:rPr lang="it-IT" smtClean="0"/>
              <a:t>13</a:t>
            </a:fld>
            <a:endParaRPr lang="it-IT" dirty="0"/>
          </a:p>
        </p:txBody>
      </p:sp>
      <p:sp>
        <p:nvSpPr>
          <p:cNvPr id="5" name="Oval 9">
            <a:extLst>
              <a:ext uri="{FF2B5EF4-FFF2-40B4-BE49-F238E27FC236}">
                <a16:creationId xmlns:a16="http://schemas.microsoft.com/office/drawing/2014/main" id="{302E91CC-2505-4B0A-BE70-5A408171928C}"/>
              </a:ext>
            </a:extLst>
          </p:cNvPr>
          <p:cNvSpPr/>
          <p:nvPr/>
        </p:nvSpPr>
        <p:spPr>
          <a:xfrm>
            <a:off x="11060893" y="885407"/>
            <a:ext cx="870859" cy="870858"/>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Roman"/>
            </a:endParaRPr>
          </a:p>
        </p:txBody>
      </p:sp>
      <p:sp>
        <p:nvSpPr>
          <p:cNvPr id="6" name="Shape 2929">
            <a:extLst>
              <a:ext uri="{FF2B5EF4-FFF2-40B4-BE49-F238E27FC236}">
                <a16:creationId xmlns:a16="http://schemas.microsoft.com/office/drawing/2014/main" id="{872FCE19-54B4-4F51-AA2A-54A5E16ECE0D}"/>
              </a:ext>
            </a:extLst>
          </p:cNvPr>
          <p:cNvSpPr/>
          <p:nvPr/>
        </p:nvSpPr>
        <p:spPr>
          <a:xfrm>
            <a:off x="11211993" y="1039742"/>
            <a:ext cx="568659" cy="562188"/>
          </a:xfrm>
          <a:custGeom>
            <a:avLst/>
            <a:gdLst/>
            <a:ahLst/>
            <a:cxnLst>
              <a:cxn ang="0">
                <a:pos x="wd2" y="hd2"/>
              </a:cxn>
              <a:cxn ang="5400000">
                <a:pos x="wd2" y="hd2"/>
              </a:cxn>
              <a:cxn ang="10800000">
                <a:pos x="wd2" y="hd2"/>
              </a:cxn>
              <a:cxn ang="16200000">
                <a:pos x="wd2" y="hd2"/>
              </a:cxn>
            </a:cxnLst>
            <a:rect l="0" t="0" r="r" b="b"/>
            <a:pathLst>
              <a:path w="21600" h="21600" extrusionOk="0">
                <a:moveTo>
                  <a:pt x="15709" y="10176"/>
                </a:moveTo>
                <a:lnTo>
                  <a:pt x="15709" y="8345"/>
                </a:lnTo>
                <a:cubicBezTo>
                  <a:pt x="15709" y="8075"/>
                  <a:pt x="15490" y="7855"/>
                  <a:pt x="15218" y="7855"/>
                </a:cubicBezTo>
                <a:lnTo>
                  <a:pt x="14727" y="7855"/>
                </a:lnTo>
                <a:cubicBezTo>
                  <a:pt x="12724" y="7965"/>
                  <a:pt x="5590" y="8756"/>
                  <a:pt x="1949" y="14152"/>
                </a:cubicBezTo>
                <a:cubicBezTo>
                  <a:pt x="4809" y="5193"/>
                  <a:pt x="12588" y="4064"/>
                  <a:pt x="14727" y="3927"/>
                </a:cubicBezTo>
                <a:lnTo>
                  <a:pt x="15218" y="3927"/>
                </a:lnTo>
                <a:cubicBezTo>
                  <a:pt x="15490" y="3927"/>
                  <a:pt x="15709" y="3708"/>
                  <a:pt x="15709" y="3436"/>
                </a:cubicBezTo>
                <a:lnTo>
                  <a:pt x="15709" y="1606"/>
                </a:lnTo>
                <a:lnTo>
                  <a:pt x="20383" y="5891"/>
                </a:lnTo>
                <a:cubicBezTo>
                  <a:pt x="20383" y="5891"/>
                  <a:pt x="15709" y="10176"/>
                  <a:pt x="15709" y="10176"/>
                </a:cubicBezTo>
                <a:close/>
                <a:moveTo>
                  <a:pt x="21456" y="5544"/>
                </a:moveTo>
                <a:lnTo>
                  <a:pt x="15565" y="144"/>
                </a:lnTo>
                <a:cubicBezTo>
                  <a:pt x="15477" y="55"/>
                  <a:pt x="15354" y="0"/>
                  <a:pt x="15218" y="0"/>
                </a:cubicBezTo>
                <a:cubicBezTo>
                  <a:pt x="14947" y="0"/>
                  <a:pt x="14727" y="220"/>
                  <a:pt x="14727" y="491"/>
                </a:cubicBezTo>
                <a:lnTo>
                  <a:pt x="14727" y="2942"/>
                </a:lnTo>
                <a:cubicBezTo>
                  <a:pt x="12130" y="3150"/>
                  <a:pt x="0" y="4991"/>
                  <a:pt x="0" y="21109"/>
                </a:cubicBezTo>
                <a:cubicBezTo>
                  <a:pt x="0" y="21380"/>
                  <a:pt x="220" y="21600"/>
                  <a:pt x="491" y="21600"/>
                </a:cubicBezTo>
                <a:cubicBezTo>
                  <a:pt x="762" y="21600"/>
                  <a:pt x="982" y="21380"/>
                  <a:pt x="982" y="21109"/>
                </a:cubicBezTo>
                <a:cubicBezTo>
                  <a:pt x="982" y="16042"/>
                  <a:pt x="3417" y="12440"/>
                  <a:pt x="8250" y="10404"/>
                </a:cubicBezTo>
                <a:cubicBezTo>
                  <a:pt x="11093" y="9206"/>
                  <a:pt x="13684" y="8943"/>
                  <a:pt x="14727" y="8884"/>
                </a:cubicBezTo>
                <a:lnTo>
                  <a:pt x="14727" y="11291"/>
                </a:lnTo>
                <a:cubicBezTo>
                  <a:pt x="14727" y="11562"/>
                  <a:pt x="14947" y="11782"/>
                  <a:pt x="15218" y="11782"/>
                </a:cubicBezTo>
                <a:cubicBezTo>
                  <a:pt x="15354" y="11782"/>
                  <a:pt x="15477" y="11727"/>
                  <a:pt x="15565" y="11638"/>
                </a:cubicBezTo>
                <a:lnTo>
                  <a:pt x="21456" y="6238"/>
                </a:lnTo>
                <a:cubicBezTo>
                  <a:pt x="21545" y="6150"/>
                  <a:pt x="21600" y="6027"/>
                  <a:pt x="21600" y="5891"/>
                </a:cubicBezTo>
                <a:cubicBezTo>
                  <a:pt x="21600" y="5756"/>
                  <a:pt x="21545" y="5633"/>
                  <a:pt x="21456" y="5544"/>
                </a:cubicBezTo>
              </a:path>
            </a:pathLst>
          </a:custGeom>
          <a:solidFill>
            <a:schemeClr val="bg1"/>
          </a:solidFill>
          <a:ln w="12700">
            <a:solidFill>
              <a:schemeClr val="bg1"/>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Avenir Roman"/>
              <a:ea typeface="Avenir Roman"/>
              <a:cs typeface="Avenir Roman"/>
            </a:endParaRPr>
          </a:p>
        </p:txBody>
      </p:sp>
    </p:spTree>
    <p:extLst>
      <p:ext uri="{BB962C8B-B14F-4D97-AF65-F5344CB8AC3E}">
        <p14:creationId xmlns:p14="http://schemas.microsoft.com/office/powerpoint/2010/main" val="3402231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12192000" cy="755903"/>
          </a:xfrm>
        </p:spPr>
        <p:txBody>
          <a:bodyPr/>
          <a:lstStyle/>
          <a:p>
            <a:r>
              <a:rPr lang="it-IT" dirty="0"/>
              <a:t>From a 3-pillar system...</a:t>
            </a:r>
          </a:p>
        </p:txBody>
      </p:sp>
      <p:sp>
        <p:nvSpPr>
          <p:cNvPr id="4" name="Segnaposto numero diapositiva 3"/>
          <p:cNvSpPr>
            <a:spLocks noGrp="1"/>
          </p:cNvSpPr>
          <p:nvPr>
            <p:ph type="sldNum" sz="quarter" idx="12"/>
          </p:nvPr>
        </p:nvSpPr>
        <p:spPr/>
        <p:txBody>
          <a:bodyPr/>
          <a:lstStyle/>
          <a:p>
            <a:fld id="{2BA1292A-03A9-4707-88A2-3F81F831B259}" type="slidenum">
              <a:rPr lang="it-IT" smtClean="0"/>
              <a:t>14</a:t>
            </a:fld>
            <a:endParaRPr lang="it-IT" dirty="0"/>
          </a:p>
        </p:txBody>
      </p:sp>
      <p:pic>
        <p:nvPicPr>
          <p:cNvPr id="7" name="Imagen 6">
            <a:extLst>
              <a:ext uri="{FF2B5EF4-FFF2-40B4-BE49-F238E27FC236}">
                <a16:creationId xmlns:a16="http://schemas.microsoft.com/office/drawing/2014/main" id="{DABB9B54-DB42-4CD5-B9D8-B966D8B8C753}"/>
              </a:ext>
            </a:extLst>
          </p:cNvPr>
          <p:cNvPicPr>
            <a:picLocks noChangeAspect="1"/>
          </p:cNvPicPr>
          <p:nvPr/>
        </p:nvPicPr>
        <p:blipFill rotWithShape="1">
          <a:blip r:embed="rId3"/>
          <a:srcRect l="15368" t="20915" r="45809" b="21568"/>
          <a:stretch/>
        </p:blipFill>
        <p:spPr>
          <a:xfrm>
            <a:off x="2895902" y="848036"/>
            <a:ext cx="6194309" cy="5161928"/>
          </a:xfrm>
          <a:prstGeom prst="rect">
            <a:avLst/>
          </a:prstGeom>
        </p:spPr>
      </p:pic>
      <p:sp>
        <p:nvSpPr>
          <p:cNvPr id="8" name="Rectángulo: esquinas redondeadas 7">
            <a:extLst>
              <a:ext uri="{FF2B5EF4-FFF2-40B4-BE49-F238E27FC236}">
                <a16:creationId xmlns:a16="http://schemas.microsoft.com/office/drawing/2014/main" id="{AA3E8A2A-E121-4652-913D-7A14BD31246E}"/>
              </a:ext>
            </a:extLst>
          </p:cNvPr>
          <p:cNvSpPr/>
          <p:nvPr/>
        </p:nvSpPr>
        <p:spPr>
          <a:xfrm>
            <a:off x="3409778" y="2393355"/>
            <a:ext cx="1088877" cy="2788245"/>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s-MX" sz="1600" b="1" dirty="0">
                <a:solidFill>
                  <a:sysClr val="windowText" lastClr="000000"/>
                </a:solidFill>
              </a:rPr>
              <a:t>SOCIAL</a:t>
            </a:r>
          </a:p>
          <a:p>
            <a:pPr algn="ctr"/>
            <a:r>
              <a:rPr lang="es-MX" sz="1600" b="1" dirty="0">
                <a:solidFill>
                  <a:sysClr val="windowText" lastClr="000000"/>
                </a:solidFill>
              </a:rPr>
              <a:t>SECURITY AS KNOWN</a:t>
            </a:r>
          </a:p>
        </p:txBody>
      </p:sp>
      <p:sp>
        <p:nvSpPr>
          <p:cNvPr id="9" name="Rectángulo: esquinas redondeadas 8">
            <a:extLst>
              <a:ext uri="{FF2B5EF4-FFF2-40B4-BE49-F238E27FC236}">
                <a16:creationId xmlns:a16="http://schemas.microsoft.com/office/drawing/2014/main" id="{6DDFD0E3-4ED0-47A1-8452-69D844BB0D03}"/>
              </a:ext>
            </a:extLst>
          </p:cNvPr>
          <p:cNvSpPr/>
          <p:nvPr/>
        </p:nvSpPr>
        <p:spPr>
          <a:xfrm>
            <a:off x="5498133" y="2393355"/>
            <a:ext cx="1088877" cy="2788245"/>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s-MX" sz="1600" b="1" dirty="0">
                <a:solidFill>
                  <a:sysClr val="windowText" lastClr="000000"/>
                </a:solidFill>
              </a:rPr>
              <a:t>PRIVATE PENSIONS</a:t>
            </a:r>
          </a:p>
        </p:txBody>
      </p:sp>
      <p:sp>
        <p:nvSpPr>
          <p:cNvPr id="10" name="Rectángulo: esquinas redondeadas 9">
            <a:extLst>
              <a:ext uri="{FF2B5EF4-FFF2-40B4-BE49-F238E27FC236}">
                <a16:creationId xmlns:a16="http://schemas.microsoft.com/office/drawing/2014/main" id="{8B0B00EB-A51B-4F96-951F-58AD07EF01F1}"/>
              </a:ext>
            </a:extLst>
          </p:cNvPr>
          <p:cNvSpPr/>
          <p:nvPr/>
        </p:nvSpPr>
        <p:spPr>
          <a:xfrm>
            <a:off x="7544135" y="2393355"/>
            <a:ext cx="1088877" cy="2788245"/>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s-MX" sz="1400" b="1" dirty="0">
                <a:solidFill>
                  <a:sysClr val="windowText" lastClr="000000"/>
                </a:solidFill>
              </a:rPr>
              <a:t>VOLUNTARY SAVINGS</a:t>
            </a:r>
          </a:p>
        </p:txBody>
      </p:sp>
      <p:sp>
        <p:nvSpPr>
          <p:cNvPr id="11" name="CuadroTexto 10">
            <a:extLst>
              <a:ext uri="{FF2B5EF4-FFF2-40B4-BE49-F238E27FC236}">
                <a16:creationId xmlns:a16="http://schemas.microsoft.com/office/drawing/2014/main" id="{27657D73-CFEA-4A6D-A757-A7CAFB58B98F}"/>
              </a:ext>
            </a:extLst>
          </p:cNvPr>
          <p:cNvSpPr txBox="1"/>
          <p:nvPr/>
        </p:nvSpPr>
        <p:spPr>
          <a:xfrm>
            <a:off x="2895901" y="5886853"/>
            <a:ext cx="1685063" cy="246221"/>
          </a:xfrm>
          <a:prstGeom prst="rect">
            <a:avLst/>
          </a:prstGeom>
          <a:noFill/>
          <a:ln>
            <a:noFill/>
          </a:ln>
        </p:spPr>
        <p:txBody>
          <a:bodyPr wrap="square" rtlCol="0" anchor="ctr" anchorCtr="1">
            <a:spAutoFit/>
          </a:bodyPr>
          <a:lstStyle/>
          <a:p>
            <a:r>
              <a:rPr lang="es-MX" sz="1000" dirty="0" err="1">
                <a:latin typeface="Avenir Roman"/>
              </a:rPr>
              <a:t>Source</a:t>
            </a:r>
            <a:r>
              <a:rPr lang="es-MX" sz="1000" dirty="0">
                <a:latin typeface="Avenir Roman"/>
              </a:rPr>
              <a:t>: </a:t>
            </a:r>
            <a:r>
              <a:rPr lang="es-MX" sz="1000" dirty="0" err="1">
                <a:latin typeface="Avenir Roman"/>
              </a:rPr>
              <a:t>Own</a:t>
            </a:r>
            <a:r>
              <a:rPr lang="es-MX" sz="1000" dirty="0">
                <a:latin typeface="Avenir Roman"/>
              </a:rPr>
              <a:t> </a:t>
            </a:r>
            <a:r>
              <a:rPr lang="es-MX" sz="1000" dirty="0" err="1">
                <a:latin typeface="Avenir Roman"/>
              </a:rPr>
              <a:t>autorship</a:t>
            </a:r>
            <a:endParaRPr lang="es-MX" sz="1000" dirty="0">
              <a:latin typeface="Avenir Roman"/>
            </a:endParaRPr>
          </a:p>
        </p:txBody>
      </p:sp>
    </p:spTree>
    <p:extLst>
      <p:ext uri="{BB962C8B-B14F-4D97-AF65-F5344CB8AC3E}">
        <p14:creationId xmlns:p14="http://schemas.microsoft.com/office/powerpoint/2010/main" val="4294356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12192000" cy="755903"/>
          </a:xfrm>
        </p:spPr>
        <p:txBody>
          <a:bodyPr/>
          <a:lstStyle/>
          <a:p>
            <a:r>
              <a:rPr lang="it-IT" dirty="0"/>
              <a:t>... to a multi-pillar system</a:t>
            </a:r>
          </a:p>
        </p:txBody>
      </p:sp>
      <p:sp>
        <p:nvSpPr>
          <p:cNvPr id="4" name="Segnaposto numero diapositiva 3"/>
          <p:cNvSpPr>
            <a:spLocks noGrp="1"/>
          </p:cNvSpPr>
          <p:nvPr>
            <p:ph type="sldNum" sz="quarter" idx="12"/>
          </p:nvPr>
        </p:nvSpPr>
        <p:spPr/>
        <p:txBody>
          <a:bodyPr/>
          <a:lstStyle/>
          <a:p>
            <a:fld id="{2BA1292A-03A9-4707-88A2-3F81F831B259}" type="slidenum">
              <a:rPr lang="it-IT" smtClean="0"/>
              <a:t>15</a:t>
            </a:fld>
            <a:endParaRPr lang="it-IT" dirty="0"/>
          </a:p>
        </p:txBody>
      </p:sp>
      <p:grpSp>
        <p:nvGrpSpPr>
          <p:cNvPr id="8" name="Grupo 7">
            <a:extLst>
              <a:ext uri="{FF2B5EF4-FFF2-40B4-BE49-F238E27FC236}">
                <a16:creationId xmlns:a16="http://schemas.microsoft.com/office/drawing/2014/main" id="{661930FE-321F-41BD-840E-6BDED0EDD28C}"/>
              </a:ext>
            </a:extLst>
          </p:cNvPr>
          <p:cNvGrpSpPr/>
          <p:nvPr/>
        </p:nvGrpSpPr>
        <p:grpSpPr>
          <a:xfrm>
            <a:off x="1866164" y="806035"/>
            <a:ext cx="8219129" cy="5410245"/>
            <a:chOff x="1140023" y="1196010"/>
            <a:chExt cx="6952836" cy="5034192"/>
          </a:xfrm>
        </p:grpSpPr>
        <p:pic>
          <p:nvPicPr>
            <p:cNvPr id="9" name="Imagen 8">
              <a:extLst>
                <a:ext uri="{FF2B5EF4-FFF2-40B4-BE49-F238E27FC236}">
                  <a16:creationId xmlns:a16="http://schemas.microsoft.com/office/drawing/2014/main" id="{40962254-A098-49AE-91D5-77D48F491281}"/>
                </a:ext>
              </a:extLst>
            </p:cNvPr>
            <p:cNvPicPr>
              <a:picLocks noChangeAspect="1"/>
            </p:cNvPicPr>
            <p:nvPr/>
          </p:nvPicPr>
          <p:blipFill rotWithShape="1">
            <a:blip r:embed="rId3"/>
            <a:srcRect l="17475" t="12133" r="32125" b="16667"/>
            <a:stretch/>
          </p:blipFill>
          <p:spPr>
            <a:xfrm>
              <a:off x="1140023" y="1196010"/>
              <a:ext cx="6952836" cy="5034192"/>
            </a:xfrm>
            <a:prstGeom prst="rect">
              <a:avLst/>
            </a:prstGeom>
          </p:spPr>
        </p:pic>
        <p:sp>
          <p:nvSpPr>
            <p:cNvPr id="10" name="Rectángulo: esquinas redondeadas 9">
              <a:extLst>
                <a:ext uri="{FF2B5EF4-FFF2-40B4-BE49-F238E27FC236}">
                  <a16:creationId xmlns:a16="http://schemas.microsoft.com/office/drawing/2014/main" id="{7C76410D-42C7-4B57-9908-78CCB1855E67}"/>
                </a:ext>
              </a:extLst>
            </p:cNvPr>
            <p:cNvSpPr/>
            <p:nvPr/>
          </p:nvSpPr>
          <p:spPr>
            <a:xfrm>
              <a:off x="1417739" y="2572900"/>
              <a:ext cx="600994" cy="2879944"/>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s-MX" sz="1600" b="1" dirty="0">
                  <a:solidFill>
                    <a:sysClr val="windowText" lastClr="000000"/>
                  </a:solidFill>
                </a:rPr>
                <a:t>UNIVERSAL PENSION</a:t>
              </a:r>
            </a:p>
          </p:txBody>
        </p:sp>
        <p:sp>
          <p:nvSpPr>
            <p:cNvPr id="11" name="Rectángulo: esquinas redondeadas 10">
              <a:extLst>
                <a:ext uri="{FF2B5EF4-FFF2-40B4-BE49-F238E27FC236}">
                  <a16:creationId xmlns:a16="http://schemas.microsoft.com/office/drawing/2014/main" id="{499F844F-AF6D-42B9-8544-ED7339889442}"/>
                </a:ext>
              </a:extLst>
            </p:cNvPr>
            <p:cNvSpPr/>
            <p:nvPr/>
          </p:nvSpPr>
          <p:spPr>
            <a:xfrm>
              <a:off x="2165227" y="2572900"/>
              <a:ext cx="600994" cy="2879944"/>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s-MX" sz="1600" b="1" dirty="0">
                  <a:solidFill>
                    <a:sysClr val="windowText" lastClr="000000"/>
                  </a:solidFill>
                </a:rPr>
                <a:t>SOCIAL</a:t>
              </a:r>
            </a:p>
            <a:p>
              <a:pPr algn="ctr"/>
              <a:r>
                <a:rPr lang="es-MX" sz="1600" b="1" dirty="0">
                  <a:solidFill>
                    <a:sysClr val="windowText" lastClr="000000"/>
                  </a:solidFill>
                </a:rPr>
                <a:t>SECURITY</a:t>
              </a:r>
            </a:p>
          </p:txBody>
        </p:sp>
        <p:sp>
          <p:nvSpPr>
            <p:cNvPr id="12" name="Rectángulo: esquinas redondeadas 11">
              <a:extLst>
                <a:ext uri="{FF2B5EF4-FFF2-40B4-BE49-F238E27FC236}">
                  <a16:creationId xmlns:a16="http://schemas.microsoft.com/office/drawing/2014/main" id="{13306276-9DD9-45E5-91BF-0C820364C36C}"/>
                </a:ext>
              </a:extLst>
            </p:cNvPr>
            <p:cNvSpPr/>
            <p:nvPr/>
          </p:nvSpPr>
          <p:spPr>
            <a:xfrm>
              <a:off x="2892164" y="2572900"/>
              <a:ext cx="600994" cy="2879944"/>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s-MX" sz="1600" b="1" dirty="0">
                  <a:solidFill>
                    <a:sysClr val="windowText" lastClr="000000"/>
                  </a:solidFill>
                </a:rPr>
                <a:t>PRIVATE PENSIONS</a:t>
              </a:r>
            </a:p>
          </p:txBody>
        </p:sp>
        <p:sp>
          <p:nvSpPr>
            <p:cNvPr id="13" name="Rectángulo: esquinas redondeadas 12">
              <a:extLst>
                <a:ext uri="{FF2B5EF4-FFF2-40B4-BE49-F238E27FC236}">
                  <a16:creationId xmlns:a16="http://schemas.microsoft.com/office/drawing/2014/main" id="{74E2C383-7255-42FE-882F-1E2C5CB88581}"/>
                </a:ext>
              </a:extLst>
            </p:cNvPr>
            <p:cNvSpPr/>
            <p:nvPr/>
          </p:nvSpPr>
          <p:spPr>
            <a:xfrm>
              <a:off x="3619101" y="2572900"/>
              <a:ext cx="600994" cy="2879944"/>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s-MX" sz="1400" b="1" dirty="0">
                  <a:solidFill>
                    <a:sysClr val="windowText" lastClr="000000"/>
                  </a:solidFill>
                </a:rPr>
                <a:t>INDIVIDUAL SAVINGS</a:t>
              </a:r>
            </a:p>
          </p:txBody>
        </p:sp>
        <p:sp>
          <p:nvSpPr>
            <p:cNvPr id="14" name="Rectángulo: esquinas redondeadas 13">
              <a:extLst>
                <a:ext uri="{FF2B5EF4-FFF2-40B4-BE49-F238E27FC236}">
                  <a16:creationId xmlns:a16="http://schemas.microsoft.com/office/drawing/2014/main" id="{1C89FA1D-377F-48D8-AD4C-C80A1E1A903D}"/>
                </a:ext>
              </a:extLst>
            </p:cNvPr>
            <p:cNvSpPr/>
            <p:nvPr/>
          </p:nvSpPr>
          <p:spPr>
            <a:xfrm>
              <a:off x="4346039" y="2572900"/>
              <a:ext cx="600994" cy="2879944"/>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s-MX" sz="1400" b="1" dirty="0">
                  <a:solidFill>
                    <a:sysClr val="windowText" lastClr="000000"/>
                  </a:solidFill>
                </a:rPr>
                <a:t>RETIREMENT INSURANCE</a:t>
              </a:r>
            </a:p>
          </p:txBody>
        </p:sp>
        <p:sp>
          <p:nvSpPr>
            <p:cNvPr id="15" name="Rectángulo: esquinas redondeadas 14">
              <a:extLst>
                <a:ext uri="{FF2B5EF4-FFF2-40B4-BE49-F238E27FC236}">
                  <a16:creationId xmlns:a16="http://schemas.microsoft.com/office/drawing/2014/main" id="{385D3D9A-45D3-413B-8CCF-767E3EC0FE40}"/>
                </a:ext>
              </a:extLst>
            </p:cNvPr>
            <p:cNvSpPr/>
            <p:nvPr/>
          </p:nvSpPr>
          <p:spPr>
            <a:xfrm>
              <a:off x="5075313" y="2572900"/>
              <a:ext cx="600994" cy="2879944"/>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s-MX" sz="1600" b="1" dirty="0">
                  <a:solidFill>
                    <a:sysClr val="windowText" lastClr="000000"/>
                  </a:solidFill>
                </a:rPr>
                <a:t>REVERSE MORTGAGES</a:t>
              </a:r>
            </a:p>
          </p:txBody>
        </p:sp>
        <p:sp>
          <p:nvSpPr>
            <p:cNvPr id="16" name="Rectángulo: esquinas redondeadas 15">
              <a:extLst>
                <a:ext uri="{FF2B5EF4-FFF2-40B4-BE49-F238E27FC236}">
                  <a16:creationId xmlns:a16="http://schemas.microsoft.com/office/drawing/2014/main" id="{263E8E78-2094-4693-B7A5-C8C3016D9525}"/>
                </a:ext>
              </a:extLst>
            </p:cNvPr>
            <p:cNvSpPr/>
            <p:nvPr/>
          </p:nvSpPr>
          <p:spPr>
            <a:xfrm>
              <a:off x="5792298" y="2572900"/>
              <a:ext cx="654931" cy="2879944"/>
            </a:xfrm>
            <a:prstGeom prst="roundRect">
              <a:avLst/>
            </a:prstGeom>
            <a:solidFill>
              <a:schemeClr val="accent3">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s-MX" sz="1200" b="1" dirty="0">
                  <a:solidFill>
                    <a:sysClr val="windowText" lastClr="000000"/>
                  </a:solidFill>
                </a:rPr>
                <a:t>SAVE THROUGH CONSUMPTION</a:t>
              </a:r>
            </a:p>
          </p:txBody>
        </p:sp>
        <p:sp>
          <p:nvSpPr>
            <p:cNvPr id="17" name="Rectángulo: esquinas redondeadas 16">
              <a:extLst>
                <a:ext uri="{FF2B5EF4-FFF2-40B4-BE49-F238E27FC236}">
                  <a16:creationId xmlns:a16="http://schemas.microsoft.com/office/drawing/2014/main" id="{5808CBDA-7D46-4659-AF6C-F0B08BE598FA}"/>
                </a:ext>
              </a:extLst>
            </p:cNvPr>
            <p:cNvSpPr/>
            <p:nvPr/>
          </p:nvSpPr>
          <p:spPr>
            <a:xfrm>
              <a:off x="6529343" y="2572900"/>
              <a:ext cx="600994" cy="2879944"/>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s-MX" sz="1600" b="1" dirty="0">
                  <a:solidFill>
                    <a:sysClr val="windowText" lastClr="000000"/>
                  </a:solidFill>
                </a:rPr>
                <a:t>MORE KIDS</a:t>
              </a:r>
            </a:p>
          </p:txBody>
        </p:sp>
        <p:sp>
          <p:nvSpPr>
            <p:cNvPr id="18" name="Rectángulo: esquinas redondeadas 17">
              <a:extLst>
                <a:ext uri="{FF2B5EF4-FFF2-40B4-BE49-F238E27FC236}">
                  <a16:creationId xmlns:a16="http://schemas.microsoft.com/office/drawing/2014/main" id="{4A1FF035-3A61-4D9A-ACBD-C9F38E87E2AF}"/>
                </a:ext>
              </a:extLst>
            </p:cNvPr>
            <p:cNvSpPr/>
            <p:nvPr/>
          </p:nvSpPr>
          <p:spPr>
            <a:xfrm>
              <a:off x="7254379" y="2572900"/>
              <a:ext cx="600994" cy="2879944"/>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s-MX" sz="1600" b="1" dirty="0">
                  <a:solidFill>
                    <a:sysClr val="windowText" lastClr="000000"/>
                  </a:solidFill>
                </a:rPr>
                <a:t>CONTINUE WORKING</a:t>
              </a:r>
            </a:p>
          </p:txBody>
        </p:sp>
      </p:grpSp>
      <p:sp>
        <p:nvSpPr>
          <p:cNvPr id="19" name="CuadroTexto 18">
            <a:extLst>
              <a:ext uri="{FF2B5EF4-FFF2-40B4-BE49-F238E27FC236}">
                <a16:creationId xmlns:a16="http://schemas.microsoft.com/office/drawing/2014/main" id="{C975D852-D67E-40B7-BEE6-DDAE5612D13B}"/>
              </a:ext>
            </a:extLst>
          </p:cNvPr>
          <p:cNvSpPr txBox="1"/>
          <p:nvPr/>
        </p:nvSpPr>
        <p:spPr>
          <a:xfrm>
            <a:off x="1866164" y="6143300"/>
            <a:ext cx="1685063" cy="246221"/>
          </a:xfrm>
          <a:prstGeom prst="rect">
            <a:avLst/>
          </a:prstGeom>
          <a:noFill/>
          <a:ln>
            <a:noFill/>
          </a:ln>
        </p:spPr>
        <p:txBody>
          <a:bodyPr wrap="square" rtlCol="0" anchor="ctr" anchorCtr="1">
            <a:spAutoFit/>
          </a:bodyPr>
          <a:lstStyle/>
          <a:p>
            <a:r>
              <a:rPr lang="es-MX" sz="1000" dirty="0" err="1">
                <a:latin typeface="Avenir Roman"/>
              </a:rPr>
              <a:t>Source</a:t>
            </a:r>
            <a:r>
              <a:rPr lang="es-MX" sz="1000" dirty="0">
                <a:latin typeface="Avenir Roman"/>
              </a:rPr>
              <a:t>: </a:t>
            </a:r>
            <a:r>
              <a:rPr lang="es-MX" sz="1000" dirty="0" err="1">
                <a:latin typeface="Avenir Roman"/>
              </a:rPr>
              <a:t>Own</a:t>
            </a:r>
            <a:r>
              <a:rPr lang="es-MX" sz="1000" dirty="0">
                <a:latin typeface="Avenir Roman"/>
              </a:rPr>
              <a:t> </a:t>
            </a:r>
            <a:r>
              <a:rPr lang="es-MX" sz="1000" dirty="0" err="1">
                <a:latin typeface="Avenir Roman"/>
              </a:rPr>
              <a:t>autorship</a:t>
            </a:r>
            <a:endParaRPr lang="es-MX" sz="1000" dirty="0">
              <a:latin typeface="Avenir Roman"/>
            </a:endParaRPr>
          </a:p>
        </p:txBody>
      </p:sp>
    </p:spTree>
    <p:extLst>
      <p:ext uri="{BB962C8B-B14F-4D97-AF65-F5344CB8AC3E}">
        <p14:creationId xmlns:p14="http://schemas.microsoft.com/office/powerpoint/2010/main" val="2268993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12192000" cy="755903"/>
          </a:xfrm>
        </p:spPr>
        <p:txBody>
          <a:bodyPr/>
          <a:lstStyle/>
          <a:p>
            <a:r>
              <a:rPr lang="it-IT" dirty="0"/>
              <a:t>Save as you spend</a:t>
            </a:r>
          </a:p>
        </p:txBody>
      </p:sp>
      <p:sp>
        <p:nvSpPr>
          <p:cNvPr id="3" name="Segnaposto contenuto 2"/>
          <p:cNvSpPr>
            <a:spLocks noGrp="1"/>
          </p:cNvSpPr>
          <p:nvPr>
            <p:ph idx="1"/>
          </p:nvPr>
        </p:nvSpPr>
        <p:spPr/>
        <p:txBody>
          <a:bodyPr/>
          <a:lstStyle/>
          <a:p>
            <a:r>
              <a:rPr lang="it-IT" dirty="0"/>
              <a:t>«Flip behavioural challenges into behavioural solutions» - Shlomo Benartzi (Saving for tomorrow, tomorrow)</a:t>
            </a:r>
          </a:p>
          <a:p>
            <a:endParaRPr lang="it-IT" dirty="0"/>
          </a:p>
          <a:p>
            <a:endParaRPr lang="it-IT" dirty="0"/>
          </a:p>
          <a:p>
            <a:endParaRPr lang="it-IT" dirty="0"/>
          </a:p>
          <a:p>
            <a:endParaRPr lang="it-IT" dirty="0"/>
          </a:p>
          <a:p>
            <a:endParaRPr lang="it-IT" dirty="0"/>
          </a:p>
          <a:p>
            <a:pPr marL="0" indent="0" algn="ctr">
              <a:buNone/>
            </a:pPr>
            <a:r>
              <a:rPr lang="en-US" dirty="0"/>
              <a:t>(Miles for Retirement)</a:t>
            </a:r>
          </a:p>
          <a:p>
            <a:endParaRPr lang="it-IT" dirty="0"/>
          </a:p>
          <a:p>
            <a:pPr marL="0" indent="0">
              <a:buNone/>
            </a:pPr>
            <a:endParaRPr lang="it-IT" dirty="0"/>
          </a:p>
        </p:txBody>
      </p:sp>
      <p:sp>
        <p:nvSpPr>
          <p:cNvPr id="4" name="Segnaposto numero diapositiva 3"/>
          <p:cNvSpPr>
            <a:spLocks noGrp="1"/>
          </p:cNvSpPr>
          <p:nvPr>
            <p:ph type="sldNum" sz="quarter" idx="12"/>
          </p:nvPr>
        </p:nvSpPr>
        <p:spPr/>
        <p:txBody>
          <a:bodyPr/>
          <a:lstStyle/>
          <a:p>
            <a:fld id="{2BA1292A-03A9-4707-88A2-3F81F831B259}" type="slidenum">
              <a:rPr lang="it-IT" smtClean="0"/>
              <a:t>16</a:t>
            </a:fld>
            <a:endParaRPr lang="it-IT" dirty="0"/>
          </a:p>
        </p:txBody>
      </p:sp>
      <p:pic>
        <p:nvPicPr>
          <p:cNvPr id="5" name="Picture 4" descr="Imagen relacionada">
            <a:extLst>
              <a:ext uri="{FF2B5EF4-FFF2-40B4-BE49-F238E27FC236}">
                <a16:creationId xmlns:a16="http://schemas.microsoft.com/office/drawing/2014/main" id="{E0D55924-C761-438E-A14B-56BFEDD9ABF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497" t="16176" r="11889" b="23388"/>
          <a:stretch/>
        </p:blipFill>
        <p:spPr bwMode="auto">
          <a:xfrm>
            <a:off x="3874815" y="2571756"/>
            <a:ext cx="4750230" cy="1714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324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12192000" cy="755903"/>
          </a:xfrm>
        </p:spPr>
        <p:txBody>
          <a:bodyPr/>
          <a:lstStyle/>
          <a:p>
            <a:r>
              <a:rPr lang="it-IT" dirty="0"/>
              <a:t>Accumulate «miles» for your retirement</a:t>
            </a:r>
          </a:p>
        </p:txBody>
      </p:sp>
      <p:sp>
        <p:nvSpPr>
          <p:cNvPr id="4" name="Segnaposto numero diapositiva 3"/>
          <p:cNvSpPr>
            <a:spLocks noGrp="1"/>
          </p:cNvSpPr>
          <p:nvPr>
            <p:ph type="sldNum" sz="quarter" idx="12"/>
          </p:nvPr>
        </p:nvSpPr>
        <p:spPr/>
        <p:txBody>
          <a:bodyPr/>
          <a:lstStyle/>
          <a:p>
            <a:fld id="{2BA1292A-03A9-4707-88A2-3F81F831B259}" type="slidenum">
              <a:rPr lang="it-IT" smtClean="0"/>
              <a:t>17</a:t>
            </a:fld>
            <a:endParaRPr lang="it-IT" dirty="0"/>
          </a:p>
        </p:txBody>
      </p:sp>
      <p:pic>
        <p:nvPicPr>
          <p:cNvPr id="7" name="Imagen 6">
            <a:extLst>
              <a:ext uri="{FF2B5EF4-FFF2-40B4-BE49-F238E27FC236}">
                <a16:creationId xmlns:a16="http://schemas.microsoft.com/office/drawing/2014/main" id="{08657D0C-05A7-424D-B8C3-35200DD26C70}"/>
              </a:ext>
            </a:extLst>
          </p:cNvPr>
          <p:cNvPicPr>
            <a:picLocks noChangeAspect="1"/>
          </p:cNvPicPr>
          <p:nvPr/>
        </p:nvPicPr>
        <p:blipFill>
          <a:blip r:embed="rId3"/>
          <a:stretch>
            <a:fillRect/>
          </a:stretch>
        </p:blipFill>
        <p:spPr>
          <a:xfrm>
            <a:off x="1300574" y="887429"/>
            <a:ext cx="8838508" cy="5259534"/>
          </a:xfrm>
          <a:prstGeom prst="rect">
            <a:avLst/>
          </a:prstGeom>
        </p:spPr>
      </p:pic>
      <p:pic>
        <p:nvPicPr>
          <p:cNvPr id="8" name="Picture 4" descr="Imagen relacionada">
            <a:extLst>
              <a:ext uri="{FF2B5EF4-FFF2-40B4-BE49-F238E27FC236}">
                <a16:creationId xmlns:a16="http://schemas.microsoft.com/office/drawing/2014/main" id="{59CFF3F9-F3C4-4CD8-829D-5BFDB9A8F1C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497" t="16176" r="11889" b="23388"/>
          <a:stretch/>
        </p:blipFill>
        <p:spPr bwMode="auto">
          <a:xfrm>
            <a:off x="4631844" y="1228168"/>
            <a:ext cx="1141427" cy="510988"/>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7B5057CF-3A2C-4338-BEF7-DE08DB76B938}"/>
              </a:ext>
            </a:extLst>
          </p:cNvPr>
          <p:cNvSpPr txBox="1"/>
          <p:nvPr/>
        </p:nvSpPr>
        <p:spPr>
          <a:xfrm>
            <a:off x="1866164" y="6143300"/>
            <a:ext cx="1685063" cy="246221"/>
          </a:xfrm>
          <a:prstGeom prst="rect">
            <a:avLst/>
          </a:prstGeom>
          <a:noFill/>
          <a:ln>
            <a:noFill/>
          </a:ln>
        </p:spPr>
        <p:txBody>
          <a:bodyPr wrap="square" rtlCol="0" anchor="ctr" anchorCtr="1">
            <a:spAutoFit/>
          </a:bodyPr>
          <a:lstStyle/>
          <a:p>
            <a:r>
              <a:rPr lang="es-MX" sz="1000" dirty="0" err="1">
                <a:latin typeface="Avenir Roman"/>
              </a:rPr>
              <a:t>Source</a:t>
            </a:r>
            <a:r>
              <a:rPr lang="es-MX" sz="1000" dirty="0">
                <a:latin typeface="Avenir Roman"/>
              </a:rPr>
              <a:t>: </a:t>
            </a:r>
            <a:r>
              <a:rPr lang="es-MX" sz="1000" dirty="0" err="1">
                <a:latin typeface="Avenir Roman"/>
              </a:rPr>
              <a:t>Own</a:t>
            </a:r>
            <a:r>
              <a:rPr lang="es-MX" sz="1000" dirty="0">
                <a:latin typeface="Avenir Roman"/>
              </a:rPr>
              <a:t> </a:t>
            </a:r>
            <a:r>
              <a:rPr lang="es-MX" sz="1000" dirty="0" err="1">
                <a:latin typeface="Avenir Roman"/>
              </a:rPr>
              <a:t>autorship</a:t>
            </a:r>
            <a:endParaRPr lang="es-MX" sz="1000" dirty="0">
              <a:latin typeface="Avenir Roman"/>
            </a:endParaRPr>
          </a:p>
        </p:txBody>
      </p:sp>
    </p:spTree>
    <p:extLst>
      <p:ext uri="{BB962C8B-B14F-4D97-AF65-F5344CB8AC3E}">
        <p14:creationId xmlns:p14="http://schemas.microsoft.com/office/powerpoint/2010/main" val="2448723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12192000" cy="755903"/>
          </a:xfrm>
        </p:spPr>
        <p:txBody>
          <a:bodyPr/>
          <a:lstStyle/>
          <a:p>
            <a:r>
              <a:rPr lang="it-IT" dirty="0"/>
              <a:t>Special Features</a:t>
            </a:r>
          </a:p>
        </p:txBody>
      </p:sp>
      <p:sp>
        <p:nvSpPr>
          <p:cNvPr id="3" name="Segnaposto contenuto 2"/>
          <p:cNvSpPr>
            <a:spLocks noGrp="1"/>
          </p:cNvSpPr>
          <p:nvPr>
            <p:ph idx="1"/>
          </p:nvPr>
        </p:nvSpPr>
        <p:spPr/>
        <p:txBody>
          <a:bodyPr/>
          <a:lstStyle/>
          <a:p>
            <a:r>
              <a:rPr lang="it-IT" dirty="0"/>
              <a:t>It incorporates </a:t>
            </a:r>
            <a:r>
              <a:rPr lang="it-IT" b="1" dirty="0"/>
              <a:t>behavioural economics</a:t>
            </a:r>
            <a:r>
              <a:rPr lang="it-IT" dirty="0"/>
              <a:t>:</a:t>
            </a:r>
          </a:p>
          <a:p>
            <a:pPr lvl="1"/>
            <a:r>
              <a:rPr lang="it-IT" dirty="0"/>
              <a:t>Permanent remindings</a:t>
            </a:r>
          </a:p>
          <a:p>
            <a:pPr lvl="1"/>
            <a:r>
              <a:rPr lang="it-IT" dirty="0"/>
              <a:t>Short, medium and long-term rewards</a:t>
            </a:r>
          </a:p>
          <a:p>
            <a:pPr lvl="1"/>
            <a:r>
              <a:rPr lang="it-IT" dirty="0"/>
              <a:t>Incentive: save as you buy!</a:t>
            </a:r>
          </a:p>
          <a:p>
            <a:pPr lvl="1"/>
            <a:r>
              <a:rPr lang="it-IT" dirty="0"/>
              <a:t>Save through any prefered channel/product</a:t>
            </a:r>
          </a:p>
          <a:p>
            <a:pPr lvl="1"/>
            <a:r>
              <a:rPr lang="it-IT" dirty="0"/>
              <a:t>Creates a culture in a very easy way</a:t>
            </a:r>
          </a:p>
          <a:p>
            <a:r>
              <a:rPr lang="it-IT" b="1" dirty="0"/>
              <a:t>Fintech</a:t>
            </a:r>
          </a:p>
          <a:p>
            <a:r>
              <a:rPr lang="it-IT" b="1" dirty="0"/>
              <a:t>No politics or changes in regulation</a:t>
            </a:r>
            <a:r>
              <a:rPr lang="it-IT" dirty="0"/>
              <a:t> needed; all parties cooperating to help people save (stores, brands, insurance companies, governments, regulators, asset managers, media...)</a:t>
            </a:r>
          </a:p>
          <a:p>
            <a:pPr marL="457200" lvl="1" indent="0">
              <a:buNone/>
            </a:pPr>
            <a:endParaRPr lang="it-IT" dirty="0"/>
          </a:p>
        </p:txBody>
      </p:sp>
      <p:sp>
        <p:nvSpPr>
          <p:cNvPr id="4" name="Segnaposto numero diapositiva 3"/>
          <p:cNvSpPr>
            <a:spLocks noGrp="1"/>
          </p:cNvSpPr>
          <p:nvPr>
            <p:ph type="sldNum" sz="quarter" idx="12"/>
          </p:nvPr>
        </p:nvSpPr>
        <p:spPr/>
        <p:txBody>
          <a:bodyPr/>
          <a:lstStyle/>
          <a:p>
            <a:fld id="{2BA1292A-03A9-4707-88A2-3F81F831B259}" type="slidenum">
              <a:rPr lang="it-IT" smtClean="0"/>
              <a:t>18</a:t>
            </a:fld>
            <a:endParaRPr lang="it-IT" dirty="0"/>
          </a:p>
        </p:txBody>
      </p:sp>
    </p:spTree>
    <p:extLst>
      <p:ext uri="{BB962C8B-B14F-4D97-AF65-F5344CB8AC3E}">
        <p14:creationId xmlns:p14="http://schemas.microsoft.com/office/powerpoint/2010/main" val="1623384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12192000" cy="755903"/>
          </a:xfrm>
        </p:spPr>
        <p:txBody>
          <a:bodyPr/>
          <a:lstStyle/>
          <a:p>
            <a:r>
              <a:rPr lang="it-IT" dirty="0"/>
              <a:t>Facts to date</a:t>
            </a:r>
          </a:p>
        </p:txBody>
      </p:sp>
      <p:sp>
        <p:nvSpPr>
          <p:cNvPr id="3" name="Segnaposto contenuto 2"/>
          <p:cNvSpPr>
            <a:spLocks noGrp="1"/>
          </p:cNvSpPr>
          <p:nvPr>
            <p:ph idx="1"/>
          </p:nvPr>
        </p:nvSpPr>
        <p:spPr/>
        <p:txBody>
          <a:bodyPr/>
          <a:lstStyle/>
          <a:p>
            <a:r>
              <a:rPr lang="it-IT" dirty="0"/>
              <a:t>Mexican project already implemented</a:t>
            </a:r>
          </a:p>
          <a:p>
            <a:r>
              <a:rPr lang="it-IT" dirty="0"/>
              <a:t>Presented at the Mexican Senate (2017)</a:t>
            </a:r>
          </a:p>
          <a:p>
            <a:r>
              <a:rPr lang="it-IT" dirty="0"/>
              <a:t>App launched in November 2018 (jointly with the Treasury and Pensions Regulator)</a:t>
            </a:r>
          </a:p>
          <a:p>
            <a:r>
              <a:rPr lang="it-IT" dirty="0"/>
              <a:t>+20,000 downloads and +15,000 people saving already</a:t>
            </a:r>
          </a:p>
          <a:p>
            <a:r>
              <a:rPr lang="it-IT" dirty="0"/>
              <a:t>To date, it only works linked to the Public Administrators (public pension system)</a:t>
            </a:r>
          </a:p>
          <a:p>
            <a:r>
              <a:rPr lang="it-IT" dirty="0"/>
              <a:t>Challenge: get more saving channels, achieve a critical mass, transaction fees negotiation</a:t>
            </a:r>
          </a:p>
        </p:txBody>
      </p:sp>
      <p:sp>
        <p:nvSpPr>
          <p:cNvPr id="4" name="Segnaposto numero diapositiva 3"/>
          <p:cNvSpPr>
            <a:spLocks noGrp="1"/>
          </p:cNvSpPr>
          <p:nvPr>
            <p:ph type="sldNum" sz="quarter" idx="12"/>
          </p:nvPr>
        </p:nvSpPr>
        <p:spPr/>
        <p:txBody>
          <a:bodyPr/>
          <a:lstStyle/>
          <a:p>
            <a:fld id="{2BA1292A-03A9-4707-88A2-3F81F831B259}" type="slidenum">
              <a:rPr lang="it-IT" smtClean="0"/>
              <a:t>19</a:t>
            </a:fld>
            <a:endParaRPr lang="it-IT" dirty="0"/>
          </a:p>
        </p:txBody>
      </p:sp>
    </p:spTree>
    <p:extLst>
      <p:ext uri="{BB962C8B-B14F-4D97-AF65-F5344CB8AC3E}">
        <p14:creationId xmlns:p14="http://schemas.microsoft.com/office/powerpoint/2010/main" val="1691379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12192000" cy="755903"/>
          </a:xfrm>
        </p:spPr>
        <p:txBody>
          <a:bodyPr/>
          <a:lstStyle/>
          <a:p>
            <a:r>
              <a:rPr lang="it-IT"/>
              <a:t>About the speaker</a:t>
            </a:r>
            <a:endParaRPr lang="it-IT" dirty="0"/>
          </a:p>
        </p:txBody>
      </p:sp>
      <p:sp>
        <p:nvSpPr>
          <p:cNvPr id="4" name="Segnaposto numero diapositiva 3"/>
          <p:cNvSpPr>
            <a:spLocks noGrp="1"/>
          </p:cNvSpPr>
          <p:nvPr>
            <p:ph type="sldNum" sz="quarter" idx="12"/>
          </p:nvPr>
        </p:nvSpPr>
        <p:spPr>
          <a:xfrm>
            <a:off x="5853359" y="6266411"/>
            <a:ext cx="477253" cy="365125"/>
          </a:xfrm>
        </p:spPr>
        <p:txBody>
          <a:bodyPr/>
          <a:lstStyle/>
          <a:p>
            <a:fld id="{2BA1292A-03A9-4707-88A2-3F81F831B259}" type="slidenum">
              <a:rPr lang="it-IT" smtClean="0"/>
              <a:t>2</a:t>
            </a:fld>
            <a:endParaRPr lang="it-IT" dirty="0"/>
          </a:p>
        </p:txBody>
      </p:sp>
      <p:pic>
        <p:nvPicPr>
          <p:cNvPr id="6" name="Imagen 5" descr="Imagen que contiene persona, pared, ropa, interior&#10;&#10;Descripción generada con confianza muy alta">
            <a:extLst>
              <a:ext uri="{FF2B5EF4-FFF2-40B4-BE49-F238E27FC236}">
                <a16:creationId xmlns:a16="http://schemas.microsoft.com/office/drawing/2014/main" id="{AA1EF036-2429-4D29-97E5-20548220855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167" b="16517"/>
          <a:stretch/>
        </p:blipFill>
        <p:spPr>
          <a:xfrm flipH="1">
            <a:off x="8857130" y="1659411"/>
            <a:ext cx="2193832" cy="2419484"/>
          </a:xfrm>
          <a:prstGeom prst="rect">
            <a:avLst/>
          </a:prstGeom>
        </p:spPr>
      </p:pic>
      <p:pic>
        <p:nvPicPr>
          <p:cNvPr id="7" name="Picture 2" descr="Resultado de imagen para vitalis">
            <a:extLst>
              <a:ext uri="{FF2B5EF4-FFF2-40B4-BE49-F238E27FC236}">
                <a16:creationId xmlns:a16="http://schemas.microsoft.com/office/drawing/2014/main" id="{1E0287BD-AFC5-4873-AC7A-81EB4431C96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61764" y="4328567"/>
            <a:ext cx="2189198" cy="575127"/>
          </a:xfrm>
          <a:prstGeom prst="rect">
            <a:avLst/>
          </a:prstGeom>
          <a:noFill/>
          <a:extLst>
            <a:ext uri="{909E8E84-426E-40DD-AFC4-6F175D3DCCD1}">
              <a14:hiddenFill xmlns:a14="http://schemas.microsoft.com/office/drawing/2010/main">
                <a:solidFill>
                  <a:srgbClr val="FFFFFF"/>
                </a:solidFill>
              </a14:hiddenFill>
            </a:ext>
          </a:extLst>
        </p:spPr>
      </p:pic>
      <p:sp>
        <p:nvSpPr>
          <p:cNvPr id="9" name="Segnaposto contenuto 2">
            <a:extLst>
              <a:ext uri="{FF2B5EF4-FFF2-40B4-BE49-F238E27FC236}">
                <a16:creationId xmlns:a16="http://schemas.microsoft.com/office/drawing/2014/main" id="{433452D2-69E0-4D67-9B62-0CD335BCDDFE}"/>
              </a:ext>
            </a:extLst>
          </p:cNvPr>
          <p:cNvSpPr txBox="1">
            <a:spLocks/>
          </p:cNvSpPr>
          <p:nvPr/>
        </p:nvSpPr>
        <p:spPr>
          <a:xfrm>
            <a:off x="362712" y="1509537"/>
            <a:ext cx="8494418" cy="49394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t-IT" b="1"/>
              <a:t>Fernanda Salas</a:t>
            </a:r>
          </a:p>
          <a:p>
            <a:pPr marL="0" indent="0">
              <a:buFont typeface="Arial" panose="020B0604020202020204" pitchFamily="34" charset="0"/>
              <a:buNone/>
            </a:pPr>
            <a:endParaRPr lang="it-IT" sz="2000" b="1"/>
          </a:p>
          <a:p>
            <a:r>
              <a:rPr lang="it-IT" sz="2000"/>
              <a:t>Actuary, Faculty of Sciences, UNAM, Mexico</a:t>
            </a:r>
          </a:p>
          <a:p>
            <a:r>
              <a:rPr lang="it-IT" sz="2000"/>
              <a:t>Part-time professor Finance, Risk Management and Demographics</a:t>
            </a:r>
          </a:p>
          <a:p>
            <a:r>
              <a:rPr lang="it-IT" sz="2000"/>
              <a:t>Vice Chairwoman, AFIR-ERM Section , IAA</a:t>
            </a:r>
          </a:p>
          <a:p>
            <a:r>
              <a:rPr lang="it-IT" sz="2000"/>
              <a:t>Member of CONAC (Mexican College of Actuaries)</a:t>
            </a:r>
          </a:p>
          <a:p>
            <a:r>
              <a:rPr lang="it-IT" sz="2000"/>
              <a:t>Youngest member of the investments committee, VITALIS Asset Management</a:t>
            </a:r>
          </a:p>
          <a:p>
            <a:r>
              <a:rPr lang="en-US" sz="2000"/>
              <a:t>Actively participates in social causes getting involved in responsible investing</a:t>
            </a:r>
            <a:endParaRPr lang="en-US" sz="2000" dirty="0"/>
          </a:p>
        </p:txBody>
      </p:sp>
    </p:spTree>
    <p:extLst>
      <p:ext uri="{BB962C8B-B14F-4D97-AF65-F5344CB8AC3E}">
        <p14:creationId xmlns:p14="http://schemas.microsoft.com/office/powerpoint/2010/main" val="3962231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idx="4294967295"/>
          </p:nvPr>
        </p:nvSpPr>
        <p:spPr>
          <a:xfrm>
            <a:off x="1042416" y="1180351"/>
            <a:ext cx="10107168" cy="1681163"/>
          </a:xfrm>
        </p:spPr>
        <p:txBody>
          <a:bodyPr>
            <a:normAutofit/>
          </a:bodyPr>
          <a:lstStyle/>
          <a:p>
            <a:pPr algn="ctr"/>
            <a:r>
              <a:rPr lang="it-IT" sz="5400" b="1" dirty="0">
                <a:solidFill>
                  <a:srgbClr val="9A0000"/>
                </a:solidFill>
                <a:latin typeface="+mn-lt"/>
              </a:rPr>
              <a:t>THANK YOU!</a:t>
            </a:r>
            <a:endParaRPr lang="it-IT" sz="5400" b="1" dirty="0">
              <a:latin typeface="+mn-lt"/>
            </a:endParaRPr>
          </a:p>
        </p:txBody>
      </p:sp>
      <p:sp>
        <p:nvSpPr>
          <p:cNvPr id="6" name="Sottotitolo 2"/>
          <p:cNvSpPr txBox="1">
            <a:spLocks/>
          </p:cNvSpPr>
          <p:nvPr/>
        </p:nvSpPr>
        <p:spPr>
          <a:xfrm>
            <a:off x="1042416" y="2714157"/>
            <a:ext cx="10107168" cy="10774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it-IT" dirty="0"/>
              <a:t>Fernanda Salas</a:t>
            </a:r>
            <a:br>
              <a:rPr lang="it-IT" dirty="0"/>
            </a:br>
            <a:r>
              <a:rPr lang="it-IT" dirty="0">
                <a:solidFill>
                  <a:schemeClr val="bg1">
                    <a:lumMod val="50000"/>
                  </a:schemeClr>
                </a:solidFill>
              </a:rPr>
              <a:t>fsalas@vitalis.com.mx</a:t>
            </a:r>
          </a:p>
        </p:txBody>
      </p:sp>
      <p:sp>
        <p:nvSpPr>
          <p:cNvPr id="4" name="hlFirstPage"/>
          <p:cNvSpPr txBox="1"/>
          <p:nvPr/>
        </p:nvSpPr>
        <p:spPr>
          <a:xfrm>
            <a:off x="254000" y="4381500"/>
            <a:ext cx="184731" cy="369332"/>
          </a:xfrm>
          <a:prstGeom prst="rect">
            <a:avLst/>
          </a:prstGeom>
          <a:noFill/>
        </p:spPr>
        <p:txBody>
          <a:bodyPr vert="horz" wrap="none" rtlCol="0">
            <a:spAutoFit/>
          </a:bodyPr>
          <a:lstStyle/>
          <a:p>
            <a:endParaRPr lang="it-IT"/>
          </a:p>
        </p:txBody>
      </p:sp>
    </p:spTree>
    <p:extLst>
      <p:ext uri="{BB962C8B-B14F-4D97-AF65-F5344CB8AC3E}">
        <p14:creationId xmlns:p14="http://schemas.microsoft.com/office/powerpoint/2010/main" val="4112829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12192000" cy="755903"/>
          </a:xfrm>
        </p:spPr>
        <p:txBody>
          <a:bodyPr/>
          <a:lstStyle/>
          <a:p>
            <a:r>
              <a:rPr lang="it-IT" dirty="0"/>
              <a:t>Disclaimer</a:t>
            </a:r>
          </a:p>
        </p:txBody>
      </p:sp>
      <p:sp>
        <p:nvSpPr>
          <p:cNvPr id="3" name="Segnaposto contenuto 2"/>
          <p:cNvSpPr>
            <a:spLocks noGrp="1"/>
          </p:cNvSpPr>
          <p:nvPr>
            <p:ph idx="1"/>
          </p:nvPr>
        </p:nvSpPr>
        <p:spPr>
          <a:xfrm>
            <a:off x="234550" y="979535"/>
            <a:ext cx="11706438" cy="2704959"/>
          </a:xfrm>
        </p:spPr>
        <p:txBody>
          <a:bodyPr>
            <a:normAutofit/>
          </a:bodyPr>
          <a:lstStyle/>
          <a:p>
            <a:pPr marL="0" indent="0" algn="just">
              <a:lnSpc>
                <a:spcPct val="150000"/>
              </a:lnSpc>
              <a:buNone/>
            </a:pPr>
            <a:r>
              <a:rPr lang="en-US" sz="1800" dirty="0">
                <a:latin typeface="Avenir Roman"/>
                <a:cs typeface="Avenir Roman"/>
              </a:rPr>
              <a:t>The information given herein has been gathered from different sources and completed by Fernanda Salas, Vice Chairwoman of the AFIR-ERM Section of the IAA and member of the investments committee of VITALIS. The material in this presentation may include general background information about AFIR-ERM Section as well as of VITALIS current as at the date of this presentation. Such information is subject to change without notice and the IAA nor VITALIS is not under any duty to update this information nor responsible for it. The views and opinions expressed in the given presentation are those of the speaker and do not necessarily reflect the official policy or position of the IAA, the AFIR-ERM Section or VITALIS.</a:t>
            </a:r>
          </a:p>
        </p:txBody>
      </p:sp>
      <p:sp>
        <p:nvSpPr>
          <p:cNvPr id="4" name="Segnaposto numero diapositiva 3"/>
          <p:cNvSpPr>
            <a:spLocks noGrp="1"/>
          </p:cNvSpPr>
          <p:nvPr>
            <p:ph type="sldNum" sz="quarter" idx="12"/>
          </p:nvPr>
        </p:nvSpPr>
        <p:spPr>
          <a:xfrm>
            <a:off x="5853359" y="6266411"/>
            <a:ext cx="477253" cy="365125"/>
          </a:xfrm>
        </p:spPr>
        <p:txBody>
          <a:bodyPr/>
          <a:lstStyle/>
          <a:p>
            <a:fld id="{2BA1292A-03A9-4707-88A2-3F81F831B259}" type="slidenum">
              <a:rPr lang="it-IT" smtClean="0"/>
              <a:t>3</a:t>
            </a:fld>
            <a:endParaRPr lang="it-IT" dirty="0"/>
          </a:p>
        </p:txBody>
      </p:sp>
    </p:spTree>
    <p:extLst>
      <p:ext uri="{BB962C8B-B14F-4D97-AF65-F5344CB8AC3E}">
        <p14:creationId xmlns:p14="http://schemas.microsoft.com/office/powerpoint/2010/main" val="2318535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12192000" cy="755903"/>
          </a:xfrm>
        </p:spPr>
        <p:txBody>
          <a:bodyPr/>
          <a:lstStyle/>
          <a:p>
            <a:r>
              <a:rPr lang="it-IT" dirty="0"/>
              <a:t>Free beer at Cancun!</a:t>
            </a:r>
          </a:p>
        </p:txBody>
      </p:sp>
      <p:sp>
        <p:nvSpPr>
          <p:cNvPr id="4" name="Segnaposto numero diapositiva 3"/>
          <p:cNvSpPr>
            <a:spLocks noGrp="1"/>
          </p:cNvSpPr>
          <p:nvPr>
            <p:ph type="sldNum" sz="quarter" idx="12"/>
          </p:nvPr>
        </p:nvSpPr>
        <p:spPr/>
        <p:txBody>
          <a:bodyPr/>
          <a:lstStyle/>
          <a:p>
            <a:fld id="{2BA1292A-03A9-4707-88A2-3F81F831B259}" type="slidenum">
              <a:rPr lang="it-IT" smtClean="0"/>
              <a:t>4</a:t>
            </a:fld>
            <a:endParaRPr lang="it-IT" dirty="0"/>
          </a:p>
        </p:txBody>
      </p:sp>
      <p:pic>
        <p:nvPicPr>
          <p:cNvPr id="7" name="Picture 2" descr="Resultado de imagen para cancun and beers">
            <a:extLst>
              <a:ext uri="{FF2B5EF4-FFF2-40B4-BE49-F238E27FC236}">
                <a16:creationId xmlns:a16="http://schemas.microsoft.com/office/drawing/2014/main" id="{282A43F2-E094-4C1A-AB29-9879032345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5302" y="1106359"/>
            <a:ext cx="6636114" cy="4645281"/>
          </a:xfrm>
          <a:prstGeom prst="rect">
            <a:avLst/>
          </a:prstGeom>
          <a:noFill/>
          <a:extLst>
            <a:ext uri="{909E8E84-426E-40DD-AFC4-6F175D3DCCD1}">
              <a14:hiddenFill xmlns:a14="http://schemas.microsoft.com/office/drawing/2010/main">
                <a:solidFill>
                  <a:srgbClr val="FFFFFF"/>
                </a:solidFill>
              </a14:hiddenFill>
            </a:ext>
          </a:extLst>
        </p:spPr>
      </p:pic>
      <p:sp>
        <p:nvSpPr>
          <p:cNvPr id="8" name="Textplatzhalter 3">
            <a:extLst>
              <a:ext uri="{FF2B5EF4-FFF2-40B4-BE49-F238E27FC236}">
                <a16:creationId xmlns:a16="http://schemas.microsoft.com/office/drawing/2014/main" id="{C749E934-E008-4B5F-8882-E3019F8732E4}"/>
              </a:ext>
            </a:extLst>
          </p:cNvPr>
          <p:cNvSpPr txBox="1">
            <a:spLocks/>
          </p:cNvSpPr>
          <p:nvPr/>
        </p:nvSpPr>
        <p:spPr>
          <a:xfrm>
            <a:off x="6091985" y="5057531"/>
            <a:ext cx="3061252" cy="811514"/>
          </a:xfrm>
          <a:prstGeom prst="rect">
            <a:avLst/>
          </a:prstGeom>
          <a:noFill/>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t>GRATIFICATION</a:t>
            </a:r>
            <a:endParaRPr lang="en-US" sz="3200" dirty="0"/>
          </a:p>
        </p:txBody>
      </p:sp>
      <p:sp>
        <p:nvSpPr>
          <p:cNvPr id="3" name="CuadroTexto 2">
            <a:extLst>
              <a:ext uri="{FF2B5EF4-FFF2-40B4-BE49-F238E27FC236}">
                <a16:creationId xmlns:a16="http://schemas.microsoft.com/office/drawing/2014/main" id="{4A78FCD5-DA71-4462-B8A4-0633F5DAB3BD}"/>
              </a:ext>
            </a:extLst>
          </p:cNvPr>
          <p:cNvSpPr txBox="1"/>
          <p:nvPr/>
        </p:nvSpPr>
        <p:spPr>
          <a:xfrm>
            <a:off x="2535302" y="5751640"/>
            <a:ext cx="1893263" cy="246221"/>
          </a:xfrm>
          <a:prstGeom prst="rect">
            <a:avLst/>
          </a:prstGeom>
          <a:noFill/>
        </p:spPr>
        <p:txBody>
          <a:bodyPr wrap="square" rtlCol="0">
            <a:spAutoFit/>
          </a:bodyPr>
          <a:lstStyle/>
          <a:p>
            <a:r>
              <a:rPr lang="es-MX" sz="1000" dirty="0" err="1"/>
              <a:t>Source</a:t>
            </a:r>
            <a:r>
              <a:rPr lang="es-MX" sz="1000" dirty="0"/>
              <a:t>: </a:t>
            </a:r>
            <a:r>
              <a:rPr lang="es-MX" sz="1000" dirty="0" err="1"/>
              <a:t>Thrillist</a:t>
            </a:r>
            <a:endParaRPr lang="es-MX" sz="1000" dirty="0"/>
          </a:p>
        </p:txBody>
      </p:sp>
    </p:spTree>
    <p:extLst>
      <p:ext uri="{BB962C8B-B14F-4D97-AF65-F5344CB8AC3E}">
        <p14:creationId xmlns:p14="http://schemas.microsoft.com/office/powerpoint/2010/main" val="2862357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12192000" cy="755903"/>
          </a:xfrm>
        </p:spPr>
        <p:txBody>
          <a:bodyPr/>
          <a:lstStyle/>
          <a:p>
            <a:r>
              <a:rPr lang="it-IT" dirty="0"/>
              <a:t>Free beer at Cancun!</a:t>
            </a:r>
          </a:p>
        </p:txBody>
      </p:sp>
      <p:sp>
        <p:nvSpPr>
          <p:cNvPr id="4" name="Segnaposto numero diapositiva 3"/>
          <p:cNvSpPr>
            <a:spLocks noGrp="1"/>
          </p:cNvSpPr>
          <p:nvPr>
            <p:ph type="sldNum" sz="quarter" idx="12"/>
          </p:nvPr>
        </p:nvSpPr>
        <p:spPr/>
        <p:txBody>
          <a:bodyPr/>
          <a:lstStyle/>
          <a:p>
            <a:fld id="{2BA1292A-03A9-4707-88A2-3F81F831B259}" type="slidenum">
              <a:rPr lang="it-IT" smtClean="0"/>
              <a:t>5</a:t>
            </a:fld>
            <a:endParaRPr lang="it-IT" dirty="0"/>
          </a:p>
        </p:txBody>
      </p:sp>
      <p:pic>
        <p:nvPicPr>
          <p:cNvPr id="7" name="Picture 2" descr="Resultado de imagen para cancun and beers">
            <a:extLst>
              <a:ext uri="{FF2B5EF4-FFF2-40B4-BE49-F238E27FC236}">
                <a16:creationId xmlns:a16="http://schemas.microsoft.com/office/drawing/2014/main" id="{6A707F00-2E78-48FE-86EF-C411A49737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8438" y="1705753"/>
            <a:ext cx="4923561" cy="3446493"/>
          </a:xfrm>
          <a:prstGeom prst="rect">
            <a:avLst/>
          </a:prstGeom>
          <a:noFill/>
          <a:extLst>
            <a:ext uri="{909E8E84-426E-40DD-AFC4-6F175D3DCCD1}">
              <a14:hiddenFill xmlns:a14="http://schemas.microsoft.com/office/drawing/2010/main">
                <a:solidFill>
                  <a:srgbClr val="FFFFFF"/>
                </a:solidFill>
              </a14:hiddenFill>
            </a:ext>
          </a:extLst>
        </p:spPr>
      </p:pic>
      <p:sp>
        <p:nvSpPr>
          <p:cNvPr id="8" name="Textplatzhalter 3">
            <a:extLst>
              <a:ext uri="{FF2B5EF4-FFF2-40B4-BE49-F238E27FC236}">
                <a16:creationId xmlns:a16="http://schemas.microsoft.com/office/drawing/2014/main" id="{2308BDCF-7628-4A40-819A-8ADDF828845E}"/>
              </a:ext>
            </a:extLst>
          </p:cNvPr>
          <p:cNvSpPr txBox="1">
            <a:spLocks/>
          </p:cNvSpPr>
          <p:nvPr/>
        </p:nvSpPr>
        <p:spPr>
          <a:xfrm>
            <a:off x="5691994" y="4340732"/>
            <a:ext cx="2859157" cy="811514"/>
          </a:xfrm>
          <a:prstGeom prst="rect">
            <a:avLst/>
          </a:prstGeom>
          <a:noFill/>
        </p:spPr>
        <p:txBody>
          <a:bodyPr anchor="ct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DELAYED</a:t>
            </a:r>
          </a:p>
          <a:p>
            <a:pPr marL="0" indent="0" algn="ctr">
              <a:buFont typeface="Arial" panose="020B0604020202020204" pitchFamily="34" charset="0"/>
              <a:buNone/>
            </a:pPr>
            <a:r>
              <a:rPr lang="en-US" dirty="0"/>
              <a:t>GRATIFICATION</a:t>
            </a:r>
            <a:endParaRPr lang="en-US" sz="2400" dirty="0"/>
          </a:p>
        </p:txBody>
      </p:sp>
      <p:sp>
        <p:nvSpPr>
          <p:cNvPr id="6" name="CuadroTexto 5">
            <a:extLst>
              <a:ext uri="{FF2B5EF4-FFF2-40B4-BE49-F238E27FC236}">
                <a16:creationId xmlns:a16="http://schemas.microsoft.com/office/drawing/2014/main" id="{40BC63A3-6298-42DC-9C00-D21EF23C603B}"/>
              </a:ext>
            </a:extLst>
          </p:cNvPr>
          <p:cNvSpPr txBox="1"/>
          <p:nvPr/>
        </p:nvSpPr>
        <p:spPr>
          <a:xfrm>
            <a:off x="3458438" y="5152246"/>
            <a:ext cx="1893263" cy="246221"/>
          </a:xfrm>
          <a:prstGeom prst="rect">
            <a:avLst/>
          </a:prstGeom>
          <a:noFill/>
        </p:spPr>
        <p:txBody>
          <a:bodyPr wrap="square" rtlCol="0">
            <a:spAutoFit/>
          </a:bodyPr>
          <a:lstStyle/>
          <a:p>
            <a:r>
              <a:rPr lang="es-MX" sz="1000" dirty="0" err="1"/>
              <a:t>Source</a:t>
            </a:r>
            <a:r>
              <a:rPr lang="es-MX" sz="1000" dirty="0"/>
              <a:t>: </a:t>
            </a:r>
            <a:r>
              <a:rPr lang="es-MX" sz="1000" dirty="0" err="1"/>
              <a:t>Thrillist</a:t>
            </a:r>
            <a:endParaRPr lang="es-MX" sz="1000" dirty="0"/>
          </a:p>
        </p:txBody>
      </p:sp>
    </p:spTree>
    <p:extLst>
      <p:ext uri="{BB962C8B-B14F-4D97-AF65-F5344CB8AC3E}">
        <p14:creationId xmlns:p14="http://schemas.microsoft.com/office/powerpoint/2010/main" val="4088614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12192000" cy="755903"/>
          </a:xfrm>
        </p:spPr>
        <p:txBody>
          <a:bodyPr/>
          <a:lstStyle/>
          <a:p>
            <a:r>
              <a:rPr lang="it-IT" dirty="0"/>
              <a:t>Free beer at Cancun!</a:t>
            </a:r>
          </a:p>
        </p:txBody>
      </p:sp>
      <p:sp>
        <p:nvSpPr>
          <p:cNvPr id="4" name="Segnaposto numero diapositiva 3"/>
          <p:cNvSpPr>
            <a:spLocks noGrp="1"/>
          </p:cNvSpPr>
          <p:nvPr>
            <p:ph type="sldNum" sz="quarter" idx="12"/>
          </p:nvPr>
        </p:nvSpPr>
        <p:spPr/>
        <p:txBody>
          <a:bodyPr/>
          <a:lstStyle/>
          <a:p>
            <a:fld id="{2BA1292A-03A9-4707-88A2-3F81F831B259}" type="slidenum">
              <a:rPr lang="it-IT" smtClean="0"/>
              <a:t>6</a:t>
            </a:fld>
            <a:endParaRPr lang="it-IT" dirty="0"/>
          </a:p>
        </p:txBody>
      </p:sp>
      <p:pic>
        <p:nvPicPr>
          <p:cNvPr id="7" name="Picture 2" descr="Resultado de imagen para cancun and beers">
            <a:extLst>
              <a:ext uri="{FF2B5EF4-FFF2-40B4-BE49-F238E27FC236}">
                <a16:creationId xmlns:a16="http://schemas.microsoft.com/office/drawing/2014/main" id="{AC9C7BCE-58C2-40A4-A639-90D40562A42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5400" y="2268430"/>
            <a:ext cx="3315913" cy="2321140"/>
          </a:xfrm>
          <a:prstGeom prst="rect">
            <a:avLst/>
          </a:prstGeom>
          <a:noFill/>
          <a:extLst>
            <a:ext uri="{909E8E84-426E-40DD-AFC4-6F175D3DCCD1}">
              <a14:hiddenFill xmlns:a14="http://schemas.microsoft.com/office/drawing/2010/main">
                <a:solidFill>
                  <a:srgbClr val="FFFFFF"/>
                </a:solidFill>
              </a14:hiddenFill>
            </a:ext>
          </a:extLst>
        </p:spPr>
      </p:pic>
      <p:sp>
        <p:nvSpPr>
          <p:cNvPr id="8" name="Textplatzhalter 3">
            <a:extLst>
              <a:ext uri="{FF2B5EF4-FFF2-40B4-BE49-F238E27FC236}">
                <a16:creationId xmlns:a16="http://schemas.microsoft.com/office/drawing/2014/main" id="{83AA7289-2C5F-487B-BCEA-963023E69BC9}"/>
              </a:ext>
            </a:extLst>
          </p:cNvPr>
          <p:cNvSpPr txBox="1">
            <a:spLocks/>
          </p:cNvSpPr>
          <p:nvPr/>
        </p:nvSpPr>
        <p:spPr>
          <a:xfrm>
            <a:off x="1851199" y="4730591"/>
            <a:ext cx="8004313" cy="811514"/>
          </a:xfrm>
          <a:prstGeom prst="rect">
            <a:avLst/>
          </a:prstGeom>
          <a:noFill/>
        </p:spPr>
        <p:txBody>
          <a:bodyPr vert="horz" lIns="91440" tIns="45720" rIns="91440" bIns="45720" rtlCol="0" anchor="ctr">
            <a:normAutofit/>
          </a:bodyPr>
          <a:lstStyle>
            <a:lvl1pPr marL="268288" indent="-268288" algn="l" defTabSz="457200" rtl="0" eaLnBrk="1" latinLnBrk="0" hangingPunct="1">
              <a:spcBef>
                <a:spcPct val="20000"/>
              </a:spcBef>
              <a:buFont typeface="Wingdings" panose="05000000000000000000" pitchFamily="2" charset="2"/>
              <a:buChar char="§"/>
              <a:defRPr sz="2300" b="0" kern="1200">
                <a:solidFill>
                  <a:schemeClr val="tx1"/>
                </a:solidFill>
                <a:latin typeface="Verdana"/>
                <a:ea typeface="+mn-ea"/>
                <a:cs typeface="Verdana"/>
              </a:defRPr>
            </a:lvl1pPr>
            <a:lvl2pPr marL="534988" indent="-266700" algn="l" defTabSz="457200" rtl="0" eaLnBrk="1" latinLnBrk="0" hangingPunct="1">
              <a:spcBef>
                <a:spcPct val="20000"/>
              </a:spcBef>
              <a:buFont typeface="Symbol" panose="05050102010706020507" pitchFamily="18" charset="2"/>
              <a:buChar char="-"/>
              <a:defRPr sz="2300" b="0" kern="1200">
                <a:solidFill>
                  <a:schemeClr val="tx1"/>
                </a:solidFill>
                <a:latin typeface="Verdana"/>
                <a:ea typeface="+mn-ea"/>
                <a:cs typeface="Verdana"/>
              </a:defRPr>
            </a:lvl2pPr>
            <a:lvl3pPr marL="720725" indent="-185738" algn="l" defTabSz="457200" rtl="0" eaLnBrk="1" latinLnBrk="0" hangingPunct="1">
              <a:spcBef>
                <a:spcPct val="20000"/>
              </a:spcBef>
              <a:buFont typeface="Arial" panose="020B0604020202020204" pitchFamily="34" charset="0"/>
              <a:buChar char="•"/>
              <a:defRPr sz="2300" b="0" kern="1200">
                <a:solidFill>
                  <a:schemeClr val="tx1"/>
                </a:solidFill>
                <a:latin typeface="Verdana"/>
                <a:ea typeface="+mn-ea"/>
                <a:cs typeface="Verdana"/>
              </a:defRPr>
            </a:lvl3pPr>
            <a:lvl4pPr marL="720725" indent="-185738" algn="l" defTabSz="457200" rtl="0" eaLnBrk="1" latinLnBrk="0" hangingPunct="1">
              <a:spcBef>
                <a:spcPct val="20000"/>
              </a:spcBef>
              <a:buFont typeface="Arial" panose="020B0604020202020204" pitchFamily="34" charset="0"/>
              <a:buChar char="•"/>
              <a:defRPr sz="2300" b="0" kern="1200">
                <a:solidFill>
                  <a:schemeClr val="tx1"/>
                </a:solidFill>
                <a:latin typeface="Verdana"/>
                <a:ea typeface="+mn-ea"/>
                <a:cs typeface="Verdana"/>
              </a:defRPr>
            </a:lvl4pPr>
            <a:lvl5pPr marL="1077913" indent="-274638" algn="l" defTabSz="457200" rtl="0" eaLnBrk="1" latinLnBrk="0" hangingPunct="1">
              <a:spcBef>
                <a:spcPct val="20000"/>
              </a:spcBef>
              <a:buFont typeface="Arial"/>
              <a:buChar char="»"/>
              <a:defRPr sz="2300" b="0" kern="1200" baseline="0">
                <a:solidFill>
                  <a:schemeClr val="tx1"/>
                </a:solidFill>
                <a:latin typeface="Verdana"/>
                <a:ea typeface="+mn-ea"/>
                <a:cs typeface="Verdana"/>
              </a:defRPr>
            </a:lvl5pPr>
            <a:lvl6pPr marL="1346200" indent="-268288" algn="l" defTabSz="457200" rtl="0" eaLnBrk="1" latinLnBrk="0" hangingPunct="1">
              <a:spcBef>
                <a:spcPct val="20000"/>
              </a:spcBef>
              <a:buFont typeface="Arial"/>
              <a:buChar char="•"/>
              <a:defRPr sz="20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Wingdings" panose="05000000000000000000" pitchFamily="2" charset="2"/>
              <a:buNone/>
            </a:pPr>
            <a:r>
              <a:rPr lang="en-US" sz="2400" dirty="0"/>
              <a:t> RANDOM DELAYED GRATIFICATION</a:t>
            </a:r>
            <a:endParaRPr lang="en-US" sz="1400" dirty="0"/>
          </a:p>
        </p:txBody>
      </p:sp>
      <p:sp>
        <p:nvSpPr>
          <p:cNvPr id="6" name="CuadroTexto 5">
            <a:extLst>
              <a:ext uri="{FF2B5EF4-FFF2-40B4-BE49-F238E27FC236}">
                <a16:creationId xmlns:a16="http://schemas.microsoft.com/office/drawing/2014/main" id="{FD288817-53BD-48BE-A489-1263D1531980}"/>
              </a:ext>
            </a:extLst>
          </p:cNvPr>
          <p:cNvSpPr txBox="1"/>
          <p:nvPr/>
        </p:nvSpPr>
        <p:spPr>
          <a:xfrm>
            <a:off x="4195400" y="4555811"/>
            <a:ext cx="1893263" cy="246221"/>
          </a:xfrm>
          <a:prstGeom prst="rect">
            <a:avLst/>
          </a:prstGeom>
          <a:noFill/>
        </p:spPr>
        <p:txBody>
          <a:bodyPr wrap="square" rtlCol="0">
            <a:spAutoFit/>
          </a:bodyPr>
          <a:lstStyle/>
          <a:p>
            <a:r>
              <a:rPr lang="es-MX" sz="1000" dirty="0" err="1"/>
              <a:t>Source</a:t>
            </a:r>
            <a:r>
              <a:rPr lang="es-MX" sz="1000" dirty="0"/>
              <a:t>: </a:t>
            </a:r>
            <a:r>
              <a:rPr lang="es-MX" sz="1000" dirty="0" err="1"/>
              <a:t>Thrillist</a:t>
            </a:r>
            <a:endParaRPr lang="es-MX" sz="1000" dirty="0"/>
          </a:p>
        </p:txBody>
      </p:sp>
    </p:spTree>
    <p:extLst>
      <p:ext uri="{BB962C8B-B14F-4D97-AF65-F5344CB8AC3E}">
        <p14:creationId xmlns:p14="http://schemas.microsoft.com/office/powerpoint/2010/main" val="571741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12192000" cy="755903"/>
          </a:xfrm>
        </p:spPr>
        <p:txBody>
          <a:bodyPr/>
          <a:lstStyle/>
          <a:p>
            <a:r>
              <a:rPr lang="it-IT" dirty="0"/>
              <a:t>Free beer at Cancun!</a:t>
            </a:r>
          </a:p>
        </p:txBody>
      </p:sp>
      <p:sp>
        <p:nvSpPr>
          <p:cNvPr id="4" name="Segnaposto numero diapositiva 3"/>
          <p:cNvSpPr>
            <a:spLocks noGrp="1"/>
          </p:cNvSpPr>
          <p:nvPr>
            <p:ph type="sldNum" sz="quarter" idx="12"/>
          </p:nvPr>
        </p:nvSpPr>
        <p:spPr/>
        <p:txBody>
          <a:bodyPr/>
          <a:lstStyle/>
          <a:p>
            <a:fld id="{2BA1292A-03A9-4707-88A2-3F81F831B259}" type="slidenum">
              <a:rPr lang="it-IT" smtClean="0"/>
              <a:t>7</a:t>
            </a:fld>
            <a:endParaRPr lang="it-IT" dirty="0"/>
          </a:p>
        </p:txBody>
      </p:sp>
      <p:pic>
        <p:nvPicPr>
          <p:cNvPr id="7" name="Picture 2" descr="Resultado de imagen para cancun and beers">
            <a:extLst>
              <a:ext uri="{FF2B5EF4-FFF2-40B4-BE49-F238E27FC236}">
                <a16:creationId xmlns:a16="http://schemas.microsoft.com/office/drawing/2014/main" id="{028DEC09-1B84-4888-92A6-8650C1D847D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8666" y="2331494"/>
            <a:ext cx="1567865" cy="1097506"/>
          </a:xfrm>
          <a:prstGeom prst="rect">
            <a:avLst/>
          </a:prstGeom>
          <a:noFill/>
          <a:extLst>
            <a:ext uri="{909E8E84-426E-40DD-AFC4-6F175D3DCCD1}">
              <a14:hiddenFill xmlns:a14="http://schemas.microsoft.com/office/drawing/2010/main">
                <a:solidFill>
                  <a:srgbClr val="FFFFFF"/>
                </a:solidFill>
              </a14:hiddenFill>
            </a:ext>
          </a:extLst>
        </p:spPr>
      </p:pic>
      <p:sp>
        <p:nvSpPr>
          <p:cNvPr id="8" name="Textplatzhalter 3">
            <a:extLst>
              <a:ext uri="{FF2B5EF4-FFF2-40B4-BE49-F238E27FC236}">
                <a16:creationId xmlns:a16="http://schemas.microsoft.com/office/drawing/2014/main" id="{F5EE9DF9-FFD9-4D73-B132-1C795E54F770}"/>
              </a:ext>
            </a:extLst>
          </p:cNvPr>
          <p:cNvSpPr txBox="1">
            <a:spLocks/>
          </p:cNvSpPr>
          <p:nvPr/>
        </p:nvSpPr>
        <p:spPr>
          <a:xfrm>
            <a:off x="2029066" y="3676645"/>
            <a:ext cx="8004313" cy="811514"/>
          </a:xfrm>
          <a:prstGeom prst="rect">
            <a:avLst/>
          </a:prstGeom>
          <a:noFill/>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 EXPENSIVE RANDOM DELAYED GRATIFICATION</a:t>
            </a:r>
            <a:endParaRPr lang="en-US" sz="1600" dirty="0"/>
          </a:p>
        </p:txBody>
      </p:sp>
      <p:sp>
        <p:nvSpPr>
          <p:cNvPr id="9" name="Textplatzhalter 3">
            <a:extLst>
              <a:ext uri="{FF2B5EF4-FFF2-40B4-BE49-F238E27FC236}">
                <a16:creationId xmlns:a16="http://schemas.microsoft.com/office/drawing/2014/main" id="{D690299D-6CB1-4E46-B892-4486ED437920}"/>
              </a:ext>
            </a:extLst>
          </p:cNvPr>
          <p:cNvSpPr txBox="1">
            <a:spLocks/>
          </p:cNvSpPr>
          <p:nvPr/>
        </p:nvSpPr>
        <p:spPr>
          <a:xfrm>
            <a:off x="2089828" y="4801495"/>
            <a:ext cx="8004313" cy="811514"/>
          </a:xfrm>
          <a:prstGeom prst="rect">
            <a:avLst/>
          </a:prstGeom>
          <a:noFill/>
        </p:spPr>
        <p:txBody>
          <a:bodyPr vert="horz" lIns="91440" tIns="45720" rIns="91440" bIns="45720" rtlCol="0" anchor="ctr">
            <a:normAutofit/>
          </a:bodyPr>
          <a:lstStyle>
            <a:lvl1pPr marL="268288" indent="-268288" algn="l" defTabSz="457200" rtl="0" eaLnBrk="1" latinLnBrk="0" hangingPunct="1">
              <a:spcBef>
                <a:spcPct val="20000"/>
              </a:spcBef>
              <a:buFont typeface="Wingdings" panose="05000000000000000000" pitchFamily="2" charset="2"/>
              <a:buChar char="§"/>
              <a:defRPr sz="2300" b="0" kern="1200">
                <a:solidFill>
                  <a:schemeClr val="tx1"/>
                </a:solidFill>
                <a:latin typeface="Verdana"/>
                <a:ea typeface="+mn-ea"/>
                <a:cs typeface="Verdana"/>
              </a:defRPr>
            </a:lvl1pPr>
            <a:lvl2pPr marL="534988" indent="-266700" algn="l" defTabSz="457200" rtl="0" eaLnBrk="1" latinLnBrk="0" hangingPunct="1">
              <a:spcBef>
                <a:spcPct val="20000"/>
              </a:spcBef>
              <a:buFont typeface="Symbol" panose="05050102010706020507" pitchFamily="18" charset="2"/>
              <a:buChar char="-"/>
              <a:defRPr sz="2300" b="0" kern="1200">
                <a:solidFill>
                  <a:schemeClr val="tx1"/>
                </a:solidFill>
                <a:latin typeface="Verdana"/>
                <a:ea typeface="+mn-ea"/>
                <a:cs typeface="Verdana"/>
              </a:defRPr>
            </a:lvl2pPr>
            <a:lvl3pPr marL="720725" indent="-185738" algn="l" defTabSz="457200" rtl="0" eaLnBrk="1" latinLnBrk="0" hangingPunct="1">
              <a:spcBef>
                <a:spcPct val="20000"/>
              </a:spcBef>
              <a:buFont typeface="Arial" panose="020B0604020202020204" pitchFamily="34" charset="0"/>
              <a:buChar char="•"/>
              <a:defRPr sz="2300" b="0" kern="1200">
                <a:solidFill>
                  <a:schemeClr val="tx1"/>
                </a:solidFill>
                <a:latin typeface="Verdana"/>
                <a:ea typeface="+mn-ea"/>
                <a:cs typeface="Verdana"/>
              </a:defRPr>
            </a:lvl3pPr>
            <a:lvl4pPr marL="720725" indent="-185738" algn="l" defTabSz="457200" rtl="0" eaLnBrk="1" latinLnBrk="0" hangingPunct="1">
              <a:spcBef>
                <a:spcPct val="20000"/>
              </a:spcBef>
              <a:buFont typeface="Arial" panose="020B0604020202020204" pitchFamily="34" charset="0"/>
              <a:buChar char="•"/>
              <a:defRPr sz="2300" b="0" kern="1200">
                <a:solidFill>
                  <a:schemeClr val="tx1"/>
                </a:solidFill>
                <a:latin typeface="Verdana"/>
                <a:ea typeface="+mn-ea"/>
                <a:cs typeface="Verdana"/>
              </a:defRPr>
            </a:lvl4pPr>
            <a:lvl5pPr marL="1077913" indent="-274638" algn="l" defTabSz="457200" rtl="0" eaLnBrk="1" latinLnBrk="0" hangingPunct="1">
              <a:spcBef>
                <a:spcPct val="20000"/>
              </a:spcBef>
              <a:buFont typeface="Arial"/>
              <a:buChar char="»"/>
              <a:defRPr sz="2300" b="0" kern="1200" baseline="0">
                <a:solidFill>
                  <a:schemeClr val="tx1"/>
                </a:solidFill>
                <a:latin typeface="Verdana"/>
                <a:ea typeface="+mn-ea"/>
                <a:cs typeface="Verdana"/>
              </a:defRPr>
            </a:lvl5pPr>
            <a:lvl6pPr marL="1346200" indent="-268288" algn="l" defTabSz="457200" rtl="0" eaLnBrk="1" latinLnBrk="0" hangingPunct="1">
              <a:spcBef>
                <a:spcPct val="20000"/>
              </a:spcBef>
              <a:buFont typeface="Arial"/>
              <a:buChar char="•"/>
              <a:defRPr sz="20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Wingdings" panose="05000000000000000000" pitchFamily="2" charset="2"/>
              <a:buNone/>
            </a:pPr>
            <a:r>
              <a:rPr lang="en-US" sz="2800" b="1" dirty="0">
                <a:latin typeface="+mn-lt"/>
              </a:rPr>
              <a:t>Similarities with reality are NOT purely coincidental.</a:t>
            </a:r>
            <a:endParaRPr lang="en-US" sz="1400" dirty="0">
              <a:latin typeface="+mn-lt"/>
            </a:endParaRPr>
          </a:p>
        </p:txBody>
      </p:sp>
      <p:sp>
        <p:nvSpPr>
          <p:cNvPr id="10" name="CuadroTexto 9">
            <a:extLst>
              <a:ext uri="{FF2B5EF4-FFF2-40B4-BE49-F238E27FC236}">
                <a16:creationId xmlns:a16="http://schemas.microsoft.com/office/drawing/2014/main" id="{A415D520-D9F5-4FA3-99D6-7D41ABB9F458}"/>
              </a:ext>
            </a:extLst>
          </p:cNvPr>
          <p:cNvSpPr txBox="1"/>
          <p:nvPr/>
        </p:nvSpPr>
        <p:spPr>
          <a:xfrm>
            <a:off x="5084590" y="3374146"/>
            <a:ext cx="1893263" cy="246221"/>
          </a:xfrm>
          <a:prstGeom prst="rect">
            <a:avLst/>
          </a:prstGeom>
          <a:noFill/>
        </p:spPr>
        <p:txBody>
          <a:bodyPr wrap="square" rtlCol="0">
            <a:spAutoFit/>
          </a:bodyPr>
          <a:lstStyle/>
          <a:p>
            <a:r>
              <a:rPr lang="es-MX" sz="1000" dirty="0" err="1"/>
              <a:t>Source</a:t>
            </a:r>
            <a:r>
              <a:rPr lang="es-MX" sz="1000" dirty="0"/>
              <a:t>: </a:t>
            </a:r>
            <a:r>
              <a:rPr lang="es-MX" sz="1000" dirty="0" err="1"/>
              <a:t>Thrillist</a:t>
            </a:r>
            <a:endParaRPr lang="es-MX" sz="1000" dirty="0"/>
          </a:p>
        </p:txBody>
      </p:sp>
    </p:spTree>
    <p:extLst>
      <p:ext uri="{BB962C8B-B14F-4D97-AF65-F5344CB8AC3E}">
        <p14:creationId xmlns:p14="http://schemas.microsoft.com/office/powerpoint/2010/main" val="1214520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12192000" cy="755903"/>
          </a:xfrm>
        </p:spPr>
        <p:txBody>
          <a:bodyPr/>
          <a:lstStyle/>
          <a:p>
            <a:r>
              <a:rPr lang="it-IT" dirty="0"/>
              <a:t>A reality about social security</a:t>
            </a:r>
          </a:p>
        </p:txBody>
      </p:sp>
      <p:sp>
        <p:nvSpPr>
          <p:cNvPr id="3" name="Segnaposto contenuto 2"/>
          <p:cNvSpPr>
            <a:spLocks noGrp="1"/>
          </p:cNvSpPr>
          <p:nvPr>
            <p:ph idx="1"/>
          </p:nvPr>
        </p:nvSpPr>
        <p:spPr/>
        <p:txBody>
          <a:bodyPr/>
          <a:lstStyle/>
          <a:p>
            <a:pPr marL="0" indent="0">
              <a:buNone/>
            </a:pPr>
            <a:r>
              <a:rPr lang="it-IT" sz="3200" b="1" dirty="0"/>
              <a:t>Where do we stand now?</a:t>
            </a:r>
          </a:p>
          <a:p>
            <a:pPr marL="0" indent="0">
              <a:buNone/>
            </a:pPr>
            <a:endParaRPr lang="it-IT" sz="3200" dirty="0"/>
          </a:p>
          <a:p>
            <a:r>
              <a:rPr lang="it-IT" dirty="0"/>
              <a:t>Most of the world population has </a:t>
            </a:r>
            <a:r>
              <a:rPr lang="it-IT" b="1" dirty="0"/>
              <a:t>NO access </a:t>
            </a:r>
            <a:r>
              <a:rPr lang="it-IT" dirty="0"/>
              <a:t>to Social Security for retirement as we know it</a:t>
            </a:r>
          </a:p>
          <a:p>
            <a:endParaRPr lang="it-IT" dirty="0"/>
          </a:p>
          <a:p>
            <a:r>
              <a:rPr lang="it-IT" dirty="0"/>
              <a:t>Notwithstanding its deficiencies, is a </a:t>
            </a:r>
            <a:r>
              <a:rPr lang="it-IT" b="1" dirty="0"/>
              <a:t>privilege </a:t>
            </a:r>
            <a:r>
              <a:rPr lang="it-IT" dirty="0"/>
              <a:t>of a </a:t>
            </a:r>
            <a:r>
              <a:rPr lang="it-IT" b="1" dirty="0"/>
              <a:t>lucky few</a:t>
            </a:r>
          </a:p>
          <a:p>
            <a:endParaRPr lang="it-IT" dirty="0"/>
          </a:p>
          <a:p>
            <a:endParaRPr lang="it-IT" dirty="0"/>
          </a:p>
          <a:p>
            <a:endParaRPr lang="it-IT" dirty="0"/>
          </a:p>
        </p:txBody>
      </p:sp>
      <p:sp>
        <p:nvSpPr>
          <p:cNvPr id="4" name="Segnaposto numero diapositiva 3"/>
          <p:cNvSpPr>
            <a:spLocks noGrp="1"/>
          </p:cNvSpPr>
          <p:nvPr>
            <p:ph type="sldNum" sz="quarter" idx="12"/>
          </p:nvPr>
        </p:nvSpPr>
        <p:spPr/>
        <p:txBody>
          <a:bodyPr/>
          <a:lstStyle/>
          <a:p>
            <a:fld id="{2BA1292A-03A9-4707-88A2-3F81F831B259}" type="slidenum">
              <a:rPr lang="it-IT" smtClean="0"/>
              <a:t>8</a:t>
            </a:fld>
            <a:endParaRPr lang="it-IT" dirty="0"/>
          </a:p>
        </p:txBody>
      </p:sp>
    </p:spTree>
    <p:extLst>
      <p:ext uri="{BB962C8B-B14F-4D97-AF65-F5344CB8AC3E}">
        <p14:creationId xmlns:p14="http://schemas.microsoft.com/office/powerpoint/2010/main" val="1732581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12192000" cy="755903"/>
          </a:xfrm>
        </p:spPr>
        <p:txBody>
          <a:bodyPr/>
          <a:lstStyle/>
          <a:p>
            <a:r>
              <a:rPr lang="it-IT" dirty="0"/>
              <a:t>A reality about social security</a:t>
            </a:r>
          </a:p>
        </p:txBody>
      </p:sp>
      <p:sp>
        <p:nvSpPr>
          <p:cNvPr id="3" name="Segnaposto contenuto 2"/>
          <p:cNvSpPr>
            <a:spLocks noGrp="1"/>
          </p:cNvSpPr>
          <p:nvPr>
            <p:ph idx="1"/>
          </p:nvPr>
        </p:nvSpPr>
        <p:spPr/>
        <p:txBody>
          <a:bodyPr/>
          <a:lstStyle/>
          <a:p>
            <a:pPr marL="0" indent="0">
              <a:buNone/>
            </a:pPr>
            <a:r>
              <a:rPr lang="it-IT" sz="2400" b="1" dirty="0"/>
              <a:t>Plus...</a:t>
            </a:r>
            <a:endParaRPr lang="it-IT" sz="2000" b="1" dirty="0"/>
          </a:p>
          <a:p>
            <a:pPr marL="0" indent="0">
              <a:buNone/>
            </a:pPr>
            <a:endParaRPr lang="it-IT" dirty="0"/>
          </a:p>
          <a:p>
            <a:endParaRPr lang="it-IT" dirty="0"/>
          </a:p>
          <a:p>
            <a:endParaRPr lang="it-IT" dirty="0"/>
          </a:p>
        </p:txBody>
      </p:sp>
      <p:sp>
        <p:nvSpPr>
          <p:cNvPr id="4" name="Segnaposto numero diapositiva 3"/>
          <p:cNvSpPr>
            <a:spLocks noGrp="1"/>
          </p:cNvSpPr>
          <p:nvPr>
            <p:ph type="sldNum" sz="quarter" idx="12"/>
          </p:nvPr>
        </p:nvSpPr>
        <p:spPr/>
        <p:txBody>
          <a:bodyPr/>
          <a:lstStyle/>
          <a:p>
            <a:fld id="{2BA1292A-03A9-4707-88A2-3F81F831B259}" type="slidenum">
              <a:rPr lang="it-IT" smtClean="0"/>
              <a:t>9</a:t>
            </a:fld>
            <a:endParaRPr lang="it-IT" dirty="0"/>
          </a:p>
        </p:txBody>
      </p:sp>
      <p:pic>
        <p:nvPicPr>
          <p:cNvPr id="6" name="Imagen 5">
            <a:extLst>
              <a:ext uri="{FF2B5EF4-FFF2-40B4-BE49-F238E27FC236}">
                <a16:creationId xmlns:a16="http://schemas.microsoft.com/office/drawing/2014/main" id="{5C65BA83-5EB2-4423-819B-3F09185FD1DE}"/>
              </a:ext>
            </a:extLst>
          </p:cNvPr>
          <p:cNvPicPr>
            <a:picLocks noChangeAspect="1"/>
          </p:cNvPicPr>
          <p:nvPr/>
        </p:nvPicPr>
        <p:blipFill rotWithShape="1">
          <a:blip r:embed="rId3"/>
          <a:srcRect l="11103" t="22483" r="11324" b="24175"/>
          <a:stretch/>
        </p:blipFill>
        <p:spPr>
          <a:xfrm>
            <a:off x="2140715" y="910003"/>
            <a:ext cx="7012250" cy="2712272"/>
          </a:xfrm>
          <a:prstGeom prst="rect">
            <a:avLst/>
          </a:prstGeom>
        </p:spPr>
      </p:pic>
      <p:pic>
        <p:nvPicPr>
          <p:cNvPr id="7" name="Imagen 6">
            <a:extLst>
              <a:ext uri="{FF2B5EF4-FFF2-40B4-BE49-F238E27FC236}">
                <a16:creationId xmlns:a16="http://schemas.microsoft.com/office/drawing/2014/main" id="{E93F8D45-8269-4501-BDB2-F0004C817251}"/>
              </a:ext>
            </a:extLst>
          </p:cNvPr>
          <p:cNvPicPr>
            <a:picLocks noChangeAspect="1"/>
          </p:cNvPicPr>
          <p:nvPr/>
        </p:nvPicPr>
        <p:blipFill rotWithShape="1">
          <a:blip r:embed="rId4"/>
          <a:srcRect l="10368" t="21569" r="4190" b="25359"/>
          <a:stretch/>
        </p:blipFill>
        <p:spPr>
          <a:xfrm>
            <a:off x="2060033" y="3554139"/>
            <a:ext cx="7762708" cy="2712272"/>
          </a:xfrm>
          <a:prstGeom prst="rect">
            <a:avLst/>
          </a:prstGeom>
        </p:spPr>
      </p:pic>
      <p:sp>
        <p:nvSpPr>
          <p:cNvPr id="8" name="CuadroTexto 7">
            <a:extLst>
              <a:ext uri="{FF2B5EF4-FFF2-40B4-BE49-F238E27FC236}">
                <a16:creationId xmlns:a16="http://schemas.microsoft.com/office/drawing/2014/main" id="{E8E38072-B314-4E70-A6AD-DCB633C2826B}"/>
              </a:ext>
            </a:extLst>
          </p:cNvPr>
          <p:cNvSpPr txBox="1"/>
          <p:nvPr/>
        </p:nvSpPr>
        <p:spPr>
          <a:xfrm>
            <a:off x="2361230" y="6266411"/>
            <a:ext cx="3214817" cy="246221"/>
          </a:xfrm>
          <a:prstGeom prst="rect">
            <a:avLst/>
          </a:prstGeom>
          <a:noFill/>
        </p:spPr>
        <p:txBody>
          <a:bodyPr wrap="square" rtlCol="0">
            <a:spAutoFit/>
          </a:bodyPr>
          <a:lstStyle/>
          <a:p>
            <a:r>
              <a:rPr lang="es-MX" sz="1000" dirty="0" err="1"/>
              <a:t>Source</a:t>
            </a:r>
            <a:r>
              <a:rPr lang="es-MX" sz="1000" dirty="0"/>
              <a:t>: </a:t>
            </a:r>
            <a:r>
              <a:rPr lang="es-MX" sz="1000" dirty="0" err="1"/>
              <a:t>Mitigating</a:t>
            </a:r>
            <a:r>
              <a:rPr lang="es-MX" sz="1000" dirty="0"/>
              <a:t> </a:t>
            </a:r>
            <a:r>
              <a:rPr lang="es-MX" sz="1000" dirty="0" err="1"/>
              <a:t>the</a:t>
            </a:r>
            <a:r>
              <a:rPr lang="es-MX" sz="1000" dirty="0"/>
              <a:t> Global </a:t>
            </a:r>
            <a:r>
              <a:rPr lang="es-MX" sz="1000" dirty="0" err="1"/>
              <a:t>Pension</a:t>
            </a:r>
            <a:r>
              <a:rPr lang="es-MX" sz="1000" dirty="0"/>
              <a:t> Crisis</a:t>
            </a:r>
          </a:p>
        </p:txBody>
      </p:sp>
    </p:spTree>
    <p:extLst>
      <p:ext uri="{BB962C8B-B14F-4D97-AF65-F5344CB8AC3E}">
        <p14:creationId xmlns:p14="http://schemas.microsoft.com/office/powerpoint/2010/main" val="3047820749"/>
      </p:ext>
    </p:extLst>
  </p:cSld>
  <p:clrMapOvr>
    <a:masterClrMapping/>
  </p:clrMapOvr>
</p:sld>
</file>

<file path=ppt/theme/theme1.xml><?xml version="1.0" encoding="utf-8"?>
<a:theme xmlns:a="http://schemas.openxmlformats.org/drawingml/2006/main" name="Tema di Office">
  <a:themeElements>
    <a:clrScheme name="Gradazioni di grigio">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521</TotalTime>
  <Words>801</Words>
  <Application>Microsoft Office PowerPoint</Application>
  <PresentationFormat>Panorámica</PresentationFormat>
  <Paragraphs>157</Paragraphs>
  <Slides>20</Slides>
  <Notes>20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20</vt:i4>
      </vt:variant>
    </vt:vector>
  </HeadingPairs>
  <TitlesOfParts>
    <vt:vector size="28" baseType="lpstr">
      <vt:lpstr>Arial</vt:lpstr>
      <vt:lpstr>Arial</vt:lpstr>
      <vt:lpstr>Avenir Roman</vt:lpstr>
      <vt:lpstr>Calibri</vt:lpstr>
      <vt:lpstr>Calibri Light</vt:lpstr>
      <vt:lpstr>Verdana</vt:lpstr>
      <vt:lpstr>Wingdings</vt:lpstr>
      <vt:lpstr>Tema di Office</vt:lpstr>
      <vt:lpstr>Miles for Retirement</vt:lpstr>
      <vt:lpstr>About the speaker</vt:lpstr>
      <vt:lpstr>Disclaimer</vt:lpstr>
      <vt:lpstr>Free beer at Cancun!</vt:lpstr>
      <vt:lpstr>Free beer at Cancun!</vt:lpstr>
      <vt:lpstr>Free beer at Cancun!</vt:lpstr>
      <vt:lpstr>Free beer at Cancun!</vt:lpstr>
      <vt:lpstr>A reality about social security</vt:lpstr>
      <vt:lpstr>A reality about social security</vt:lpstr>
      <vt:lpstr>Saving for retirement: as serious as global warming</vt:lpstr>
      <vt:lpstr>Current pension crisis</vt:lpstr>
      <vt:lpstr>A little progress in most countries via standard levers</vt:lpstr>
      <vt:lpstr>Looking for better returns</vt:lpstr>
      <vt:lpstr>From a 3-pillar system...</vt:lpstr>
      <vt:lpstr>... to a multi-pillar system</vt:lpstr>
      <vt:lpstr>Save as you spend</vt:lpstr>
      <vt:lpstr>Accumulate «miles» for your retirement</vt:lpstr>
      <vt:lpstr>Special Features</vt:lpstr>
      <vt:lpstr>Facts to date</vt:lpstr>
      <vt:lpstr>THANK YOU!</vt:lpstr>
    </vt:vector>
  </TitlesOfParts>
  <Company>GBS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Alfieri Cristina</dc:creator>
  <cp:keywords>Public</cp:keywords>
  <cp:lastModifiedBy>Fernanda Salas Avendaño</cp:lastModifiedBy>
  <cp:revision>61</cp:revision>
  <cp:lastPrinted>2019-04-23T18:23:34Z</cp:lastPrinted>
  <dcterms:created xsi:type="dcterms:W3CDTF">2018-10-12T10:26:33Z</dcterms:created>
  <dcterms:modified xsi:type="dcterms:W3CDTF">2019-05-19T06:03:30Z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27429932-283b-412a-8fe8-e7d3608de0d5</vt:lpwstr>
  </property>
  <property fmtid="{D5CDD505-2E9C-101B-9397-08002B2CF9AE}" pid="3" name="Classification">
    <vt:lpwstr>Public</vt:lpwstr>
  </property>
</Properties>
</file>