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Lst>
  <p:notesMasterIdLst>
    <p:notesMasterId r:id="rId22"/>
  </p:notesMasterIdLst>
  <p:handoutMasterIdLst>
    <p:handoutMasterId r:id="rId23"/>
  </p:handoutMasterIdLst>
  <p:sldIdLst>
    <p:sldId id="256" r:id="rId3"/>
    <p:sldId id="283" r:id="rId4"/>
    <p:sldId id="302"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Lst>
  <p:sldSz cx="9144000" cy="6858000" type="screen4x3"/>
  <p:notesSz cx="10234613" cy="70993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000066"/>
    <a:srgbClr val="3333FF"/>
    <a:srgbClr val="EAEAE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1215" autoAdjust="0"/>
  </p:normalViewPr>
  <p:slideViewPr>
    <p:cSldViewPr>
      <p:cViewPr>
        <p:scale>
          <a:sx n="110" d="100"/>
          <a:sy n="110" d="100"/>
        </p:scale>
        <p:origin x="-92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435475" cy="355600"/>
          </a:xfrm>
          <a:prstGeom prst="rect">
            <a:avLst/>
          </a:prstGeom>
        </p:spPr>
        <p:txBody>
          <a:bodyPr vert="horz" lIns="99048" tIns="49524" rIns="99048" bIns="49524" rtlCol="0"/>
          <a:lstStyle>
            <a:lvl1pPr algn="l">
              <a:defRPr sz="1300"/>
            </a:lvl1pPr>
          </a:lstStyle>
          <a:p>
            <a:pPr>
              <a:defRPr/>
            </a:pPr>
            <a:endParaRPr lang="it-IT"/>
          </a:p>
        </p:txBody>
      </p:sp>
      <p:sp>
        <p:nvSpPr>
          <p:cNvPr id="3" name="Segnaposto data 2"/>
          <p:cNvSpPr>
            <a:spLocks noGrp="1"/>
          </p:cNvSpPr>
          <p:nvPr>
            <p:ph type="dt" sz="quarter" idx="1"/>
          </p:nvPr>
        </p:nvSpPr>
        <p:spPr>
          <a:xfrm>
            <a:off x="5797550" y="0"/>
            <a:ext cx="4435475" cy="355600"/>
          </a:xfrm>
          <a:prstGeom prst="rect">
            <a:avLst/>
          </a:prstGeom>
        </p:spPr>
        <p:txBody>
          <a:bodyPr vert="horz" lIns="99048" tIns="49524" rIns="99048" bIns="49524" rtlCol="0"/>
          <a:lstStyle>
            <a:lvl1pPr algn="r">
              <a:defRPr sz="1300"/>
            </a:lvl1pPr>
          </a:lstStyle>
          <a:p>
            <a:pPr>
              <a:defRPr/>
            </a:pPr>
            <a:fld id="{5225BF47-6254-4608-97FF-C9469EB64A5B}" type="datetimeFigureOut">
              <a:rPr lang="it-IT"/>
              <a:pPr>
                <a:defRPr/>
              </a:pPr>
              <a:t>09/07/2013</a:t>
            </a:fld>
            <a:endParaRPr lang="it-IT"/>
          </a:p>
        </p:txBody>
      </p:sp>
      <p:sp>
        <p:nvSpPr>
          <p:cNvPr id="4" name="Segnaposto piè di pagina 3"/>
          <p:cNvSpPr>
            <a:spLocks noGrp="1"/>
          </p:cNvSpPr>
          <p:nvPr>
            <p:ph type="ftr" sz="quarter" idx="2"/>
          </p:nvPr>
        </p:nvSpPr>
        <p:spPr>
          <a:xfrm>
            <a:off x="0" y="6742113"/>
            <a:ext cx="4435475" cy="355600"/>
          </a:xfrm>
          <a:prstGeom prst="rect">
            <a:avLst/>
          </a:prstGeom>
        </p:spPr>
        <p:txBody>
          <a:bodyPr vert="horz" lIns="99048" tIns="49524" rIns="99048" bIns="49524" rtlCol="0" anchor="b"/>
          <a:lstStyle>
            <a:lvl1pPr algn="l">
              <a:defRPr sz="1300"/>
            </a:lvl1pPr>
          </a:lstStyle>
          <a:p>
            <a:pPr>
              <a:defRPr/>
            </a:pPr>
            <a:endParaRPr lang="it-IT"/>
          </a:p>
        </p:txBody>
      </p:sp>
      <p:sp>
        <p:nvSpPr>
          <p:cNvPr id="5" name="Segnaposto numero diapositiva 4"/>
          <p:cNvSpPr>
            <a:spLocks noGrp="1"/>
          </p:cNvSpPr>
          <p:nvPr>
            <p:ph type="sldNum" sz="quarter" idx="3"/>
          </p:nvPr>
        </p:nvSpPr>
        <p:spPr>
          <a:xfrm>
            <a:off x="5797550" y="6742113"/>
            <a:ext cx="4435475" cy="355600"/>
          </a:xfrm>
          <a:prstGeom prst="rect">
            <a:avLst/>
          </a:prstGeom>
        </p:spPr>
        <p:txBody>
          <a:bodyPr vert="horz" lIns="99048" tIns="49524" rIns="99048" bIns="49524" rtlCol="0" anchor="b"/>
          <a:lstStyle>
            <a:lvl1pPr algn="r">
              <a:defRPr sz="1300"/>
            </a:lvl1pPr>
          </a:lstStyle>
          <a:p>
            <a:pPr>
              <a:defRPr/>
            </a:pPr>
            <a:fld id="{3392DBFB-DB3E-4DF0-A3B1-65818D95F339}" type="slidenum">
              <a:rPr lang="it-IT"/>
              <a:pPr>
                <a:defRPr/>
              </a:pPr>
              <a:t>‹N›</a:t>
            </a:fld>
            <a:endParaRPr lang="it-IT"/>
          </a:p>
        </p:txBody>
      </p:sp>
    </p:spTree>
    <p:extLst>
      <p:ext uri="{BB962C8B-B14F-4D97-AF65-F5344CB8AC3E}">
        <p14:creationId xmlns:p14="http://schemas.microsoft.com/office/powerpoint/2010/main" val="612370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4435475" cy="355600"/>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endParaRPr lang="it-IT"/>
          </a:p>
        </p:txBody>
      </p:sp>
      <p:sp>
        <p:nvSpPr>
          <p:cNvPr id="108547" name="Rectangle 3"/>
          <p:cNvSpPr>
            <a:spLocks noGrp="1" noChangeArrowheads="1"/>
          </p:cNvSpPr>
          <p:nvPr>
            <p:ph type="dt" idx="1"/>
          </p:nvPr>
        </p:nvSpPr>
        <p:spPr bwMode="auto">
          <a:xfrm>
            <a:off x="5797550" y="0"/>
            <a:ext cx="4435475" cy="355600"/>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endParaRPr lang="it-IT"/>
          </a:p>
        </p:txBody>
      </p:sp>
      <p:sp>
        <p:nvSpPr>
          <p:cNvPr id="22532" name="Rectangle 4"/>
          <p:cNvSpPr>
            <a:spLocks noGrp="1" noRot="1" noChangeAspect="1" noChangeArrowheads="1" noTextEdit="1"/>
          </p:cNvSpPr>
          <p:nvPr>
            <p:ph type="sldImg" idx="2"/>
          </p:nvPr>
        </p:nvSpPr>
        <p:spPr bwMode="auto">
          <a:xfrm>
            <a:off x="3343275" y="531813"/>
            <a:ext cx="3548063" cy="2662237"/>
          </a:xfrm>
          <a:prstGeom prst="rect">
            <a:avLst/>
          </a:prstGeom>
          <a:noFill/>
          <a:ln w="9525">
            <a:solidFill>
              <a:srgbClr val="000000"/>
            </a:solidFill>
            <a:miter lim="800000"/>
            <a:headEnd/>
            <a:tailEnd/>
          </a:ln>
        </p:spPr>
      </p:sp>
      <p:sp>
        <p:nvSpPr>
          <p:cNvPr id="108549" name="Rectangle 5"/>
          <p:cNvSpPr>
            <a:spLocks noGrp="1" noChangeArrowheads="1"/>
          </p:cNvSpPr>
          <p:nvPr>
            <p:ph type="body" sz="quarter" idx="3"/>
          </p:nvPr>
        </p:nvSpPr>
        <p:spPr bwMode="auto">
          <a:xfrm>
            <a:off x="1023938" y="3371850"/>
            <a:ext cx="8186737" cy="31956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108550" name="Rectangle 6"/>
          <p:cNvSpPr>
            <a:spLocks noGrp="1" noChangeArrowheads="1"/>
          </p:cNvSpPr>
          <p:nvPr>
            <p:ph type="ftr" sz="quarter" idx="4"/>
          </p:nvPr>
        </p:nvSpPr>
        <p:spPr bwMode="auto">
          <a:xfrm>
            <a:off x="0" y="6742113"/>
            <a:ext cx="4435475" cy="35560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it-IT"/>
          </a:p>
        </p:txBody>
      </p:sp>
      <p:sp>
        <p:nvSpPr>
          <p:cNvPr id="108551" name="Rectangle 7"/>
          <p:cNvSpPr>
            <a:spLocks noGrp="1" noChangeArrowheads="1"/>
          </p:cNvSpPr>
          <p:nvPr>
            <p:ph type="sldNum" sz="quarter" idx="5"/>
          </p:nvPr>
        </p:nvSpPr>
        <p:spPr bwMode="auto">
          <a:xfrm>
            <a:off x="5797550" y="6742113"/>
            <a:ext cx="4435475" cy="35560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4F9CA8E2-4E17-4BDF-8389-6290AE6D1CF7}" type="slidenum">
              <a:rPr lang="it-IT"/>
              <a:pPr>
                <a:defRPr/>
              </a:pPr>
              <a:t>‹N›</a:t>
            </a:fld>
            <a:endParaRPr lang="it-IT"/>
          </a:p>
        </p:txBody>
      </p:sp>
    </p:spTree>
    <p:extLst>
      <p:ext uri="{BB962C8B-B14F-4D97-AF65-F5344CB8AC3E}">
        <p14:creationId xmlns:p14="http://schemas.microsoft.com/office/powerpoint/2010/main" val="666924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343275" y="531813"/>
            <a:ext cx="3548063" cy="2662237"/>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4F9CA8E2-4E17-4BDF-8389-6290AE6D1CF7}" type="slidenum">
              <a:rPr lang="it-IT" smtClean="0"/>
              <a:pPr>
                <a:defRPr/>
              </a:pPr>
              <a:t>1</a:t>
            </a:fld>
            <a:endParaRPr lang="it-IT"/>
          </a:p>
        </p:txBody>
      </p:sp>
    </p:spTree>
    <p:extLst>
      <p:ext uri="{BB962C8B-B14F-4D97-AF65-F5344CB8AC3E}">
        <p14:creationId xmlns:p14="http://schemas.microsoft.com/office/powerpoint/2010/main" val="2970548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3343275" y="531813"/>
            <a:ext cx="3548063" cy="2662237"/>
          </a:xfrm>
          <a:solidFill>
            <a:srgbClr val="FFFFFF"/>
          </a:solidFill>
          <a:ln/>
        </p:spPr>
      </p:sp>
      <p:sp>
        <p:nvSpPr>
          <p:cNvPr id="30723" name="Rectangle 3"/>
          <p:cNvSpPr>
            <a:spLocks noGrp="1" noChangeArrowheads="1"/>
          </p:cNvSpPr>
          <p:nvPr>
            <p:ph type="body" idx="1"/>
          </p:nvPr>
        </p:nvSpPr>
        <p:spPr>
          <a:solidFill>
            <a:srgbClr val="FFFFFF"/>
          </a:solidFill>
          <a:ln>
            <a:solidFill>
              <a:srgbClr val="000000"/>
            </a:solidFill>
          </a:ln>
        </p:spPr>
        <p:txBody>
          <a:bodyPr/>
          <a:lstStyle/>
          <a:p>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3343275" y="531813"/>
            <a:ext cx="3548063" cy="2662237"/>
          </a:xfrm>
          <a:solidFill>
            <a:srgbClr val="FFFFFF"/>
          </a:solidFill>
          <a:ln/>
        </p:spPr>
      </p:sp>
      <p:sp>
        <p:nvSpPr>
          <p:cNvPr id="31747" name="Rectangle 3"/>
          <p:cNvSpPr>
            <a:spLocks noGrp="1" noChangeArrowheads="1"/>
          </p:cNvSpPr>
          <p:nvPr>
            <p:ph type="body" idx="1"/>
          </p:nvPr>
        </p:nvSpPr>
        <p:spPr>
          <a:solidFill>
            <a:srgbClr val="FFFFFF"/>
          </a:solidFill>
          <a:ln>
            <a:solidFill>
              <a:srgbClr val="000000"/>
            </a:solidFill>
          </a:ln>
        </p:spPr>
        <p:txBody>
          <a:bodyPr/>
          <a:lstStyle/>
          <a:p>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3343275" y="531813"/>
            <a:ext cx="3548063" cy="2662237"/>
          </a:xfrm>
          <a:solidFill>
            <a:srgbClr val="FFFFFF"/>
          </a:solidFill>
          <a:ln/>
        </p:spPr>
      </p:sp>
      <p:sp>
        <p:nvSpPr>
          <p:cNvPr id="32771" name="Rectangle 3"/>
          <p:cNvSpPr>
            <a:spLocks noGrp="1" noChangeArrowheads="1"/>
          </p:cNvSpPr>
          <p:nvPr>
            <p:ph type="body" idx="1"/>
          </p:nvPr>
        </p:nvSpPr>
        <p:spPr>
          <a:solidFill>
            <a:srgbClr val="FFFFFF"/>
          </a:solidFill>
          <a:ln>
            <a:solidFill>
              <a:srgbClr val="000000"/>
            </a:solidFill>
          </a:ln>
        </p:spPr>
        <p:txBody>
          <a:bodyPr/>
          <a:lstStyle/>
          <a:p>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3343275" y="531813"/>
            <a:ext cx="3548063" cy="2662237"/>
          </a:xfrm>
          <a:solidFill>
            <a:srgbClr val="FFFFFF"/>
          </a:solidFill>
          <a:ln/>
        </p:spPr>
      </p:sp>
      <p:sp>
        <p:nvSpPr>
          <p:cNvPr id="33795" name="Rectangle 3"/>
          <p:cNvSpPr>
            <a:spLocks noGrp="1" noChangeArrowheads="1"/>
          </p:cNvSpPr>
          <p:nvPr>
            <p:ph type="body" idx="1"/>
          </p:nvPr>
        </p:nvSpPr>
        <p:spPr>
          <a:solidFill>
            <a:srgbClr val="FFFFFF"/>
          </a:solidFill>
          <a:ln>
            <a:solidFill>
              <a:srgbClr val="000000"/>
            </a:solidFill>
          </a:ln>
        </p:spPr>
        <p:txBody>
          <a:bodyPr/>
          <a:lstStyle/>
          <a:p>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343275" y="531813"/>
            <a:ext cx="3548063" cy="2662237"/>
          </a:xfrm>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4F9CA8E2-4E17-4BDF-8389-6290AE6D1CF7}" type="slidenum">
              <a:rPr lang="it-IT" smtClean="0"/>
              <a:pPr>
                <a:defRPr/>
              </a:pPr>
              <a:t>15</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3343275" y="531813"/>
            <a:ext cx="3548063" cy="2662237"/>
          </a:xfrm>
          <a:ln/>
        </p:spPr>
      </p:sp>
      <p:sp>
        <p:nvSpPr>
          <p:cNvPr id="34819"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3343275" y="531813"/>
            <a:ext cx="3548063" cy="2662237"/>
          </a:xfrm>
          <a:ln/>
        </p:spPr>
      </p:sp>
      <p:sp>
        <p:nvSpPr>
          <p:cNvPr id="35843"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3343275" y="531813"/>
            <a:ext cx="3548063" cy="2662237"/>
          </a:xfrm>
          <a:ln/>
        </p:spPr>
      </p:sp>
      <p:sp>
        <p:nvSpPr>
          <p:cNvPr id="36867"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a:xfrm>
            <a:off x="3343275" y="531813"/>
            <a:ext cx="3548063" cy="2662237"/>
          </a:xfrm>
          <a:ln/>
        </p:spPr>
      </p:sp>
      <p:sp>
        <p:nvSpPr>
          <p:cNvPr id="23555" name="Segnaposto note 2"/>
          <p:cNvSpPr>
            <a:spLocks noGrp="1"/>
          </p:cNvSpPr>
          <p:nvPr>
            <p:ph type="body" idx="1"/>
          </p:nvPr>
        </p:nvSpPr>
        <p:spPr>
          <a:noFill/>
          <a:ln/>
        </p:spPr>
        <p:txBody>
          <a:bodyPr/>
          <a:lstStyle/>
          <a:p>
            <a:endParaRPr lang="it-IT" dirty="0" smtClean="0"/>
          </a:p>
        </p:txBody>
      </p:sp>
      <p:sp>
        <p:nvSpPr>
          <p:cNvPr id="23556" name="Segnaposto numero diapositiva 3"/>
          <p:cNvSpPr>
            <a:spLocks noGrp="1"/>
          </p:cNvSpPr>
          <p:nvPr>
            <p:ph type="sldNum" sz="quarter" idx="5"/>
          </p:nvPr>
        </p:nvSpPr>
        <p:spPr>
          <a:noFill/>
        </p:spPr>
        <p:txBody>
          <a:bodyPr/>
          <a:lstStyle/>
          <a:p>
            <a:fld id="{A128BF17-DDBE-418A-A125-094886A2900F}" type="slidenum">
              <a:rPr lang="it-IT" smtClean="0"/>
              <a:pPr/>
              <a:t>2</a:t>
            </a:fld>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a:xfrm>
            <a:off x="3343275" y="531813"/>
            <a:ext cx="3548063" cy="2662237"/>
          </a:xfrm>
          <a:ln/>
        </p:spPr>
      </p:sp>
      <p:sp>
        <p:nvSpPr>
          <p:cNvPr id="23555" name="Segnaposto note 2"/>
          <p:cNvSpPr>
            <a:spLocks noGrp="1"/>
          </p:cNvSpPr>
          <p:nvPr>
            <p:ph type="body" idx="1"/>
          </p:nvPr>
        </p:nvSpPr>
        <p:spPr>
          <a:noFill/>
          <a:ln/>
        </p:spPr>
        <p:txBody>
          <a:bodyPr/>
          <a:lstStyle/>
          <a:p>
            <a:endParaRPr lang="it-IT" dirty="0" smtClean="0"/>
          </a:p>
        </p:txBody>
      </p:sp>
      <p:sp>
        <p:nvSpPr>
          <p:cNvPr id="23556" name="Segnaposto numero diapositiva 3"/>
          <p:cNvSpPr>
            <a:spLocks noGrp="1"/>
          </p:cNvSpPr>
          <p:nvPr>
            <p:ph type="sldNum" sz="quarter" idx="5"/>
          </p:nvPr>
        </p:nvSpPr>
        <p:spPr>
          <a:noFill/>
        </p:spPr>
        <p:txBody>
          <a:bodyPr/>
          <a:lstStyle/>
          <a:p>
            <a:fld id="{A128BF17-DDBE-418A-A125-094886A2900F}" type="slidenum">
              <a:rPr lang="it-IT" smtClean="0"/>
              <a:pPr/>
              <a:t>3</a:t>
            </a:fld>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3343275" y="531813"/>
            <a:ext cx="3548063" cy="2662237"/>
          </a:xfrm>
          <a:ln/>
        </p:spPr>
      </p:sp>
      <p:sp>
        <p:nvSpPr>
          <p:cNvPr id="24579" name="Rectangle 3"/>
          <p:cNvSpPr>
            <a:spLocks noGrp="1" noChangeArrowheads="1"/>
          </p:cNvSpPr>
          <p:nvPr>
            <p:ph type="body" idx="1"/>
          </p:nvPr>
        </p:nvSpPr>
        <p:spPr>
          <a:noFill/>
          <a:ln/>
        </p:spPr>
        <p:txBody>
          <a:bodyPr/>
          <a:lstStyle/>
          <a:p>
            <a:endParaRPr lang="it-IT"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3343275" y="531813"/>
            <a:ext cx="3548063" cy="2662237"/>
          </a:xfrm>
          <a:ln/>
        </p:spPr>
      </p:sp>
      <p:sp>
        <p:nvSpPr>
          <p:cNvPr id="25603" name="Rectangle 3"/>
          <p:cNvSpPr>
            <a:spLocks noGrp="1" noChangeArrowheads="1"/>
          </p:cNvSpPr>
          <p:nvPr>
            <p:ph type="body" idx="1"/>
          </p:nvPr>
        </p:nvSpPr>
        <p:spPr>
          <a:noFill/>
          <a:ln/>
        </p:spPr>
        <p:txBody>
          <a:bodyPr/>
          <a:lstStyle/>
          <a:p>
            <a:endParaRPr lang="it-IT"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3343275" y="531813"/>
            <a:ext cx="3548063" cy="2662237"/>
          </a:xfrm>
          <a:ln/>
        </p:spPr>
      </p:sp>
      <p:sp>
        <p:nvSpPr>
          <p:cNvPr id="26627"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3343275" y="531813"/>
            <a:ext cx="3548063" cy="2662237"/>
          </a:xfrm>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endParaRPr lang="it-IT"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3343275" y="531813"/>
            <a:ext cx="3548063" cy="2662237"/>
          </a:xfrm>
          <a:solidFill>
            <a:srgbClr val="FFFFFF"/>
          </a:solidFill>
          <a:ln/>
        </p:spPr>
      </p:sp>
      <p:sp>
        <p:nvSpPr>
          <p:cNvPr id="28675" name="Rectangle 3"/>
          <p:cNvSpPr>
            <a:spLocks noGrp="1" noChangeArrowheads="1"/>
          </p:cNvSpPr>
          <p:nvPr>
            <p:ph type="body" idx="1"/>
          </p:nvPr>
        </p:nvSpPr>
        <p:spPr>
          <a:solidFill>
            <a:srgbClr val="FFFFFF"/>
          </a:solidFill>
          <a:ln>
            <a:solidFill>
              <a:srgbClr val="000000"/>
            </a:solidFill>
          </a:ln>
        </p:spPr>
        <p:txBody>
          <a:bodyPr/>
          <a:lstStyle/>
          <a:p>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3343275" y="531813"/>
            <a:ext cx="3548063" cy="2662237"/>
          </a:xfrm>
          <a:solidFill>
            <a:srgbClr val="FFFFFF"/>
          </a:solidFill>
          <a:ln/>
        </p:spPr>
      </p:sp>
      <p:sp>
        <p:nvSpPr>
          <p:cNvPr id="29699" name="Rectangle 3"/>
          <p:cNvSpPr>
            <a:spLocks noGrp="1" noChangeArrowheads="1"/>
          </p:cNvSpPr>
          <p:nvPr>
            <p:ph type="body" idx="1"/>
          </p:nvPr>
        </p:nvSpPr>
        <p:spPr>
          <a:solidFill>
            <a:srgbClr val="FFFFFF"/>
          </a:solidFill>
          <a:ln>
            <a:solidFill>
              <a:srgbClr val="000000"/>
            </a:solidFill>
          </a:ln>
        </p:spPr>
        <p:txBody>
          <a:bodyPr/>
          <a:lstStyle/>
          <a:p>
            <a:endParaRPr lang="it-IT"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6"/>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2FED6105-0D30-4163-B867-2BB11925BB1D}"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0680B151-4053-4402-A52B-5EA2559B22F4}"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9"/>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3C2D2300-8800-409D-B7B3-C318CC8D60B2}"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olo, testo e contenuto">
    <p:spTree>
      <p:nvGrpSpPr>
        <p:cNvPr id="1" name=""/>
        <p:cNvGrpSpPr/>
        <p:nvPr/>
      </p:nvGrpSpPr>
      <p:grpSpPr>
        <a:xfrm>
          <a:off x="0" y="0"/>
          <a:ext cx="0" cy="0"/>
          <a:chOff x="0" y="0"/>
          <a:chExt cx="0" cy="0"/>
        </a:xfrm>
      </p:grpSpPr>
      <p:pic>
        <p:nvPicPr>
          <p:cNvPr id="5" name="Picture 7" descr="sfondo"/>
          <p:cNvPicPr>
            <a:picLocks noChangeAspect="1" noChangeArrowheads="1"/>
          </p:cNvPicPr>
          <p:nvPr userDrawn="1"/>
        </p:nvPicPr>
        <p:blipFill>
          <a:blip r:embed="rId2" cstate="print"/>
          <a:srcRect/>
          <a:stretch>
            <a:fillRect/>
          </a:stretch>
        </p:blipFill>
        <p:spPr bwMode="auto">
          <a:xfrm>
            <a:off x="3177" y="0"/>
            <a:ext cx="9140825" cy="4370388"/>
          </a:xfrm>
          <a:prstGeom prst="rect">
            <a:avLst/>
          </a:prstGeom>
          <a:noFill/>
          <a:ln w="9525">
            <a:noFill/>
            <a:miter lim="800000"/>
            <a:headEnd/>
            <a:tailEnd/>
          </a:ln>
        </p:spPr>
      </p:pic>
      <p:sp>
        <p:nvSpPr>
          <p:cNvPr id="6" name="Rectangle 8"/>
          <p:cNvSpPr>
            <a:spLocks noChangeArrowheads="1"/>
          </p:cNvSpPr>
          <p:nvPr/>
        </p:nvSpPr>
        <p:spPr bwMode="auto">
          <a:xfrm>
            <a:off x="179389" y="6381750"/>
            <a:ext cx="2530475" cy="279400"/>
          </a:xfrm>
          <a:prstGeom prst="rect">
            <a:avLst/>
          </a:prstGeom>
          <a:noFill/>
          <a:ln w="9525">
            <a:noFill/>
            <a:miter lim="800000"/>
            <a:headEnd/>
            <a:tailEnd/>
          </a:ln>
        </p:spPr>
        <p:txBody>
          <a:bodyPr/>
          <a:lstStyle/>
          <a:p>
            <a:pPr>
              <a:defRPr/>
            </a:pPr>
            <a:r>
              <a:rPr lang="it-IT" sz="1400" dirty="0" smtClean="0">
                <a:solidFill>
                  <a:schemeClr val="accent2"/>
                </a:solidFill>
                <a:latin typeface="Calibri" pitchFamily="34" charset="0"/>
              </a:rPr>
              <a:t>Roma, 9 Luglio 2013</a:t>
            </a:r>
            <a:endParaRPr lang="it-IT" sz="1400" dirty="0">
              <a:solidFill>
                <a:schemeClr val="accent2"/>
              </a:solidFill>
              <a:latin typeface="Calibri" pitchFamily="34" charset="0"/>
            </a:endParaRPr>
          </a:p>
        </p:txBody>
      </p:sp>
      <p:sp>
        <p:nvSpPr>
          <p:cNvPr id="7" name="Rectangle 9"/>
          <p:cNvSpPr>
            <a:spLocks noChangeArrowheads="1"/>
          </p:cNvSpPr>
          <p:nvPr/>
        </p:nvSpPr>
        <p:spPr bwMode="auto">
          <a:xfrm>
            <a:off x="6262688" y="6381751"/>
            <a:ext cx="2881312" cy="333375"/>
          </a:xfrm>
          <a:prstGeom prst="rect">
            <a:avLst/>
          </a:prstGeom>
          <a:noFill/>
          <a:ln w="9525">
            <a:noFill/>
            <a:miter lim="800000"/>
            <a:headEnd/>
            <a:tailEnd/>
          </a:ln>
        </p:spPr>
        <p:txBody>
          <a:bodyPr/>
          <a:lstStyle/>
          <a:p>
            <a:pPr>
              <a:defRPr/>
            </a:pPr>
            <a:r>
              <a:rPr lang="it-IT" sz="1400">
                <a:solidFill>
                  <a:schemeClr val="accent2"/>
                </a:solidFill>
                <a:latin typeface="Calibri" pitchFamily="34" charset="0"/>
              </a:rPr>
              <a:t>M. Gelera - M. Giacchè - S. Leonardi</a:t>
            </a:r>
          </a:p>
        </p:txBody>
      </p:sp>
      <p:sp>
        <p:nvSpPr>
          <p:cNvPr id="8" name="Rectangle 10"/>
          <p:cNvSpPr>
            <a:spLocks noChangeArrowheads="1"/>
          </p:cNvSpPr>
          <p:nvPr/>
        </p:nvSpPr>
        <p:spPr bwMode="auto">
          <a:xfrm>
            <a:off x="3563939" y="6381750"/>
            <a:ext cx="2133600" cy="476250"/>
          </a:xfrm>
          <a:prstGeom prst="rect">
            <a:avLst/>
          </a:prstGeom>
          <a:noFill/>
          <a:ln w="9525">
            <a:noFill/>
            <a:miter lim="800000"/>
            <a:headEnd/>
            <a:tailEnd/>
          </a:ln>
        </p:spPr>
        <p:txBody>
          <a:bodyPr/>
          <a:lstStyle/>
          <a:p>
            <a:pPr algn="ctr">
              <a:defRPr/>
            </a:pPr>
            <a:fld id="{5F7A6649-1E1B-4356-B3AF-E02BC0FC7114}" type="slidenum">
              <a:rPr lang="it-IT" sz="1400">
                <a:solidFill>
                  <a:schemeClr val="accent2"/>
                </a:solidFill>
                <a:latin typeface="Calibri" pitchFamily="34" charset="0"/>
              </a:rPr>
              <a:pPr algn="ctr">
                <a:defRPr/>
              </a:pPr>
              <a:t>‹N›</a:t>
            </a:fld>
            <a:endParaRPr lang="it-IT" sz="1400">
              <a:solidFill>
                <a:schemeClr val="accent2"/>
              </a:solidFill>
              <a:latin typeface="Calibri" pitchFamily="34" charset="0"/>
            </a:endParaRPr>
          </a:p>
        </p:txBody>
      </p:sp>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1"/>
            <a:ext cx="4038600" cy="4525963"/>
          </a:xfrm>
        </p:spPr>
        <p:txBody>
          <a:bodyPr/>
          <a:lstStyle>
            <a:lvl5pPr>
              <a:defRPr/>
            </a:lvl5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648200" y="1600201"/>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9" name="Segnaposto piè di pagina 5"/>
          <p:cNvSpPr>
            <a:spLocks noGrp="1"/>
          </p:cNvSpPr>
          <p:nvPr>
            <p:ph type="ftr" sz="quarter" idx="10"/>
          </p:nvPr>
        </p:nvSpPr>
        <p:spPr>
          <a:xfrm>
            <a:off x="2987675" y="6381750"/>
            <a:ext cx="2895600" cy="476250"/>
          </a:xfrm>
        </p:spPr>
        <p:txBody>
          <a:bodyPr/>
          <a:lstStyle>
            <a:lvl1pPr>
              <a:defRPr/>
            </a:lvl1pPr>
          </a:lstStyle>
          <a:p>
            <a:pPr>
              <a:defRPr/>
            </a:pPr>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6"/>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A9749ED4-34B7-450A-AEE8-68503D01A6A2}" type="slidenum">
              <a:rPr lang="it-IT"/>
              <a:pPr>
                <a:defRPr/>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1"/>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9"/>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6A876B92-A94C-4CD6-931B-5E6C836ADD23}"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96428124-9935-4213-A975-287B15F6364E}"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3426A32E-BDD1-4A2E-88CC-233D6B728854}"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DA0C1054-D101-4C86-9E89-68AF8DEFB00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D754FE12-EBD1-44B6-802A-61F082988B2C}"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DBBF1B8D-C2A1-448C-A6AA-6A3246412C06}"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1"/>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BD3AB6AB-76CA-4BDB-98E8-1578E0CD1D99}"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3075" name="Rectangle 3"/>
          <p:cNvSpPr>
            <a:spLocks noGrp="1" noChangeArrowheads="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it-IT"/>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D45F167-12F4-438B-88E3-BD0124553CF3}" type="slidenum">
              <a:rPr lang="it-IT"/>
              <a:pPr>
                <a:defRPr/>
              </a:pPr>
              <a:t>‹N›</a:t>
            </a:fld>
            <a:endParaRPr lang="it-IT"/>
          </a:p>
        </p:txBody>
      </p:sp>
      <p:pic>
        <p:nvPicPr>
          <p:cNvPr id="3079" name="Picture 7" descr="sfondo"/>
          <p:cNvPicPr>
            <a:picLocks noChangeAspect="1" noChangeArrowheads="1"/>
          </p:cNvPicPr>
          <p:nvPr userDrawn="1"/>
        </p:nvPicPr>
        <p:blipFill>
          <a:blip r:embed="rId14" cstate="print"/>
          <a:srcRect/>
          <a:stretch>
            <a:fillRect/>
          </a:stretch>
        </p:blipFill>
        <p:spPr bwMode="auto">
          <a:xfrm>
            <a:off x="3177" y="0"/>
            <a:ext cx="9140825" cy="4370388"/>
          </a:xfrm>
          <a:prstGeom prst="rect">
            <a:avLst/>
          </a:prstGeom>
          <a:noFill/>
          <a:ln w="9525">
            <a:noFill/>
            <a:miter lim="800000"/>
            <a:headEnd/>
            <a:tailEnd/>
          </a:ln>
        </p:spPr>
      </p:pic>
      <p:sp>
        <p:nvSpPr>
          <p:cNvPr id="1032" name="Rectangle 8"/>
          <p:cNvSpPr>
            <a:spLocks noChangeArrowheads="1"/>
          </p:cNvSpPr>
          <p:nvPr/>
        </p:nvSpPr>
        <p:spPr bwMode="auto">
          <a:xfrm>
            <a:off x="457200" y="6245225"/>
            <a:ext cx="2674939" cy="476250"/>
          </a:xfrm>
          <a:prstGeom prst="rect">
            <a:avLst/>
          </a:prstGeom>
          <a:noFill/>
          <a:ln w="9525">
            <a:noFill/>
            <a:miter lim="800000"/>
            <a:headEnd/>
            <a:tailEnd/>
          </a:ln>
        </p:spPr>
        <p:txBody>
          <a:bodyPr/>
          <a:lstStyle/>
          <a:p>
            <a:pPr>
              <a:defRPr/>
            </a:pPr>
            <a:r>
              <a:rPr lang="it-IT" sz="1400">
                <a:solidFill>
                  <a:schemeClr val="accent2"/>
                </a:solidFill>
                <a:latin typeface="Calibri" pitchFamily="34" charset="0"/>
              </a:rPr>
              <a:t>AICP </a:t>
            </a:r>
          </a:p>
          <a:p>
            <a:pPr>
              <a:defRPr/>
            </a:pPr>
            <a:r>
              <a:rPr lang="it-IT" sz="1400">
                <a:solidFill>
                  <a:schemeClr val="accent2"/>
                </a:solidFill>
                <a:latin typeface="Calibri" pitchFamily="34" charset="0"/>
              </a:rPr>
              <a:t>Roma,20 luglio 2011</a:t>
            </a:r>
          </a:p>
        </p:txBody>
      </p:sp>
      <p:sp>
        <p:nvSpPr>
          <p:cNvPr id="1033" name="Rectangle 9"/>
          <p:cNvSpPr>
            <a:spLocks noChangeArrowheads="1"/>
          </p:cNvSpPr>
          <p:nvPr/>
        </p:nvSpPr>
        <p:spPr bwMode="auto">
          <a:xfrm>
            <a:off x="6804025" y="6092826"/>
            <a:ext cx="2174875" cy="287338"/>
          </a:xfrm>
          <a:prstGeom prst="rect">
            <a:avLst/>
          </a:prstGeom>
          <a:noFill/>
          <a:ln w="9525">
            <a:noFill/>
            <a:miter lim="800000"/>
            <a:headEnd/>
            <a:tailEnd/>
          </a:ln>
        </p:spPr>
        <p:txBody>
          <a:bodyPr/>
          <a:lstStyle/>
          <a:p>
            <a:pPr>
              <a:defRPr/>
            </a:pPr>
            <a:r>
              <a:rPr lang="it-IT" sz="1400">
                <a:solidFill>
                  <a:schemeClr val="accent2"/>
                </a:solidFill>
                <a:latin typeface="Calibri" pitchFamily="34" charset="0"/>
              </a:rPr>
              <a:t>Tiziana Tafaro</a:t>
            </a:r>
          </a:p>
        </p:txBody>
      </p:sp>
      <p:sp>
        <p:nvSpPr>
          <p:cNvPr id="1034" name="Rectangle 10"/>
          <p:cNvSpPr>
            <a:spLocks noChangeArrowheads="1"/>
          </p:cNvSpPr>
          <p:nvPr/>
        </p:nvSpPr>
        <p:spPr bwMode="auto">
          <a:xfrm>
            <a:off x="3779839" y="6165850"/>
            <a:ext cx="2133600" cy="476250"/>
          </a:xfrm>
          <a:prstGeom prst="rect">
            <a:avLst/>
          </a:prstGeom>
          <a:noFill/>
          <a:ln w="9525">
            <a:noFill/>
            <a:miter lim="800000"/>
            <a:headEnd/>
            <a:tailEnd/>
          </a:ln>
        </p:spPr>
        <p:txBody>
          <a:bodyPr/>
          <a:lstStyle/>
          <a:p>
            <a:pPr algn="ctr">
              <a:defRPr/>
            </a:pPr>
            <a:fld id="{46DB9CDF-B60C-45E7-AF1B-B33C30F5E816}" type="slidenum">
              <a:rPr lang="it-IT" sz="1400">
                <a:solidFill>
                  <a:schemeClr val="accent2"/>
                </a:solidFill>
                <a:latin typeface="Calibri" pitchFamily="34" charset="0"/>
              </a:rPr>
              <a:pPr algn="ctr">
                <a:defRPr/>
              </a:pPr>
              <a:t>‹N›</a:t>
            </a:fld>
            <a:endParaRPr lang="it-IT" sz="1400">
              <a:solidFill>
                <a:schemeClr val="accent2"/>
              </a:solidFill>
              <a:latin typeface="Calibri" pitchFamily="34" charset="0"/>
            </a:endParaRPr>
          </a:p>
        </p:txBody>
      </p:sp>
      <p:pic>
        <p:nvPicPr>
          <p:cNvPr id="3083" name="Picture 11" descr="logo_studio"/>
          <p:cNvPicPr>
            <a:picLocks noChangeAspect="1" noChangeArrowheads="1"/>
          </p:cNvPicPr>
          <p:nvPr userDrawn="1"/>
        </p:nvPicPr>
        <p:blipFill>
          <a:blip r:embed="rId15" cstate="print"/>
          <a:srcRect/>
          <a:stretch>
            <a:fillRect/>
          </a:stretch>
        </p:blipFill>
        <p:spPr bwMode="auto">
          <a:xfrm>
            <a:off x="6861177" y="6388101"/>
            <a:ext cx="1814513" cy="349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03" r:id="rId1"/>
    <p:sldLayoutId id="2147484204" r:id="rId2"/>
    <p:sldLayoutId id="2147484205" r:id="rId3"/>
    <p:sldLayoutId id="2147484206" r:id="rId4"/>
    <p:sldLayoutId id="2147484207" r:id="rId5"/>
    <p:sldLayoutId id="2147484208" r:id="rId6"/>
    <p:sldLayoutId id="2147484209" r:id="rId7"/>
    <p:sldLayoutId id="2147484210" r:id="rId8"/>
    <p:sldLayoutId id="2147484211" r:id="rId9"/>
    <p:sldLayoutId id="2147484212" r:id="rId10"/>
    <p:sldLayoutId id="2147484213" r:id="rId11"/>
    <p:sldLayoutId id="214748422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4099" name="Rectangle 3"/>
          <p:cNvSpPr>
            <a:spLocks noGrp="1" noChangeArrowheads="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pic>
        <p:nvPicPr>
          <p:cNvPr id="4100" name="Picture 4" descr="sfondo"/>
          <p:cNvPicPr>
            <a:picLocks noChangeAspect="1" noChangeArrowheads="1"/>
          </p:cNvPicPr>
          <p:nvPr/>
        </p:nvPicPr>
        <p:blipFill>
          <a:blip r:embed="rId13" cstate="print"/>
          <a:srcRect/>
          <a:stretch>
            <a:fillRect/>
          </a:stretch>
        </p:blipFill>
        <p:spPr bwMode="auto">
          <a:xfrm>
            <a:off x="3177" y="0"/>
            <a:ext cx="9140825" cy="4370388"/>
          </a:xfrm>
          <a:prstGeom prst="rect">
            <a:avLst/>
          </a:prstGeom>
          <a:noFill/>
          <a:ln w="9525">
            <a:noFill/>
            <a:miter lim="800000"/>
            <a:headEnd/>
            <a:tailEnd/>
          </a:ln>
        </p:spPr>
      </p:pic>
      <p:pic>
        <p:nvPicPr>
          <p:cNvPr id="4101" name="Picture 5" descr="sfondo"/>
          <p:cNvPicPr>
            <a:picLocks noChangeAspect="1" noChangeArrowheads="1"/>
          </p:cNvPicPr>
          <p:nvPr/>
        </p:nvPicPr>
        <p:blipFill>
          <a:blip r:embed="rId13" cstate="print"/>
          <a:srcRect/>
          <a:stretch>
            <a:fillRect/>
          </a:stretch>
        </p:blipFill>
        <p:spPr bwMode="auto">
          <a:xfrm>
            <a:off x="3177" y="0"/>
            <a:ext cx="9140825" cy="4370388"/>
          </a:xfrm>
          <a:prstGeom prst="rect">
            <a:avLst/>
          </a:prstGeom>
          <a:noFill/>
          <a:ln w="9525">
            <a:noFill/>
            <a:miter lim="800000"/>
            <a:headEnd/>
            <a:tailEnd/>
          </a:ln>
        </p:spPr>
      </p:pic>
      <p:pic>
        <p:nvPicPr>
          <p:cNvPr id="4102" name="Picture 6" descr="sfondo"/>
          <p:cNvPicPr>
            <a:picLocks noChangeAspect="1" noChangeArrowheads="1"/>
          </p:cNvPicPr>
          <p:nvPr userDrawn="1"/>
        </p:nvPicPr>
        <p:blipFill>
          <a:blip r:embed="rId13" cstate="print"/>
          <a:srcRect/>
          <a:stretch>
            <a:fillRect/>
          </a:stretch>
        </p:blipFill>
        <p:spPr bwMode="auto">
          <a:xfrm>
            <a:off x="3177" y="0"/>
            <a:ext cx="9140825" cy="4370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14" r:id="rId1"/>
    <p:sldLayoutId id="2147484215" r:id="rId2"/>
    <p:sldLayoutId id="2147484216" r:id="rId3"/>
    <p:sldLayoutId id="2147484217" r:id="rId4"/>
    <p:sldLayoutId id="2147484218" r:id="rId5"/>
    <p:sldLayoutId id="2147484219" r:id="rId6"/>
    <p:sldLayoutId id="2147484220" r:id="rId7"/>
    <p:sldLayoutId id="2147484221" r:id="rId8"/>
    <p:sldLayoutId id="2147484222" r:id="rId9"/>
    <p:sldLayoutId id="2147484223" r:id="rId10"/>
    <p:sldLayoutId id="214748422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oleObject" Target="../embeddings/Foglio_di_lavoro_di_Microsoft_Excel_97-20031.xls"/></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12.emf"/><Relationship Id="rId4" Type="http://schemas.openxmlformats.org/officeDocument/2006/relationships/oleObject" Target="../embeddings/Foglio_di_lavoro_di_Microsoft_Excel_97-20032.xls"/></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Immagine 10" descr="logo_ministero_giustizia.jpg"/>
          <p:cNvPicPr>
            <a:picLocks noChangeAspect="1"/>
          </p:cNvPicPr>
          <p:nvPr/>
        </p:nvPicPr>
        <p:blipFill>
          <a:blip r:embed="rId3" cstate="print"/>
          <a:srcRect/>
          <a:stretch>
            <a:fillRect/>
          </a:stretch>
        </p:blipFill>
        <p:spPr bwMode="auto">
          <a:xfrm>
            <a:off x="6858000" y="1428751"/>
            <a:ext cx="857251" cy="866775"/>
          </a:xfrm>
          <a:prstGeom prst="rect">
            <a:avLst/>
          </a:prstGeom>
          <a:noFill/>
          <a:ln w="9525">
            <a:noFill/>
            <a:miter lim="800000"/>
            <a:headEnd/>
            <a:tailEnd/>
          </a:ln>
        </p:spPr>
      </p:pic>
      <p:sp>
        <p:nvSpPr>
          <p:cNvPr id="6147" name="Rectangle 3"/>
          <p:cNvSpPr>
            <a:spLocks noGrp="1" noChangeArrowheads="1"/>
          </p:cNvSpPr>
          <p:nvPr>
            <p:ph type="subTitle" idx="1"/>
          </p:nvPr>
        </p:nvSpPr>
        <p:spPr>
          <a:xfrm>
            <a:off x="971550" y="2500314"/>
            <a:ext cx="7056439" cy="3138487"/>
          </a:xfrm>
        </p:spPr>
        <p:txBody>
          <a:bodyPr/>
          <a:lstStyle/>
          <a:p>
            <a:pPr eaLnBrk="1" hangingPunct="1"/>
            <a:endParaRPr lang="it-IT" sz="1600" smtClean="0">
              <a:latin typeface="Calibri" pitchFamily="34" charset="0"/>
            </a:endParaRPr>
          </a:p>
          <a:p>
            <a:pPr eaLnBrk="1" hangingPunct="1"/>
            <a:r>
              <a:rPr lang="it-IT" sz="2400" b="1" smtClean="0">
                <a:solidFill>
                  <a:srgbClr val="000066"/>
                </a:solidFill>
                <a:latin typeface="Calibri" pitchFamily="34" charset="0"/>
              </a:rPr>
              <a:t>“Welfare allargato e integrato”</a:t>
            </a:r>
          </a:p>
          <a:p>
            <a:pPr eaLnBrk="1" hangingPunct="1">
              <a:lnSpc>
                <a:spcPct val="90000"/>
              </a:lnSpc>
            </a:pPr>
            <a:endParaRPr lang="it-IT" sz="2000" b="1" i="1" smtClean="0">
              <a:solidFill>
                <a:srgbClr val="000066"/>
              </a:solidFill>
              <a:latin typeface="Calibri" pitchFamily="34" charset="0"/>
            </a:endParaRPr>
          </a:p>
          <a:p>
            <a:pPr eaLnBrk="1" hangingPunct="1">
              <a:lnSpc>
                <a:spcPct val="90000"/>
              </a:lnSpc>
            </a:pPr>
            <a:r>
              <a:rPr lang="it-IT" sz="2000" b="1" i="1" smtClean="0">
                <a:solidFill>
                  <a:srgbClr val="000066"/>
                </a:solidFill>
                <a:latin typeface="Calibri" pitchFamily="34" charset="0"/>
              </a:rPr>
              <a:t>Assemblea annuale</a:t>
            </a:r>
          </a:p>
          <a:p>
            <a:pPr eaLnBrk="1" hangingPunct="1">
              <a:lnSpc>
                <a:spcPct val="90000"/>
              </a:lnSpc>
            </a:pPr>
            <a:r>
              <a:rPr lang="it-IT" sz="2000" b="1" i="1" smtClean="0">
                <a:solidFill>
                  <a:srgbClr val="000066"/>
                </a:solidFill>
                <a:latin typeface="Calibri" pitchFamily="34" charset="0"/>
              </a:rPr>
              <a:t>Roma  9 Luglio 2013</a:t>
            </a:r>
          </a:p>
          <a:p>
            <a:pPr eaLnBrk="1" hangingPunct="1">
              <a:lnSpc>
                <a:spcPct val="90000"/>
              </a:lnSpc>
            </a:pPr>
            <a:endParaRPr lang="it-IT" sz="1600" smtClean="0">
              <a:solidFill>
                <a:srgbClr val="FF0000"/>
              </a:solidFill>
              <a:latin typeface="Calibri" pitchFamily="34" charset="0"/>
            </a:endParaRPr>
          </a:p>
          <a:p>
            <a:pPr eaLnBrk="1" hangingPunct="1">
              <a:lnSpc>
                <a:spcPct val="90000"/>
              </a:lnSpc>
            </a:pPr>
            <a:endParaRPr lang="it-IT" sz="2400" smtClean="0">
              <a:solidFill>
                <a:srgbClr val="FF0000"/>
              </a:solidFill>
              <a:latin typeface="Calibri" pitchFamily="34" charset="0"/>
            </a:endParaRPr>
          </a:p>
          <a:p>
            <a:pPr eaLnBrk="1" hangingPunct="1">
              <a:lnSpc>
                <a:spcPct val="90000"/>
              </a:lnSpc>
            </a:pPr>
            <a:r>
              <a:rPr lang="it-IT" sz="2000" b="1" i="1" smtClean="0">
                <a:solidFill>
                  <a:srgbClr val="000066"/>
                </a:solidFill>
                <a:latin typeface="Calibri" pitchFamily="34" charset="0"/>
              </a:rPr>
              <a:t>Micaela Gelera - Massimiliano Giacchè - Silvia Leonardi</a:t>
            </a:r>
          </a:p>
          <a:p>
            <a:pPr eaLnBrk="1" hangingPunct="1">
              <a:lnSpc>
                <a:spcPct val="90000"/>
              </a:lnSpc>
            </a:pPr>
            <a:r>
              <a:rPr lang="it-IT" sz="2000" b="1" i="1" smtClean="0">
                <a:solidFill>
                  <a:srgbClr val="000066"/>
                </a:solidFill>
                <a:latin typeface="Calibri" pitchFamily="34" charset="0"/>
              </a:rPr>
              <a:t>Ordine degli Attuari</a:t>
            </a:r>
          </a:p>
        </p:txBody>
      </p:sp>
      <p:pic>
        <p:nvPicPr>
          <p:cNvPr id="6148" name="Picture 4"/>
          <p:cNvPicPr>
            <a:picLocks noChangeAspect="1" noChangeArrowheads="1"/>
          </p:cNvPicPr>
          <p:nvPr/>
        </p:nvPicPr>
        <p:blipFill>
          <a:blip r:embed="rId4" cstate="print"/>
          <a:srcRect/>
          <a:stretch>
            <a:fillRect/>
          </a:stretch>
        </p:blipFill>
        <p:spPr bwMode="auto">
          <a:xfrm>
            <a:off x="1" y="1357313"/>
            <a:ext cx="2552700" cy="1152525"/>
          </a:xfrm>
          <a:prstGeom prst="rect">
            <a:avLst/>
          </a:prstGeom>
          <a:noFill/>
          <a:ln w="9525">
            <a:noFill/>
            <a:miter lim="800000"/>
            <a:headEnd/>
            <a:tailEnd/>
          </a:ln>
        </p:spPr>
      </p:pic>
      <p:sp>
        <p:nvSpPr>
          <p:cNvPr id="10" name="CasellaDiTesto 9"/>
          <p:cNvSpPr txBox="1"/>
          <p:nvPr/>
        </p:nvSpPr>
        <p:spPr>
          <a:xfrm>
            <a:off x="5724525" y="2205039"/>
            <a:ext cx="3419475" cy="276999"/>
          </a:xfrm>
          <a:prstGeom prst="rect">
            <a:avLst/>
          </a:prstGeom>
          <a:noFill/>
        </p:spPr>
        <p:txBody>
          <a:bodyPr>
            <a:spAutoFit/>
          </a:bodyPr>
          <a:lstStyle/>
          <a:p>
            <a:pPr>
              <a:defRPr/>
            </a:pPr>
            <a:r>
              <a:rPr lang="it-IT" sz="1200" b="1" spc="-50" dirty="0">
                <a:solidFill>
                  <a:schemeClr val="accent2">
                    <a:lumMod val="75000"/>
                  </a:schemeClr>
                </a:solidFill>
                <a:latin typeface="+mj-lt"/>
              </a:rPr>
              <a:t>CONSIGLIO  NAZIONALE  DEGLI  ATTUARI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PIL : scenari ipotizzati</a:t>
            </a:r>
          </a:p>
        </p:txBody>
      </p:sp>
      <p:sp>
        <p:nvSpPr>
          <p:cNvPr id="1028"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1029"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1030"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1031"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1032" name="Rectangle 7"/>
          <p:cNvSpPr>
            <a:spLocks noChangeArrowheads="1"/>
          </p:cNvSpPr>
          <p:nvPr/>
        </p:nvSpPr>
        <p:spPr bwMode="auto">
          <a:xfrm>
            <a:off x="215901" y="3016678"/>
            <a:ext cx="8677275" cy="830997"/>
          </a:xfrm>
          <a:prstGeom prst="rect">
            <a:avLst/>
          </a:prstGeom>
          <a:noFill/>
          <a:ln w="9525">
            <a:noFill/>
            <a:miter lim="800000"/>
            <a:headEnd/>
            <a:tailEnd/>
          </a:ln>
        </p:spPr>
        <p:txBody>
          <a:bodyPr anchor="ctr">
            <a:spAutoFit/>
          </a:bodyPr>
          <a:lstStyle/>
          <a:p>
            <a:endParaRPr lang="it-IT" sz="2400" b="1">
              <a:latin typeface="Calibri" pitchFamily="34" charset="0"/>
            </a:endParaRPr>
          </a:p>
          <a:p>
            <a:endParaRPr lang="it-IT" sz="2400" b="1">
              <a:latin typeface="Calibri" pitchFamily="34" charset="0"/>
            </a:endParaRPr>
          </a:p>
        </p:txBody>
      </p:sp>
      <p:sp>
        <p:nvSpPr>
          <p:cNvPr id="1033" name="Rectangle 8"/>
          <p:cNvSpPr>
            <a:spLocks noChangeArrowheads="1"/>
          </p:cNvSpPr>
          <p:nvPr/>
        </p:nvSpPr>
        <p:spPr bwMode="auto">
          <a:xfrm>
            <a:off x="152401" y="2283768"/>
            <a:ext cx="8677275" cy="461665"/>
          </a:xfrm>
          <a:prstGeom prst="rect">
            <a:avLst/>
          </a:prstGeom>
          <a:noFill/>
          <a:ln w="9525">
            <a:noFill/>
            <a:miter lim="800000"/>
            <a:headEnd/>
            <a:tailEnd/>
          </a:ln>
        </p:spPr>
        <p:txBody>
          <a:bodyPr anchor="ctr">
            <a:spAutoFit/>
          </a:bodyPr>
          <a:lstStyle/>
          <a:p>
            <a:endParaRPr lang="it-IT" sz="2400">
              <a:latin typeface="Calibri" pitchFamily="34" charset="0"/>
            </a:endParaRPr>
          </a:p>
        </p:txBody>
      </p:sp>
      <p:sp>
        <p:nvSpPr>
          <p:cNvPr id="1034" name="Rectangle 9"/>
          <p:cNvSpPr>
            <a:spLocks noChangeArrowheads="1"/>
          </p:cNvSpPr>
          <p:nvPr/>
        </p:nvSpPr>
        <p:spPr bwMode="auto">
          <a:xfrm>
            <a:off x="1" y="3658029"/>
            <a:ext cx="8677275" cy="830997"/>
          </a:xfrm>
          <a:prstGeom prst="rect">
            <a:avLst/>
          </a:prstGeom>
          <a:noFill/>
          <a:ln w="9525">
            <a:noFill/>
            <a:miter lim="800000"/>
            <a:headEnd/>
            <a:tailEnd/>
          </a:ln>
        </p:spPr>
        <p:txBody>
          <a:bodyPr anchor="ctr">
            <a:spAutoFit/>
          </a:bodyPr>
          <a:lstStyle/>
          <a:p>
            <a:endParaRPr lang="it-IT" sz="2400">
              <a:latin typeface="Calibri" pitchFamily="34" charset="0"/>
            </a:endParaRPr>
          </a:p>
          <a:p>
            <a:endParaRPr lang="it-IT" sz="2400">
              <a:latin typeface="Calibri" pitchFamily="34" charset="0"/>
            </a:endParaRPr>
          </a:p>
        </p:txBody>
      </p:sp>
      <p:sp>
        <p:nvSpPr>
          <p:cNvPr id="1035" name="Rectangle 10"/>
          <p:cNvSpPr>
            <a:spLocks noChangeArrowheads="1"/>
          </p:cNvSpPr>
          <p:nvPr/>
        </p:nvSpPr>
        <p:spPr bwMode="auto">
          <a:xfrm>
            <a:off x="1509713" y="2647950"/>
            <a:ext cx="9144000" cy="369332"/>
          </a:xfrm>
          <a:prstGeom prst="rect">
            <a:avLst/>
          </a:prstGeom>
          <a:noFill/>
          <a:ln w="9525">
            <a:noFill/>
            <a:miter lim="800000"/>
            <a:headEnd/>
            <a:tailEnd/>
          </a:ln>
        </p:spPr>
        <p:txBody>
          <a:bodyPr>
            <a:spAutoFit/>
          </a:bodyPr>
          <a:lstStyle/>
          <a:p>
            <a:endParaRPr lang="it-IT"/>
          </a:p>
        </p:txBody>
      </p:sp>
      <p:sp>
        <p:nvSpPr>
          <p:cNvPr id="1036" name="Rectangle 11"/>
          <p:cNvSpPr>
            <a:spLocks noChangeArrowheads="1"/>
          </p:cNvSpPr>
          <p:nvPr/>
        </p:nvSpPr>
        <p:spPr bwMode="auto">
          <a:xfrm>
            <a:off x="1414463" y="1671638"/>
            <a:ext cx="9144000" cy="369332"/>
          </a:xfrm>
          <a:prstGeom prst="rect">
            <a:avLst/>
          </a:prstGeom>
          <a:noFill/>
          <a:ln w="9525">
            <a:noFill/>
            <a:miter lim="800000"/>
            <a:headEnd/>
            <a:tailEnd/>
          </a:ln>
        </p:spPr>
        <p:txBody>
          <a:bodyPr>
            <a:spAutoFit/>
          </a:bodyPr>
          <a:lstStyle/>
          <a:p>
            <a:endParaRPr lang="it-IT"/>
          </a:p>
        </p:txBody>
      </p:sp>
      <p:sp>
        <p:nvSpPr>
          <p:cNvPr id="1037" name="Rectangle 13"/>
          <p:cNvSpPr>
            <a:spLocks noChangeArrowheads="1"/>
          </p:cNvSpPr>
          <p:nvPr/>
        </p:nvSpPr>
        <p:spPr bwMode="auto">
          <a:xfrm>
            <a:off x="1" y="1276340"/>
            <a:ext cx="8677275" cy="3416320"/>
          </a:xfrm>
          <a:prstGeom prst="rect">
            <a:avLst/>
          </a:prstGeom>
          <a:noFill/>
          <a:ln w="9525">
            <a:noFill/>
            <a:miter lim="800000"/>
            <a:headEnd/>
            <a:tailEnd/>
          </a:ln>
        </p:spPr>
        <p:txBody>
          <a:bodyPr anchor="ctr">
            <a:spAutoFit/>
          </a:bodyPr>
          <a:lstStyle/>
          <a:p>
            <a:r>
              <a:rPr lang="it-IT" sz="2400">
                <a:latin typeface="Calibri" pitchFamily="34" charset="0"/>
              </a:rPr>
              <a:t>Grande attenzione andrà posta anche nella scelta delle basi</a:t>
            </a:r>
            <a:r>
              <a:rPr lang="it-IT" sz="2400" b="1">
                <a:solidFill>
                  <a:srgbClr val="FFFFFF"/>
                </a:solidFill>
                <a:latin typeface="Calibri" pitchFamily="34" charset="0"/>
              </a:rPr>
              <a:t> </a:t>
            </a:r>
            <a:r>
              <a:rPr lang="it-IT" sz="2400">
                <a:latin typeface="Calibri" pitchFamily="34" charset="0"/>
              </a:rPr>
              <a:t>tecniche economiche e finanziarie relative allo sviluppo delle retribuzioni o dei redditi</a:t>
            </a:r>
          </a:p>
          <a:p>
            <a:endParaRPr lang="it-IT" sz="2400">
              <a:latin typeface="Calibri" pitchFamily="34" charset="0"/>
            </a:endParaRPr>
          </a:p>
          <a:p>
            <a:r>
              <a:rPr lang="it-IT" sz="2400">
                <a:latin typeface="Calibri" pitchFamily="34" charset="0"/>
              </a:rPr>
              <a:t>Con riferimento al </a:t>
            </a:r>
            <a:r>
              <a:rPr lang="it-IT" sz="2400" b="1">
                <a:latin typeface="Calibri" pitchFamily="34" charset="0"/>
              </a:rPr>
              <a:t>tasso di variazione del PIL</a:t>
            </a:r>
            <a:r>
              <a:rPr lang="it-IT" sz="2400">
                <a:latin typeface="Calibri" pitchFamily="34" charset="0"/>
              </a:rPr>
              <a:t>, si è scelto di “stressare” l’ipotesi base prevista dal documento dalla Conferenza dei Servizi tra Ministero del Lavoro e della Previdenza Sociale ed il Ministero dell'Economia e delle Finanze del 2012</a:t>
            </a:r>
          </a:p>
          <a:p>
            <a:endParaRPr lang="it-IT" sz="2400">
              <a:latin typeface="Calibri" pitchFamily="34" charset="0"/>
            </a:endParaRPr>
          </a:p>
        </p:txBody>
      </p:sp>
      <p:graphicFrame>
        <p:nvGraphicFramePr>
          <p:cNvPr id="1026" name="Object 15"/>
          <p:cNvGraphicFramePr>
            <a:graphicFrameLocks noChangeAspect="1"/>
          </p:cNvGraphicFramePr>
          <p:nvPr/>
        </p:nvGraphicFramePr>
        <p:xfrm>
          <a:off x="228600" y="4495800"/>
          <a:ext cx="8001000" cy="1066800"/>
        </p:xfrm>
        <a:graphic>
          <a:graphicData uri="http://schemas.openxmlformats.org/presentationml/2006/ole">
            <mc:AlternateContent xmlns:mc="http://schemas.openxmlformats.org/markup-compatibility/2006">
              <mc:Choice xmlns:v="urn:schemas-microsoft-com:vml" Requires="v">
                <p:oleObj spid="_x0000_s1032" name="Foglio di lavoro" r:id="rId4" imgW="3246840" imgH="679680" progId="Excel.Sheet.8">
                  <p:embed/>
                </p:oleObj>
              </mc:Choice>
              <mc:Fallback>
                <p:oleObj name="Foglio di lavoro" r:id="rId4" imgW="3246840" imgH="679680" progId="Excel.Sheet.8">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4495800"/>
                        <a:ext cx="8001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8" name="Rectangle 16"/>
          <p:cNvSpPr>
            <a:spLocks noChangeArrowheads="1"/>
          </p:cNvSpPr>
          <p:nvPr/>
        </p:nvSpPr>
        <p:spPr bwMode="auto">
          <a:xfrm>
            <a:off x="152400" y="5257800"/>
            <a:ext cx="8305800" cy="304800"/>
          </a:xfrm>
          <a:prstGeom prst="rect">
            <a:avLst/>
          </a:prstGeom>
          <a:noFill/>
          <a:ln w="34925">
            <a:solidFill>
              <a:srgbClr val="FF0000"/>
            </a:solidFill>
            <a:miter lim="800000"/>
            <a:headEnd/>
            <a:tailEnd/>
          </a:ln>
        </p:spPr>
        <p:txBody>
          <a:bodyPr wrap="none" anchor="ctr"/>
          <a:lstStyle/>
          <a:p>
            <a:endParaRPr lang="it-IT"/>
          </a:p>
        </p:txBody>
      </p:sp>
      <p:sp>
        <p:nvSpPr>
          <p:cNvPr id="1039" name="Text Box 17"/>
          <p:cNvSpPr txBox="1">
            <a:spLocks noChangeArrowheads="1"/>
          </p:cNvSpPr>
          <p:nvPr/>
        </p:nvSpPr>
        <p:spPr bwMode="auto">
          <a:xfrm>
            <a:off x="242888" y="5638800"/>
            <a:ext cx="7286610" cy="461665"/>
          </a:xfrm>
          <a:prstGeom prst="rect">
            <a:avLst/>
          </a:prstGeom>
          <a:noFill/>
          <a:ln w="9525">
            <a:noFill/>
            <a:miter lim="800000"/>
            <a:headEnd/>
            <a:tailEnd/>
          </a:ln>
        </p:spPr>
        <p:txBody>
          <a:bodyPr wrap="none">
            <a:spAutoFit/>
          </a:bodyPr>
          <a:lstStyle/>
          <a:p>
            <a:r>
              <a:rPr lang="it-IT" sz="2400">
                <a:latin typeface="Calibri" pitchFamily="34" charset="0"/>
              </a:rPr>
              <a:t>con un </a:t>
            </a:r>
            <a:r>
              <a:rPr lang="it-IT" sz="2400" b="1">
                <a:latin typeface="Calibri" pitchFamily="34" charset="0"/>
              </a:rPr>
              <a:t>aumento e diminuzione di  0,5 punti percentuali</a:t>
            </a:r>
            <a:r>
              <a:rPr lang="it-IT" b="1"/>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I risultati della valutazione</a:t>
            </a:r>
          </a:p>
        </p:txBody>
      </p:sp>
      <p:sp>
        <p:nvSpPr>
          <p:cNvPr id="14339"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14340"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14341"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14342"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14343" name="Rectangle 7"/>
          <p:cNvSpPr>
            <a:spLocks noChangeArrowheads="1"/>
          </p:cNvSpPr>
          <p:nvPr/>
        </p:nvSpPr>
        <p:spPr bwMode="auto">
          <a:xfrm>
            <a:off x="215901" y="3016678"/>
            <a:ext cx="8677275" cy="830997"/>
          </a:xfrm>
          <a:prstGeom prst="rect">
            <a:avLst/>
          </a:prstGeom>
          <a:noFill/>
          <a:ln w="9525">
            <a:noFill/>
            <a:miter lim="800000"/>
            <a:headEnd/>
            <a:tailEnd/>
          </a:ln>
        </p:spPr>
        <p:txBody>
          <a:bodyPr anchor="ctr">
            <a:spAutoFit/>
          </a:bodyPr>
          <a:lstStyle/>
          <a:p>
            <a:endParaRPr lang="it-IT" sz="2400" b="1">
              <a:latin typeface="Calibri" pitchFamily="34" charset="0"/>
            </a:endParaRPr>
          </a:p>
          <a:p>
            <a:endParaRPr lang="it-IT" sz="2400" b="1">
              <a:latin typeface="Calibri" pitchFamily="34" charset="0"/>
            </a:endParaRPr>
          </a:p>
        </p:txBody>
      </p:sp>
      <p:sp>
        <p:nvSpPr>
          <p:cNvPr id="14344" name="Rectangle 8"/>
          <p:cNvSpPr>
            <a:spLocks noChangeArrowheads="1"/>
          </p:cNvSpPr>
          <p:nvPr/>
        </p:nvSpPr>
        <p:spPr bwMode="auto">
          <a:xfrm>
            <a:off x="152401" y="2283768"/>
            <a:ext cx="8677275" cy="461665"/>
          </a:xfrm>
          <a:prstGeom prst="rect">
            <a:avLst/>
          </a:prstGeom>
          <a:noFill/>
          <a:ln w="9525">
            <a:noFill/>
            <a:miter lim="800000"/>
            <a:headEnd/>
            <a:tailEnd/>
          </a:ln>
        </p:spPr>
        <p:txBody>
          <a:bodyPr anchor="ctr">
            <a:spAutoFit/>
          </a:bodyPr>
          <a:lstStyle/>
          <a:p>
            <a:endParaRPr lang="it-IT" sz="2400">
              <a:latin typeface="Calibri" pitchFamily="34" charset="0"/>
            </a:endParaRPr>
          </a:p>
        </p:txBody>
      </p:sp>
      <p:sp>
        <p:nvSpPr>
          <p:cNvPr id="14345" name="Rectangle 9"/>
          <p:cNvSpPr>
            <a:spLocks noChangeArrowheads="1"/>
          </p:cNvSpPr>
          <p:nvPr/>
        </p:nvSpPr>
        <p:spPr bwMode="auto">
          <a:xfrm>
            <a:off x="1" y="3658029"/>
            <a:ext cx="8677275" cy="830997"/>
          </a:xfrm>
          <a:prstGeom prst="rect">
            <a:avLst/>
          </a:prstGeom>
          <a:noFill/>
          <a:ln w="9525">
            <a:noFill/>
            <a:miter lim="800000"/>
            <a:headEnd/>
            <a:tailEnd/>
          </a:ln>
        </p:spPr>
        <p:txBody>
          <a:bodyPr anchor="ctr">
            <a:spAutoFit/>
          </a:bodyPr>
          <a:lstStyle/>
          <a:p>
            <a:endParaRPr lang="it-IT" sz="2400">
              <a:latin typeface="Calibri" pitchFamily="34" charset="0"/>
            </a:endParaRPr>
          </a:p>
          <a:p>
            <a:endParaRPr lang="it-IT" sz="2400">
              <a:latin typeface="Calibri" pitchFamily="34" charset="0"/>
            </a:endParaRPr>
          </a:p>
        </p:txBody>
      </p:sp>
      <p:sp>
        <p:nvSpPr>
          <p:cNvPr id="14346" name="Rectangle 10"/>
          <p:cNvSpPr>
            <a:spLocks noChangeArrowheads="1"/>
          </p:cNvSpPr>
          <p:nvPr/>
        </p:nvSpPr>
        <p:spPr bwMode="auto">
          <a:xfrm>
            <a:off x="1509713" y="2647950"/>
            <a:ext cx="9144000" cy="369332"/>
          </a:xfrm>
          <a:prstGeom prst="rect">
            <a:avLst/>
          </a:prstGeom>
          <a:noFill/>
          <a:ln w="9525">
            <a:noFill/>
            <a:miter lim="800000"/>
            <a:headEnd/>
            <a:tailEnd/>
          </a:ln>
        </p:spPr>
        <p:txBody>
          <a:bodyPr>
            <a:spAutoFit/>
          </a:bodyPr>
          <a:lstStyle/>
          <a:p>
            <a:endParaRPr lang="it-IT"/>
          </a:p>
        </p:txBody>
      </p:sp>
      <p:sp>
        <p:nvSpPr>
          <p:cNvPr id="14347" name="Rectangle 11"/>
          <p:cNvSpPr>
            <a:spLocks noChangeArrowheads="1"/>
          </p:cNvSpPr>
          <p:nvPr/>
        </p:nvSpPr>
        <p:spPr bwMode="auto">
          <a:xfrm>
            <a:off x="1414463" y="1671638"/>
            <a:ext cx="9144000" cy="369332"/>
          </a:xfrm>
          <a:prstGeom prst="rect">
            <a:avLst/>
          </a:prstGeom>
          <a:noFill/>
          <a:ln w="9525">
            <a:noFill/>
            <a:miter lim="800000"/>
            <a:headEnd/>
            <a:tailEnd/>
          </a:ln>
        </p:spPr>
        <p:txBody>
          <a:bodyPr>
            <a:spAutoFit/>
          </a:bodyPr>
          <a:lstStyle/>
          <a:p>
            <a:endParaRPr lang="it-IT"/>
          </a:p>
        </p:txBody>
      </p:sp>
      <p:sp>
        <p:nvSpPr>
          <p:cNvPr id="14348" name="Rectangle 13"/>
          <p:cNvSpPr>
            <a:spLocks noChangeArrowheads="1"/>
          </p:cNvSpPr>
          <p:nvPr/>
        </p:nvSpPr>
        <p:spPr bwMode="auto">
          <a:xfrm>
            <a:off x="3768726" y="3178176"/>
            <a:ext cx="1606551" cy="507831"/>
          </a:xfrm>
          <a:prstGeom prst="rect">
            <a:avLst/>
          </a:prstGeom>
          <a:noFill/>
          <a:ln w="9525">
            <a:noFill/>
            <a:miter lim="800000"/>
            <a:headEnd/>
            <a:tailEnd/>
          </a:ln>
        </p:spPr>
        <p:txBody>
          <a:bodyPr lIns="66654" tIns="0" rIns="66654" bIns="0">
            <a:spAutoFit/>
          </a:bodyPr>
          <a:lstStyle/>
          <a:p>
            <a:pPr eaLnBrk="0" hangingPunct="0"/>
            <a:r>
              <a:rPr lang="it-IT" sz="500">
                <a:solidFill>
                  <a:srgbClr val="FFFFFF"/>
                </a:solidFill>
              </a:rPr>
              <a:t>Grande attenzione andrà posta anche nella scelta delle basi tecniche economiche e finanziarie relative allo sviluppo delle retribuzioni o dei redditi</a:t>
            </a:r>
          </a:p>
          <a:p>
            <a:pPr eaLnBrk="0" hangingPunct="0"/>
            <a:endParaRPr lang="it-IT"/>
          </a:p>
        </p:txBody>
      </p:sp>
      <p:sp>
        <p:nvSpPr>
          <p:cNvPr id="14349" name="Rectangle 18"/>
          <p:cNvSpPr>
            <a:spLocks noChangeArrowheads="1"/>
          </p:cNvSpPr>
          <p:nvPr/>
        </p:nvSpPr>
        <p:spPr bwMode="auto">
          <a:xfrm>
            <a:off x="1414463" y="1481138"/>
            <a:ext cx="9144000" cy="369332"/>
          </a:xfrm>
          <a:prstGeom prst="rect">
            <a:avLst/>
          </a:prstGeom>
          <a:noFill/>
          <a:ln w="9525">
            <a:noFill/>
            <a:miter lim="800000"/>
            <a:headEnd/>
            <a:tailEnd/>
          </a:ln>
        </p:spPr>
        <p:txBody>
          <a:bodyPr>
            <a:spAutoFit/>
          </a:bodyPr>
          <a:lstStyle/>
          <a:p>
            <a:endParaRPr lang="it-IT"/>
          </a:p>
        </p:txBody>
      </p:sp>
      <p:pic>
        <p:nvPicPr>
          <p:cNvPr id="14350" name="Picture 15"/>
          <p:cNvPicPr>
            <a:picLocks noChangeAspect="1" noChangeArrowheads="1"/>
          </p:cNvPicPr>
          <p:nvPr/>
        </p:nvPicPr>
        <p:blipFill>
          <a:blip r:embed="rId3" cstate="print"/>
          <a:srcRect/>
          <a:stretch>
            <a:fillRect/>
          </a:stretch>
        </p:blipFill>
        <p:spPr bwMode="auto">
          <a:xfrm>
            <a:off x="1736726" y="1787525"/>
            <a:ext cx="5203825"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L’aspettativa di vita </a:t>
            </a:r>
          </a:p>
        </p:txBody>
      </p:sp>
      <p:sp>
        <p:nvSpPr>
          <p:cNvPr id="15363"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15364"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15365"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15366"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15367" name="Rectangle 7"/>
          <p:cNvSpPr>
            <a:spLocks noChangeArrowheads="1"/>
          </p:cNvSpPr>
          <p:nvPr/>
        </p:nvSpPr>
        <p:spPr bwMode="auto">
          <a:xfrm>
            <a:off x="215901" y="3016678"/>
            <a:ext cx="8677275" cy="830997"/>
          </a:xfrm>
          <a:prstGeom prst="rect">
            <a:avLst/>
          </a:prstGeom>
          <a:noFill/>
          <a:ln w="9525">
            <a:noFill/>
            <a:miter lim="800000"/>
            <a:headEnd/>
            <a:tailEnd/>
          </a:ln>
        </p:spPr>
        <p:txBody>
          <a:bodyPr anchor="ctr">
            <a:spAutoFit/>
          </a:bodyPr>
          <a:lstStyle/>
          <a:p>
            <a:endParaRPr lang="it-IT" sz="2400" b="1">
              <a:latin typeface="Calibri" pitchFamily="34" charset="0"/>
            </a:endParaRPr>
          </a:p>
          <a:p>
            <a:endParaRPr lang="it-IT" sz="2400" b="1">
              <a:latin typeface="Calibri" pitchFamily="34" charset="0"/>
            </a:endParaRPr>
          </a:p>
        </p:txBody>
      </p:sp>
      <p:sp>
        <p:nvSpPr>
          <p:cNvPr id="15368" name="Rectangle 8"/>
          <p:cNvSpPr>
            <a:spLocks noChangeArrowheads="1"/>
          </p:cNvSpPr>
          <p:nvPr/>
        </p:nvSpPr>
        <p:spPr bwMode="auto">
          <a:xfrm>
            <a:off x="152401" y="2283768"/>
            <a:ext cx="8677275" cy="461665"/>
          </a:xfrm>
          <a:prstGeom prst="rect">
            <a:avLst/>
          </a:prstGeom>
          <a:noFill/>
          <a:ln w="9525">
            <a:noFill/>
            <a:miter lim="800000"/>
            <a:headEnd/>
            <a:tailEnd/>
          </a:ln>
        </p:spPr>
        <p:txBody>
          <a:bodyPr anchor="ctr">
            <a:spAutoFit/>
          </a:bodyPr>
          <a:lstStyle/>
          <a:p>
            <a:endParaRPr lang="it-IT" sz="2400">
              <a:latin typeface="Calibri" pitchFamily="34" charset="0"/>
            </a:endParaRPr>
          </a:p>
        </p:txBody>
      </p:sp>
      <p:sp>
        <p:nvSpPr>
          <p:cNvPr id="15369" name="Rectangle 9"/>
          <p:cNvSpPr>
            <a:spLocks noChangeArrowheads="1"/>
          </p:cNvSpPr>
          <p:nvPr/>
        </p:nvSpPr>
        <p:spPr bwMode="auto">
          <a:xfrm>
            <a:off x="1" y="3658029"/>
            <a:ext cx="8677275" cy="830997"/>
          </a:xfrm>
          <a:prstGeom prst="rect">
            <a:avLst/>
          </a:prstGeom>
          <a:noFill/>
          <a:ln w="9525">
            <a:noFill/>
            <a:miter lim="800000"/>
            <a:headEnd/>
            <a:tailEnd/>
          </a:ln>
        </p:spPr>
        <p:txBody>
          <a:bodyPr anchor="ctr">
            <a:spAutoFit/>
          </a:bodyPr>
          <a:lstStyle/>
          <a:p>
            <a:endParaRPr lang="it-IT" sz="2400">
              <a:latin typeface="Calibri" pitchFamily="34" charset="0"/>
            </a:endParaRPr>
          </a:p>
          <a:p>
            <a:endParaRPr lang="it-IT" sz="2400">
              <a:latin typeface="Calibri" pitchFamily="34" charset="0"/>
            </a:endParaRPr>
          </a:p>
        </p:txBody>
      </p:sp>
      <p:sp>
        <p:nvSpPr>
          <p:cNvPr id="15370" name="Rectangle 10"/>
          <p:cNvSpPr>
            <a:spLocks noChangeArrowheads="1"/>
          </p:cNvSpPr>
          <p:nvPr/>
        </p:nvSpPr>
        <p:spPr bwMode="auto">
          <a:xfrm>
            <a:off x="1509713" y="2647950"/>
            <a:ext cx="9144000" cy="369332"/>
          </a:xfrm>
          <a:prstGeom prst="rect">
            <a:avLst/>
          </a:prstGeom>
          <a:noFill/>
          <a:ln w="9525">
            <a:noFill/>
            <a:miter lim="800000"/>
            <a:headEnd/>
            <a:tailEnd/>
          </a:ln>
        </p:spPr>
        <p:txBody>
          <a:bodyPr>
            <a:spAutoFit/>
          </a:bodyPr>
          <a:lstStyle/>
          <a:p>
            <a:endParaRPr lang="it-IT"/>
          </a:p>
        </p:txBody>
      </p:sp>
      <p:sp>
        <p:nvSpPr>
          <p:cNvPr id="15371" name="Rectangle 11"/>
          <p:cNvSpPr>
            <a:spLocks noChangeArrowheads="1"/>
          </p:cNvSpPr>
          <p:nvPr/>
        </p:nvSpPr>
        <p:spPr bwMode="auto">
          <a:xfrm>
            <a:off x="1414463" y="1671638"/>
            <a:ext cx="9144000" cy="369332"/>
          </a:xfrm>
          <a:prstGeom prst="rect">
            <a:avLst/>
          </a:prstGeom>
          <a:noFill/>
          <a:ln w="9525">
            <a:noFill/>
            <a:miter lim="800000"/>
            <a:headEnd/>
            <a:tailEnd/>
          </a:ln>
        </p:spPr>
        <p:txBody>
          <a:bodyPr>
            <a:spAutoFit/>
          </a:bodyPr>
          <a:lstStyle/>
          <a:p>
            <a:endParaRPr lang="it-IT"/>
          </a:p>
        </p:txBody>
      </p:sp>
      <p:sp>
        <p:nvSpPr>
          <p:cNvPr id="15372" name="Rectangle 13"/>
          <p:cNvSpPr>
            <a:spLocks noChangeArrowheads="1"/>
          </p:cNvSpPr>
          <p:nvPr/>
        </p:nvSpPr>
        <p:spPr bwMode="auto">
          <a:xfrm>
            <a:off x="3768726" y="3178176"/>
            <a:ext cx="1606551" cy="507831"/>
          </a:xfrm>
          <a:prstGeom prst="rect">
            <a:avLst/>
          </a:prstGeom>
          <a:noFill/>
          <a:ln w="9525">
            <a:noFill/>
            <a:miter lim="800000"/>
            <a:headEnd/>
            <a:tailEnd/>
          </a:ln>
        </p:spPr>
        <p:txBody>
          <a:bodyPr lIns="66654" tIns="0" rIns="66654" bIns="0">
            <a:spAutoFit/>
          </a:bodyPr>
          <a:lstStyle/>
          <a:p>
            <a:pPr eaLnBrk="0" hangingPunct="0"/>
            <a:r>
              <a:rPr lang="it-IT" sz="500">
                <a:solidFill>
                  <a:srgbClr val="FFFFFF"/>
                </a:solidFill>
              </a:rPr>
              <a:t>Grande attenzione andrà posta anche nella scelta delle basi tecniche economiche e finanziarie relative allo sviluppo delle retribuzioni o dei redditi</a:t>
            </a:r>
          </a:p>
          <a:p>
            <a:pPr eaLnBrk="0" hangingPunct="0"/>
            <a:endParaRPr lang="it-IT"/>
          </a:p>
        </p:txBody>
      </p:sp>
      <p:sp>
        <p:nvSpPr>
          <p:cNvPr id="15373" name="Rectangle 17"/>
          <p:cNvSpPr>
            <a:spLocks noChangeArrowheads="1"/>
          </p:cNvSpPr>
          <p:nvPr/>
        </p:nvSpPr>
        <p:spPr bwMode="auto">
          <a:xfrm>
            <a:off x="152400" y="1752600"/>
            <a:ext cx="9144000" cy="2677656"/>
          </a:xfrm>
          <a:prstGeom prst="rect">
            <a:avLst/>
          </a:prstGeom>
          <a:noFill/>
          <a:ln w="9525">
            <a:noFill/>
            <a:miter lim="800000"/>
            <a:headEnd/>
            <a:tailEnd/>
          </a:ln>
        </p:spPr>
        <p:txBody>
          <a:bodyPr>
            <a:spAutoFit/>
          </a:bodyPr>
          <a:lstStyle/>
          <a:p>
            <a:pPr eaLnBrk="0" hangingPunct="0"/>
            <a:r>
              <a:rPr lang="it-IT" sz="2400">
                <a:solidFill>
                  <a:srgbClr val="000000"/>
                </a:solidFill>
                <a:latin typeface="Calibri" pitchFamily="34" charset="0"/>
                <a:cs typeface="Times New Roman" pitchFamily="18" charset="0"/>
              </a:rPr>
              <a:t>Si è voluto valutare l’impatto della revisione biennale dei tassi di sostituzione, a parità delle altre variabili, su diverse ipotesi di uscita </a:t>
            </a:r>
          </a:p>
          <a:p>
            <a:pPr eaLnBrk="0" hangingPunct="0"/>
            <a:r>
              <a:rPr lang="it-IT" sz="2400">
                <a:solidFill>
                  <a:srgbClr val="000000"/>
                </a:solidFill>
                <a:latin typeface="Calibri" pitchFamily="34" charset="0"/>
                <a:cs typeface="Times New Roman" pitchFamily="18" charset="0"/>
              </a:rPr>
              <a:t>considerate in un orizzonte temporale pari a 50 anni</a:t>
            </a:r>
          </a:p>
          <a:p>
            <a:pPr eaLnBrk="0" hangingPunct="0"/>
            <a:endParaRPr lang="it-IT" sz="2400">
              <a:solidFill>
                <a:srgbClr val="000000"/>
              </a:solidFill>
              <a:latin typeface="Calibri" pitchFamily="34" charset="0"/>
              <a:cs typeface="Times New Roman" pitchFamily="18" charset="0"/>
            </a:endParaRPr>
          </a:p>
          <a:p>
            <a:pPr eaLnBrk="0" hangingPunct="0"/>
            <a:r>
              <a:rPr lang="it-IT" sz="2400">
                <a:solidFill>
                  <a:srgbClr val="000000"/>
                </a:solidFill>
                <a:latin typeface="Calibri" pitchFamily="34" charset="0"/>
                <a:cs typeface="Times New Roman" pitchFamily="18" charset="0"/>
              </a:rPr>
              <a:t>In tale modo si riesce a stimare la variabilità sui tassi di sostituzione</a:t>
            </a:r>
          </a:p>
          <a:p>
            <a:pPr eaLnBrk="0" hangingPunct="0"/>
            <a:r>
              <a:rPr lang="it-IT" sz="2400">
                <a:solidFill>
                  <a:srgbClr val="000000"/>
                </a:solidFill>
                <a:latin typeface="Calibri" pitchFamily="34" charset="0"/>
                <a:cs typeface="Times New Roman" pitchFamily="18" charset="0"/>
              </a:rPr>
              <a:t>dovuta alle modifiche apportate agli stessi secondo le modalità</a:t>
            </a:r>
          </a:p>
          <a:p>
            <a:pPr eaLnBrk="0" hangingPunct="0"/>
            <a:r>
              <a:rPr lang="it-IT" sz="2400">
                <a:solidFill>
                  <a:srgbClr val="000000"/>
                </a:solidFill>
                <a:latin typeface="Calibri" pitchFamily="34" charset="0"/>
                <a:cs typeface="Times New Roman" pitchFamily="18" charset="0"/>
              </a:rPr>
              <a:t>previste dalla Legge Monti-Fornero</a:t>
            </a:r>
            <a:endParaRPr lang="it-IT" sz="240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I risultati della valutazione</a:t>
            </a:r>
          </a:p>
        </p:txBody>
      </p:sp>
      <p:sp>
        <p:nvSpPr>
          <p:cNvPr id="2052"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2053"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2054"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2055"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2056" name="Rectangle 7"/>
          <p:cNvSpPr>
            <a:spLocks noChangeArrowheads="1"/>
          </p:cNvSpPr>
          <p:nvPr/>
        </p:nvSpPr>
        <p:spPr bwMode="auto">
          <a:xfrm>
            <a:off x="215901" y="3016678"/>
            <a:ext cx="8677275" cy="830997"/>
          </a:xfrm>
          <a:prstGeom prst="rect">
            <a:avLst/>
          </a:prstGeom>
          <a:noFill/>
          <a:ln w="9525">
            <a:noFill/>
            <a:miter lim="800000"/>
            <a:headEnd/>
            <a:tailEnd/>
          </a:ln>
        </p:spPr>
        <p:txBody>
          <a:bodyPr anchor="ctr">
            <a:spAutoFit/>
          </a:bodyPr>
          <a:lstStyle/>
          <a:p>
            <a:endParaRPr lang="it-IT" sz="2400" b="1">
              <a:latin typeface="Calibri" pitchFamily="34" charset="0"/>
            </a:endParaRPr>
          </a:p>
          <a:p>
            <a:endParaRPr lang="it-IT" sz="2400" b="1">
              <a:latin typeface="Calibri" pitchFamily="34" charset="0"/>
            </a:endParaRPr>
          </a:p>
        </p:txBody>
      </p:sp>
      <p:sp>
        <p:nvSpPr>
          <p:cNvPr id="2057" name="Rectangle 8"/>
          <p:cNvSpPr>
            <a:spLocks noChangeArrowheads="1"/>
          </p:cNvSpPr>
          <p:nvPr/>
        </p:nvSpPr>
        <p:spPr bwMode="auto">
          <a:xfrm>
            <a:off x="152401" y="2283768"/>
            <a:ext cx="8677275" cy="461665"/>
          </a:xfrm>
          <a:prstGeom prst="rect">
            <a:avLst/>
          </a:prstGeom>
          <a:noFill/>
          <a:ln w="9525">
            <a:noFill/>
            <a:miter lim="800000"/>
            <a:headEnd/>
            <a:tailEnd/>
          </a:ln>
        </p:spPr>
        <p:txBody>
          <a:bodyPr anchor="ctr">
            <a:spAutoFit/>
          </a:bodyPr>
          <a:lstStyle/>
          <a:p>
            <a:endParaRPr lang="it-IT" sz="2400">
              <a:latin typeface="Calibri" pitchFamily="34" charset="0"/>
            </a:endParaRPr>
          </a:p>
        </p:txBody>
      </p:sp>
      <p:sp>
        <p:nvSpPr>
          <p:cNvPr id="2058" name="Rectangle 9"/>
          <p:cNvSpPr>
            <a:spLocks noChangeArrowheads="1"/>
          </p:cNvSpPr>
          <p:nvPr/>
        </p:nvSpPr>
        <p:spPr bwMode="auto">
          <a:xfrm>
            <a:off x="1" y="3658029"/>
            <a:ext cx="8677275" cy="830997"/>
          </a:xfrm>
          <a:prstGeom prst="rect">
            <a:avLst/>
          </a:prstGeom>
          <a:noFill/>
          <a:ln w="9525">
            <a:noFill/>
            <a:miter lim="800000"/>
            <a:headEnd/>
            <a:tailEnd/>
          </a:ln>
        </p:spPr>
        <p:txBody>
          <a:bodyPr anchor="ctr">
            <a:spAutoFit/>
          </a:bodyPr>
          <a:lstStyle/>
          <a:p>
            <a:endParaRPr lang="it-IT" sz="2400">
              <a:latin typeface="Calibri" pitchFamily="34" charset="0"/>
            </a:endParaRPr>
          </a:p>
          <a:p>
            <a:endParaRPr lang="it-IT" sz="2400">
              <a:latin typeface="Calibri" pitchFamily="34" charset="0"/>
            </a:endParaRPr>
          </a:p>
        </p:txBody>
      </p:sp>
      <p:sp>
        <p:nvSpPr>
          <p:cNvPr id="2059" name="Rectangle 10"/>
          <p:cNvSpPr>
            <a:spLocks noChangeArrowheads="1"/>
          </p:cNvSpPr>
          <p:nvPr/>
        </p:nvSpPr>
        <p:spPr bwMode="auto">
          <a:xfrm>
            <a:off x="1509713" y="2647950"/>
            <a:ext cx="9144000" cy="369332"/>
          </a:xfrm>
          <a:prstGeom prst="rect">
            <a:avLst/>
          </a:prstGeom>
          <a:noFill/>
          <a:ln w="9525">
            <a:noFill/>
            <a:miter lim="800000"/>
            <a:headEnd/>
            <a:tailEnd/>
          </a:ln>
        </p:spPr>
        <p:txBody>
          <a:bodyPr>
            <a:spAutoFit/>
          </a:bodyPr>
          <a:lstStyle/>
          <a:p>
            <a:endParaRPr lang="it-IT"/>
          </a:p>
        </p:txBody>
      </p:sp>
      <p:sp>
        <p:nvSpPr>
          <p:cNvPr id="2060" name="Rectangle 11"/>
          <p:cNvSpPr>
            <a:spLocks noChangeArrowheads="1"/>
          </p:cNvSpPr>
          <p:nvPr/>
        </p:nvSpPr>
        <p:spPr bwMode="auto">
          <a:xfrm>
            <a:off x="1414463" y="1671638"/>
            <a:ext cx="9144000" cy="369332"/>
          </a:xfrm>
          <a:prstGeom prst="rect">
            <a:avLst/>
          </a:prstGeom>
          <a:noFill/>
          <a:ln w="9525">
            <a:noFill/>
            <a:miter lim="800000"/>
            <a:headEnd/>
            <a:tailEnd/>
          </a:ln>
        </p:spPr>
        <p:txBody>
          <a:bodyPr>
            <a:spAutoFit/>
          </a:bodyPr>
          <a:lstStyle/>
          <a:p>
            <a:endParaRPr lang="it-IT"/>
          </a:p>
        </p:txBody>
      </p:sp>
      <p:sp>
        <p:nvSpPr>
          <p:cNvPr id="2061" name="Rectangle 12"/>
          <p:cNvSpPr>
            <a:spLocks noChangeArrowheads="1"/>
          </p:cNvSpPr>
          <p:nvPr/>
        </p:nvSpPr>
        <p:spPr bwMode="auto">
          <a:xfrm>
            <a:off x="3768726" y="3178176"/>
            <a:ext cx="1606551" cy="507831"/>
          </a:xfrm>
          <a:prstGeom prst="rect">
            <a:avLst/>
          </a:prstGeom>
          <a:noFill/>
          <a:ln w="9525">
            <a:noFill/>
            <a:miter lim="800000"/>
            <a:headEnd/>
            <a:tailEnd/>
          </a:ln>
        </p:spPr>
        <p:txBody>
          <a:bodyPr lIns="66654" tIns="0" rIns="66654" bIns="0">
            <a:spAutoFit/>
          </a:bodyPr>
          <a:lstStyle/>
          <a:p>
            <a:pPr eaLnBrk="0" hangingPunct="0"/>
            <a:r>
              <a:rPr lang="it-IT" sz="500">
                <a:solidFill>
                  <a:srgbClr val="FFFFFF"/>
                </a:solidFill>
              </a:rPr>
              <a:t>Grande attenzione andrà posta anche nella scelta delle basi tecniche economiche e finanziarie relative allo sviluppo delle retribuzioni o dei redditi</a:t>
            </a:r>
          </a:p>
          <a:p>
            <a:pPr eaLnBrk="0" hangingPunct="0"/>
            <a:endParaRPr lang="it-IT"/>
          </a:p>
        </p:txBody>
      </p:sp>
      <p:sp>
        <p:nvSpPr>
          <p:cNvPr id="2062" name="Rectangle 13"/>
          <p:cNvSpPr>
            <a:spLocks noChangeArrowheads="1"/>
          </p:cNvSpPr>
          <p:nvPr/>
        </p:nvSpPr>
        <p:spPr bwMode="auto">
          <a:xfrm>
            <a:off x="1414463" y="1481138"/>
            <a:ext cx="9144000" cy="369332"/>
          </a:xfrm>
          <a:prstGeom prst="rect">
            <a:avLst/>
          </a:prstGeom>
          <a:noFill/>
          <a:ln w="9525">
            <a:noFill/>
            <a:miter lim="800000"/>
            <a:headEnd/>
            <a:tailEnd/>
          </a:ln>
        </p:spPr>
        <p:txBody>
          <a:bodyPr>
            <a:spAutoFit/>
          </a:bodyPr>
          <a:lstStyle/>
          <a:p>
            <a:endParaRPr lang="it-IT"/>
          </a:p>
        </p:txBody>
      </p:sp>
      <p:graphicFrame>
        <p:nvGraphicFramePr>
          <p:cNvPr id="2050" name="Object 16"/>
          <p:cNvGraphicFramePr>
            <a:graphicFrameLocks noChangeAspect="1"/>
          </p:cNvGraphicFramePr>
          <p:nvPr/>
        </p:nvGraphicFramePr>
        <p:xfrm>
          <a:off x="457200" y="1600200"/>
          <a:ext cx="8077200" cy="2895600"/>
        </p:xfrm>
        <a:graphic>
          <a:graphicData uri="http://schemas.openxmlformats.org/presentationml/2006/ole">
            <mc:AlternateContent xmlns:mc="http://schemas.openxmlformats.org/markup-compatibility/2006">
              <mc:Choice xmlns:v="urn:schemas-microsoft-com:vml" Requires="v">
                <p:oleObj spid="_x0000_s2056" name="Grafico" r:id="rId4" imgW="6004440" imgH="2282400" progId="Excel.Sheet.8">
                  <p:embed/>
                </p:oleObj>
              </mc:Choice>
              <mc:Fallback>
                <p:oleObj name="Grafico" r:id="rId4" imgW="6004440" imgH="2282400" progId="Excel.Sheet.8">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600200"/>
                        <a:ext cx="80772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63" name="Text Box 17"/>
          <p:cNvSpPr txBox="1">
            <a:spLocks noChangeArrowheads="1"/>
          </p:cNvSpPr>
          <p:nvPr/>
        </p:nvSpPr>
        <p:spPr bwMode="auto">
          <a:xfrm>
            <a:off x="533400" y="4724400"/>
            <a:ext cx="8001000" cy="1569660"/>
          </a:xfrm>
          <a:prstGeom prst="rect">
            <a:avLst/>
          </a:prstGeom>
          <a:noFill/>
          <a:ln w="9525">
            <a:noFill/>
            <a:miter lim="800000"/>
            <a:headEnd/>
            <a:tailEnd/>
          </a:ln>
        </p:spPr>
        <p:txBody>
          <a:bodyPr>
            <a:spAutoFit/>
          </a:bodyPr>
          <a:lstStyle/>
          <a:p>
            <a:r>
              <a:rPr lang="it-IT" sz="2400">
                <a:latin typeface="Calibri" pitchFamily="34" charset="0"/>
              </a:rPr>
              <a:t>L’individuo, raggiungendo i requisiti per il pensionamento a 65 anni di età nel 2036, rispetto ad oggi (a parità delle altre condizioni) avrà un tasso di sostituzione, e quindi un assegno pensionistico, più basso di circa il 9%.  </a:t>
            </a:r>
          </a:p>
        </p:txBody>
      </p:sp>
      <p:sp>
        <p:nvSpPr>
          <p:cNvPr id="2064" name="AutoShape 18"/>
          <p:cNvSpPr>
            <a:spLocks noChangeArrowheads="1"/>
          </p:cNvSpPr>
          <p:nvPr/>
        </p:nvSpPr>
        <p:spPr bwMode="auto">
          <a:xfrm>
            <a:off x="2643188" y="3286125"/>
            <a:ext cx="457200" cy="762000"/>
          </a:xfrm>
          <a:prstGeom prst="upArrow">
            <a:avLst>
              <a:gd name="adj1" fmla="val 50000"/>
              <a:gd name="adj2" fmla="val 41667"/>
            </a:avLst>
          </a:prstGeom>
          <a:solidFill>
            <a:srgbClr val="FF0000"/>
          </a:solidFill>
          <a:ln w="9525">
            <a:solidFill>
              <a:schemeClr val="tx1"/>
            </a:solidFill>
            <a:miter lim="800000"/>
            <a:headEnd/>
            <a:tailEnd/>
          </a:ln>
        </p:spPr>
        <p:txBody>
          <a:bodyPr wrap="none" anchor="ctr"/>
          <a:lstStyle/>
          <a:p>
            <a:endParaRPr lang="it-I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 e la Previdenza Complementare?</a:t>
            </a:r>
          </a:p>
        </p:txBody>
      </p:sp>
      <p:sp>
        <p:nvSpPr>
          <p:cNvPr id="16387"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16388"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16389"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16390"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16391" name="Rectangle 7"/>
          <p:cNvSpPr>
            <a:spLocks noChangeArrowheads="1"/>
          </p:cNvSpPr>
          <p:nvPr/>
        </p:nvSpPr>
        <p:spPr bwMode="auto">
          <a:xfrm>
            <a:off x="250825" y="1659961"/>
            <a:ext cx="8677275" cy="2677656"/>
          </a:xfrm>
          <a:prstGeom prst="rect">
            <a:avLst/>
          </a:prstGeom>
          <a:noFill/>
          <a:ln w="9525">
            <a:noFill/>
            <a:miter lim="800000"/>
            <a:headEnd/>
            <a:tailEnd/>
          </a:ln>
        </p:spPr>
        <p:txBody>
          <a:bodyPr anchor="ctr">
            <a:spAutoFit/>
          </a:bodyPr>
          <a:lstStyle/>
          <a:p>
            <a:r>
              <a:rPr lang="it-IT" sz="2400">
                <a:latin typeface="Calibri" pitchFamily="34" charset="0"/>
              </a:rPr>
              <a:t>Colmare il “gap previdenziale” rispetto ad un tasso di sostituzione target prefissato, espresso in %,  espone a notevoli rischi di distorsione delle stime in quanto sia il tasso di sostituzione di 1° pilastro che quello relativo alla Previdenza complementare sono soggetti a una forte variabilità</a:t>
            </a:r>
          </a:p>
          <a:p>
            <a:endParaRPr lang="it-IT" sz="2400">
              <a:latin typeface="Calibri" pitchFamily="34" charset="0"/>
            </a:endParaRPr>
          </a:p>
          <a:p>
            <a:endParaRPr lang="it-IT" sz="2400">
              <a:latin typeface="Calibri" pitchFamily="34" charset="0"/>
            </a:endParaRPr>
          </a:p>
        </p:txBody>
      </p:sp>
      <p:sp>
        <p:nvSpPr>
          <p:cNvPr id="14" name="Rettangolo 13"/>
          <p:cNvSpPr/>
          <p:nvPr/>
        </p:nvSpPr>
        <p:spPr>
          <a:xfrm>
            <a:off x="4427539" y="3860801"/>
            <a:ext cx="1152525" cy="72072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b="1" dirty="0">
                <a:solidFill>
                  <a:srgbClr val="000066"/>
                </a:solidFill>
                <a:latin typeface="Calibri" pitchFamily="34" charset="0"/>
              </a:rPr>
              <a:t>Range</a:t>
            </a:r>
          </a:p>
          <a:p>
            <a:pPr>
              <a:defRPr/>
            </a:pPr>
            <a:r>
              <a:rPr lang="it-IT" b="1" dirty="0">
                <a:solidFill>
                  <a:srgbClr val="000066"/>
                </a:solidFill>
                <a:latin typeface="Calibri" pitchFamily="34" charset="0"/>
              </a:rPr>
              <a:t>?</a:t>
            </a:r>
          </a:p>
        </p:txBody>
      </p:sp>
      <p:sp>
        <p:nvSpPr>
          <p:cNvPr id="15" name="Rettangolo 14"/>
          <p:cNvSpPr/>
          <p:nvPr/>
        </p:nvSpPr>
        <p:spPr>
          <a:xfrm>
            <a:off x="4427539" y="4581526"/>
            <a:ext cx="1152525" cy="1584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b="1" dirty="0">
                <a:solidFill>
                  <a:srgbClr val="000066"/>
                </a:solidFill>
                <a:latin typeface="Calibri" pitchFamily="34" charset="0"/>
              </a:rPr>
              <a:t>Range</a:t>
            </a:r>
          </a:p>
          <a:p>
            <a:pPr>
              <a:defRPr/>
            </a:pPr>
            <a:r>
              <a:rPr lang="it-IT" b="1" dirty="0">
                <a:solidFill>
                  <a:srgbClr val="000066"/>
                </a:solidFill>
                <a:latin typeface="Calibri" pitchFamily="34" charset="0"/>
              </a:rPr>
              <a:t> ?</a:t>
            </a:r>
          </a:p>
        </p:txBody>
      </p:sp>
      <p:sp>
        <p:nvSpPr>
          <p:cNvPr id="16394" name="CasellaDiTesto 18"/>
          <p:cNvSpPr txBox="1">
            <a:spLocks noChangeArrowheads="1"/>
          </p:cNvSpPr>
          <p:nvPr/>
        </p:nvSpPr>
        <p:spPr bwMode="auto">
          <a:xfrm>
            <a:off x="1619249" y="3860801"/>
            <a:ext cx="2305051" cy="830997"/>
          </a:xfrm>
          <a:prstGeom prst="rect">
            <a:avLst/>
          </a:prstGeom>
          <a:noFill/>
          <a:ln w="9525">
            <a:noFill/>
            <a:miter lim="800000"/>
            <a:headEnd/>
            <a:tailEnd/>
          </a:ln>
        </p:spPr>
        <p:txBody>
          <a:bodyPr>
            <a:spAutoFit/>
          </a:bodyPr>
          <a:lstStyle/>
          <a:p>
            <a:pPr algn="r"/>
            <a:r>
              <a:rPr lang="it-IT" sz="2400">
                <a:latin typeface="Calibri" pitchFamily="34" charset="0"/>
              </a:rPr>
              <a:t>Previdenza Complementare</a:t>
            </a:r>
          </a:p>
        </p:txBody>
      </p:sp>
      <p:sp>
        <p:nvSpPr>
          <p:cNvPr id="16395" name="CasellaDiTesto 19"/>
          <p:cNvSpPr txBox="1">
            <a:spLocks noChangeArrowheads="1"/>
          </p:cNvSpPr>
          <p:nvPr/>
        </p:nvSpPr>
        <p:spPr bwMode="auto">
          <a:xfrm>
            <a:off x="539750" y="4941888"/>
            <a:ext cx="3384551" cy="830997"/>
          </a:xfrm>
          <a:prstGeom prst="rect">
            <a:avLst/>
          </a:prstGeom>
          <a:noFill/>
          <a:ln w="9525">
            <a:noFill/>
            <a:miter lim="800000"/>
            <a:headEnd/>
            <a:tailEnd/>
          </a:ln>
        </p:spPr>
        <p:txBody>
          <a:bodyPr>
            <a:spAutoFit/>
          </a:bodyPr>
          <a:lstStyle/>
          <a:p>
            <a:pPr algn="r"/>
            <a:r>
              <a:rPr lang="it-IT" sz="2400">
                <a:latin typeface="Calibri" pitchFamily="34" charset="0"/>
              </a:rPr>
              <a:t>Tasso di sostituzione Previdenza di Base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..e la Previdenza Complementare?</a:t>
            </a:r>
          </a:p>
        </p:txBody>
      </p:sp>
      <p:sp>
        <p:nvSpPr>
          <p:cNvPr id="17411"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17412"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17413"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17414"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17415" name="Rectangle 7"/>
          <p:cNvSpPr>
            <a:spLocks noChangeArrowheads="1"/>
          </p:cNvSpPr>
          <p:nvPr/>
        </p:nvSpPr>
        <p:spPr bwMode="auto">
          <a:xfrm>
            <a:off x="250825" y="1403350"/>
            <a:ext cx="8677275" cy="1200150"/>
          </a:xfrm>
          <a:prstGeom prst="rect">
            <a:avLst/>
          </a:prstGeom>
          <a:noFill/>
          <a:ln w="9525">
            <a:noFill/>
            <a:miter lim="800000"/>
            <a:headEnd/>
            <a:tailEnd/>
          </a:ln>
        </p:spPr>
        <p:txBody>
          <a:bodyPr anchor="ctr">
            <a:spAutoFit/>
          </a:bodyPr>
          <a:lstStyle/>
          <a:p>
            <a:r>
              <a:rPr lang="it-IT" sz="2400">
                <a:latin typeface="Calibri" pitchFamily="34" charset="0"/>
              </a:rPr>
              <a:t>Le variabili che impattano maggiormente sul tasso di sostituzione della Previdenza Complementare, in quanto soggette a una </a:t>
            </a:r>
          </a:p>
          <a:p>
            <a:r>
              <a:rPr lang="it-IT" sz="2400">
                <a:latin typeface="Calibri" pitchFamily="34" charset="0"/>
              </a:rPr>
              <a:t>variabilità significativa,  sono:</a:t>
            </a:r>
          </a:p>
        </p:txBody>
      </p:sp>
      <p:sp>
        <p:nvSpPr>
          <p:cNvPr id="21" name="Freccia a destra 20"/>
          <p:cNvSpPr/>
          <p:nvPr/>
        </p:nvSpPr>
        <p:spPr>
          <a:xfrm>
            <a:off x="4427540" y="2781301"/>
            <a:ext cx="936625" cy="5762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it-IT"/>
          </a:p>
        </p:txBody>
      </p:sp>
      <p:sp>
        <p:nvSpPr>
          <p:cNvPr id="17417" name="CasellaDiTesto 21"/>
          <p:cNvSpPr txBox="1">
            <a:spLocks noChangeArrowheads="1"/>
          </p:cNvSpPr>
          <p:nvPr/>
        </p:nvSpPr>
        <p:spPr bwMode="auto">
          <a:xfrm>
            <a:off x="251520" y="3861048"/>
            <a:ext cx="8569325" cy="1200329"/>
          </a:xfrm>
          <a:prstGeom prst="rect">
            <a:avLst/>
          </a:prstGeom>
          <a:noFill/>
          <a:ln w="9525">
            <a:noFill/>
            <a:miter lim="800000"/>
            <a:headEnd/>
            <a:tailEnd/>
          </a:ln>
        </p:spPr>
        <p:txBody>
          <a:bodyPr>
            <a:spAutoFit/>
          </a:bodyPr>
          <a:lstStyle/>
          <a:p>
            <a:pPr lvl="1">
              <a:buFont typeface="Wingdings" pitchFamily="2" charset="2"/>
              <a:buChar char="q"/>
            </a:pPr>
            <a:r>
              <a:rPr lang="it-IT" sz="2400" dirty="0">
                <a:latin typeface="Calibri" pitchFamily="34" charset="0"/>
              </a:rPr>
              <a:t>  </a:t>
            </a:r>
            <a:r>
              <a:rPr lang="it-IT" sz="2400" b="1" dirty="0">
                <a:latin typeface="Calibri" pitchFamily="34" charset="0"/>
              </a:rPr>
              <a:t>carriera </a:t>
            </a:r>
            <a:r>
              <a:rPr lang="it-IT" sz="2400" dirty="0">
                <a:latin typeface="Calibri" pitchFamily="34" charset="0"/>
              </a:rPr>
              <a:t>                                                 </a:t>
            </a:r>
            <a:r>
              <a:rPr lang="it-IT" sz="2400" i="1" dirty="0" smtClean="0">
                <a:latin typeface="Calibri" pitchFamily="34" charset="0"/>
              </a:rPr>
              <a:t>crescita </a:t>
            </a:r>
            <a:r>
              <a:rPr lang="it-IT" sz="2400" i="1" dirty="0">
                <a:latin typeface="Calibri" pitchFamily="34" charset="0"/>
              </a:rPr>
              <a:t>salariale?  </a:t>
            </a:r>
          </a:p>
          <a:p>
            <a:r>
              <a:rPr lang="it-IT" sz="2400" i="1" dirty="0">
                <a:latin typeface="Calibri" pitchFamily="34" charset="0"/>
              </a:rPr>
              <a:t>                                                                             discontinuità lavorativa? </a:t>
            </a:r>
          </a:p>
          <a:p>
            <a:r>
              <a:rPr lang="it-IT" sz="2400" dirty="0">
                <a:latin typeface="Calibri" pitchFamily="34" charset="0"/>
              </a:rPr>
              <a:t> </a:t>
            </a:r>
          </a:p>
        </p:txBody>
      </p:sp>
      <p:sp>
        <p:nvSpPr>
          <p:cNvPr id="17418" name="CasellaDiTesto 22"/>
          <p:cNvSpPr txBox="1">
            <a:spLocks noChangeArrowheads="1"/>
          </p:cNvSpPr>
          <p:nvPr/>
        </p:nvSpPr>
        <p:spPr bwMode="auto">
          <a:xfrm>
            <a:off x="683568" y="2852936"/>
            <a:ext cx="8748464" cy="830997"/>
          </a:xfrm>
          <a:prstGeom prst="rect">
            <a:avLst/>
          </a:prstGeom>
          <a:noFill/>
          <a:ln w="9525">
            <a:noFill/>
            <a:miter lim="800000"/>
            <a:headEnd/>
            <a:tailEnd/>
          </a:ln>
        </p:spPr>
        <p:txBody>
          <a:bodyPr wrap="square">
            <a:spAutoFit/>
          </a:bodyPr>
          <a:lstStyle/>
          <a:p>
            <a:pPr>
              <a:buFont typeface="Wingdings" pitchFamily="2" charset="2"/>
              <a:buChar char="q"/>
            </a:pPr>
            <a:r>
              <a:rPr lang="it-IT" sz="2400" b="1" dirty="0">
                <a:latin typeface="Calibri" pitchFamily="34" charset="0"/>
              </a:rPr>
              <a:t>  rendimento del comparto                </a:t>
            </a:r>
            <a:r>
              <a:rPr lang="it-IT" sz="2400" b="1" dirty="0" smtClean="0">
                <a:latin typeface="Calibri" pitchFamily="34" charset="0"/>
              </a:rPr>
              <a:t> </a:t>
            </a:r>
            <a:r>
              <a:rPr lang="it-IT" sz="2400" i="1" dirty="0">
                <a:latin typeface="Calibri" pitchFamily="34" charset="0"/>
              </a:rPr>
              <a:t>volatilità/orizzonte</a:t>
            </a:r>
          </a:p>
          <a:p>
            <a:r>
              <a:rPr lang="it-IT" sz="2400" b="1" dirty="0">
                <a:latin typeface="Calibri" pitchFamily="34" charset="0"/>
              </a:rPr>
              <a:t>      d’investimento                                     </a:t>
            </a:r>
            <a:r>
              <a:rPr lang="it-IT" sz="2400" i="1" dirty="0" smtClean="0">
                <a:latin typeface="Calibri" pitchFamily="34" charset="0"/>
              </a:rPr>
              <a:t>temporale</a:t>
            </a:r>
            <a:r>
              <a:rPr lang="it-IT" sz="2400" i="1" dirty="0">
                <a:latin typeface="Calibri" pitchFamily="34" charset="0"/>
              </a:rPr>
              <a:t>?</a:t>
            </a:r>
            <a:endParaRPr lang="it-IT" sz="2400" b="1" dirty="0">
              <a:latin typeface="Calibri" pitchFamily="34" charset="0"/>
            </a:endParaRPr>
          </a:p>
        </p:txBody>
      </p:sp>
      <p:sp>
        <p:nvSpPr>
          <p:cNvPr id="17419" name="CasellaDiTesto 23"/>
          <p:cNvSpPr txBox="1">
            <a:spLocks noChangeArrowheads="1"/>
          </p:cNvSpPr>
          <p:nvPr/>
        </p:nvSpPr>
        <p:spPr bwMode="auto">
          <a:xfrm>
            <a:off x="683570" y="5085185"/>
            <a:ext cx="3025775" cy="461665"/>
          </a:xfrm>
          <a:prstGeom prst="rect">
            <a:avLst/>
          </a:prstGeom>
          <a:noFill/>
          <a:ln w="9525">
            <a:noFill/>
            <a:miter lim="800000"/>
            <a:headEnd/>
            <a:tailEnd/>
          </a:ln>
        </p:spPr>
        <p:txBody>
          <a:bodyPr>
            <a:spAutoFit/>
          </a:bodyPr>
          <a:lstStyle/>
          <a:p>
            <a:pPr>
              <a:buFont typeface="Wingdings" pitchFamily="2" charset="2"/>
              <a:buChar char="q"/>
            </a:pPr>
            <a:r>
              <a:rPr lang="it-IT" sz="2400" dirty="0">
                <a:latin typeface="Calibri" pitchFamily="34" charset="0"/>
              </a:rPr>
              <a:t>  </a:t>
            </a:r>
            <a:r>
              <a:rPr lang="it-IT" sz="2400" b="1" dirty="0">
                <a:latin typeface="Calibri" pitchFamily="34" charset="0"/>
              </a:rPr>
              <a:t>basi demografiche</a:t>
            </a:r>
          </a:p>
        </p:txBody>
      </p:sp>
      <p:sp>
        <p:nvSpPr>
          <p:cNvPr id="26" name="Freccia a destra 25"/>
          <p:cNvSpPr/>
          <p:nvPr/>
        </p:nvSpPr>
        <p:spPr>
          <a:xfrm>
            <a:off x="4427540" y="3860801"/>
            <a:ext cx="936625" cy="5762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it-IT"/>
          </a:p>
        </p:txBody>
      </p:sp>
      <p:sp>
        <p:nvSpPr>
          <p:cNvPr id="27" name="Freccia a destra 26"/>
          <p:cNvSpPr/>
          <p:nvPr/>
        </p:nvSpPr>
        <p:spPr>
          <a:xfrm>
            <a:off x="4427540" y="5013326"/>
            <a:ext cx="936625" cy="5762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it-IT"/>
          </a:p>
        </p:txBody>
      </p:sp>
      <p:sp>
        <p:nvSpPr>
          <p:cNvPr id="17422" name="CasellaDiTesto 27"/>
          <p:cNvSpPr txBox="1">
            <a:spLocks noChangeArrowheads="1"/>
          </p:cNvSpPr>
          <p:nvPr/>
        </p:nvSpPr>
        <p:spPr bwMode="auto">
          <a:xfrm>
            <a:off x="5435601" y="5013325"/>
            <a:ext cx="3024188" cy="1200329"/>
          </a:xfrm>
          <a:prstGeom prst="rect">
            <a:avLst/>
          </a:prstGeom>
          <a:noFill/>
          <a:ln w="9525">
            <a:noFill/>
            <a:miter lim="800000"/>
            <a:headEnd/>
            <a:tailEnd/>
          </a:ln>
        </p:spPr>
        <p:txBody>
          <a:bodyPr>
            <a:spAutoFit/>
          </a:bodyPr>
          <a:lstStyle/>
          <a:p>
            <a:r>
              <a:rPr lang="it-IT" sz="2400" i="1">
                <a:latin typeface="Calibri" pitchFamily="34" charset="0"/>
              </a:rPr>
              <a:t>selezione?</a:t>
            </a:r>
          </a:p>
          <a:p>
            <a:r>
              <a:rPr lang="it-IT" sz="2400" i="1">
                <a:latin typeface="Calibri" pitchFamily="34" charset="0"/>
              </a:rPr>
              <a:t>idonee per il lungo periodo?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Possibile misura d’intervento</a:t>
            </a:r>
          </a:p>
        </p:txBody>
      </p:sp>
      <p:sp>
        <p:nvSpPr>
          <p:cNvPr id="18435"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18436"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18437"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18438"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56327" name="Rectangle 7"/>
          <p:cNvSpPr>
            <a:spLocks noChangeArrowheads="1"/>
          </p:cNvSpPr>
          <p:nvPr/>
        </p:nvSpPr>
        <p:spPr bwMode="auto">
          <a:xfrm>
            <a:off x="1" y="1412906"/>
            <a:ext cx="8677275" cy="4524315"/>
          </a:xfrm>
          <a:prstGeom prst="rect">
            <a:avLst/>
          </a:prstGeom>
          <a:noFill/>
          <a:ln w="9525">
            <a:noFill/>
            <a:miter lim="800000"/>
            <a:headEnd/>
            <a:tailEnd/>
          </a:ln>
          <a:effectLst/>
        </p:spPr>
        <p:txBody>
          <a:bodyPr anchor="ctr">
            <a:spAutoFit/>
          </a:bodyPr>
          <a:lstStyle/>
          <a:p>
            <a:pPr>
              <a:defRPr/>
            </a:pPr>
            <a:endParaRPr lang="it-IT" sz="2400" dirty="0">
              <a:latin typeface="Calibri" pitchFamily="34" charset="0"/>
            </a:endParaRPr>
          </a:p>
          <a:p>
            <a:pPr marL="457200">
              <a:defRPr/>
            </a:pPr>
            <a:r>
              <a:rPr lang="it-IT" sz="2400" dirty="0">
                <a:latin typeface="Calibri" pitchFamily="34" charset="0"/>
              </a:rPr>
              <a:t>Prefissare un </a:t>
            </a:r>
            <a:r>
              <a:rPr lang="it-IT" sz="2400" b="1" dirty="0">
                <a:latin typeface="Calibri" pitchFamily="34" charset="0"/>
              </a:rPr>
              <a:t>obiettivo target monetario </a:t>
            </a:r>
            <a:r>
              <a:rPr lang="it-IT" sz="2400" dirty="0">
                <a:latin typeface="Calibri" pitchFamily="34" charset="0"/>
              </a:rPr>
              <a:t>(es. 5.000 € annui lordi) in luogo di un tasso di sostituzione %, indicatore non sempre rappresentativo (si pensi al caso della discontinuità lavorativa negli ultimi anni di attività), e rappresentare agli iscritti il </a:t>
            </a:r>
            <a:r>
              <a:rPr lang="it-IT" sz="2400" b="1" dirty="0">
                <a:latin typeface="Calibri" pitchFamily="34" charset="0"/>
              </a:rPr>
              <a:t>livello contributivo necessario</a:t>
            </a:r>
            <a:r>
              <a:rPr lang="it-IT" sz="2400" dirty="0">
                <a:latin typeface="Calibri" pitchFamily="34" charset="0"/>
              </a:rPr>
              <a:t> per raggiungere quest’obiettivo </a:t>
            </a:r>
            <a:r>
              <a:rPr lang="it-IT" sz="2400" b="1" dirty="0">
                <a:latin typeface="Calibri" pitchFamily="34" charset="0"/>
              </a:rPr>
              <a:t>al variare di diversi scenari</a:t>
            </a:r>
            <a:r>
              <a:rPr lang="it-IT" sz="2400" dirty="0">
                <a:latin typeface="Calibri" pitchFamily="34" charset="0"/>
              </a:rPr>
              <a:t> che coinvolgono le variabili maggiormente discriminanti ( carriera , rendimento, basi demografiche)</a:t>
            </a:r>
          </a:p>
          <a:p>
            <a:pPr marL="457200" indent="-457200">
              <a:defRPr/>
            </a:pPr>
            <a:endParaRPr lang="it-IT" sz="2400" dirty="0">
              <a:latin typeface="Calibri" pitchFamily="34" charset="0"/>
            </a:endParaRPr>
          </a:p>
          <a:p>
            <a:pPr marL="457200" indent="-457200">
              <a:buFontTx/>
              <a:buAutoNum type="arabicPeriod"/>
              <a:defRPr/>
            </a:pPr>
            <a:endParaRPr lang="it-IT" sz="2400" dirty="0">
              <a:latin typeface="Calibri" pitchFamily="34" charset="0"/>
            </a:endParaRPr>
          </a:p>
          <a:p>
            <a:pPr marL="457200" indent="-457200">
              <a:buFontTx/>
              <a:buAutoNum type="arabicPeriod"/>
              <a:defRPr/>
            </a:pPr>
            <a:endParaRPr lang="it-IT" sz="2400" dirty="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19459"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19460"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19461"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19462" name="Rectangle 7"/>
          <p:cNvSpPr>
            <a:spLocks noChangeArrowheads="1"/>
          </p:cNvSpPr>
          <p:nvPr/>
        </p:nvSpPr>
        <p:spPr bwMode="auto">
          <a:xfrm>
            <a:off x="179389" y="2020889"/>
            <a:ext cx="8677275" cy="3632200"/>
          </a:xfrm>
          <a:prstGeom prst="rect">
            <a:avLst/>
          </a:prstGeom>
          <a:noFill/>
          <a:ln w="9525">
            <a:noFill/>
            <a:miter lim="800000"/>
            <a:headEnd/>
            <a:tailEnd/>
          </a:ln>
        </p:spPr>
        <p:txBody>
          <a:bodyPr anchor="ctr">
            <a:spAutoFit/>
          </a:bodyPr>
          <a:lstStyle/>
          <a:p>
            <a:r>
              <a:rPr lang="it-IT" sz="2400">
                <a:latin typeface="Calibri" pitchFamily="34" charset="0"/>
              </a:rPr>
              <a:t>La possibilità di liquidare la pensione anticipata con il vincolo dell’importo del 2,8% dell’assegno sociale è penalizzante per le categorie “deboli” (con carriere basse, discontinue o donne) in quanto costrette a rimanere in attività più anni</a:t>
            </a:r>
          </a:p>
          <a:p>
            <a:endParaRPr lang="it-IT" sz="2400">
              <a:latin typeface="Calibri" pitchFamily="34" charset="0"/>
            </a:endParaRPr>
          </a:p>
          <a:p>
            <a:r>
              <a:rPr lang="it-IT" sz="2400">
                <a:latin typeface="Calibri" pitchFamily="34" charset="0"/>
              </a:rPr>
              <a:t>La speranza di vita, il PIL, la carriera sono elementi determinanti per la misura della prestazione contributiva pertanto le ipotesi che vengono formulate in merito a detti parametri sono fondamentali per le previsioni sugli importi delle future pensioni contributive.</a:t>
            </a:r>
          </a:p>
          <a:p>
            <a:endParaRPr lang="it-IT" sz="1400">
              <a:latin typeface="Calibri" pitchFamily="34" charset="0"/>
            </a:endParaRPr>
          </a:p>
        </p:txBody>
      </p:sp>
      <p:sp>
        <p:nvSpPr>
          <p:cNvPr id="19463" name="Rectangle 2"/>
          <p:cNvSpPr>
            <a:spLocks noGrp="1" noChangeArrowheads="1"/>
          </p:cNvSpPr>
          <p:nvPr>
            <p:ph type="title" idx="4294967295"/>
          </p:nvPr>
        </p:nvSpPr>
        <p:spPr>
          <a:xfrm>
            <a:off x="395288" y="188913"/>
            <a:ext cx="8229600" cy="1143000"/>
          </a:xfrm>
        </p:spPr>
        <p:txBody>
          <a:bodyPr/>
          <a:lstStyle/>
          <a:p>
            <a:pPr algn="l" eaLnBrk="1" hangingPunct="1"/>
            <a:r>
              <a:rPr lang="it-IT" sz="2800" b="1" i="1" smtClean="0">
                <a:solidFill>
                  <a:schemeClr val="bg1"/>
                </a:solidFill>
                <a:latin typeface="Calibri" pitchFamily="34" charset="0"/>
              </a:rPr>
              <a:t>Conclusioni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20483"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20484"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20485"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20486" name="Rectangle 7"/>
          <p:cNvSpPr>
            <a:spLocks noChangeArrowheads="1"/>
          </p:cNvSpPr>
          <p:nvPr/>
        </p:nvSpPr>
        <p:spPr bwMode="auto">
          <a:xfrm>
            <a:off x="179389" y="1772673"/>
            <a:ext cx="8677275" cy="2677656"/>
          </a:xfrm>
          <a:prstGeom prst="rect">
            <a:avLst/>
          </a:prstGeom>
          <a:noFill/>
          <a:ln w="9525">
            <a:noFill/>
            <a:miter lim="800000"/>
            <a:headEnd/>
            <a:tailEnd/>
          </a:ln>
        </p:spPr>
        <p:txBody>
          <a:bodyPr anchor="ctr">
            <a:spAutoFit/>
          </a:bodyPr>
          <a:lstStyle/>
          <a:p>
            <a:r>
              <a:rPr lang="it-IT" sz="2400">
                <a:latin typeface="Calibri" pitchFamily="34" charset="0"/>
              </a:rPr>
              <a:t>il tasso di sostituzione (nella sua eccezione classica: prima pensione/ultima retribuzione), in quanto misura “media”, può dare una semplice indicazione di tendenza ma non può essere considerato una misura robusta circa il livello di adeguatezza della prestazione, in quanto eccessivamente variabile rispetto alle ipotesi sottostanti</a:t>
            </a:r>
          </a:p>
          <a:p>
            <a:endParaRPr lang="it-IT" sz="2400">
              <a:latin typeface="Calibri" pitchFamily="34" charset="0"/>
            </a:endParaRPr>
          </a:p>
        </p:txBody>
      </p:sp>
      <p:sp>
        <p:nvSpPr>
          <p:cNvPr id="20487" name="Rectangle 2"/>
          <p:cNvSpPr>
            <a:spLocks noGrp="1" noChangeArrowheads="1"/>
          </p:cNvSpPr>
          <p:nvPr>
            <p:ph type="title" idx="4294967295"/>
          </p:nvPr>
        </p:nvSpPr>
        <p:spPr>
          <a:xfrm>
            <a:off x="395288" y="188913"/>
            <a:ext cx="8229600" cy="1143000"/>
          </a:xfrm>
        </p:spPr>
        <p:txBody>
          <a:bodyPr/>
          <a:lstStyle/>
          <a:p>
            <a:pPr algn="l" eaLnBrk="1" hangingPunct="1"/>
            <a:r>
              <a:rPr lang="it-IT" sz="2800" b="1" i="1" smtClean="0">
                <a:solidFill>
                  <a:schemeClr val="bg1"/>
                </a:solidFill>
                <a:latin typeface="Calibri" pitchFamily="34" charset="0"/>
              </a:rPr>
              <a:t>Conclusioni</a:t>
            </a:r>
          </a:p>
        </p:txBody>
      </p:sp>
      <p:sp>
        <p:nvSpPr>
          <p:cNvPr id="20488" name="Rettangolo 8"/>
          <p:cNvSpPr>
            <a:spLocks noChangeArrowheads="1"/>
          </p:cNvSpPr>
          <p:nvPr/>
        </p:nvSpPr>
        <p:spPr bwMode="auto">
          <a:xfrm>
            <a:off x="250825" y="4365625"/>
            <a:ext cx="8208963" cy="2008242"/>
          </a:xfrm>
          <a:prstGeom prst="rect">
            <a:avLst/>
          </a:prstGeom>
          <a:noFill/>
          <a:ln w="9525">
            <a:noFill/>
            <a:miter lim="800000"/>
            <a:headEnd/>
            <a:tailEnd/>
          </a:ln>
        </p:spPr>
        <p:txBody>
          <a:bodyPr>
            <a:spAutoFit/>
          </a:bodyPr>
          <a:lstStyle/>
          <a:p>
            <a:r>
              <a:rPr lang="it-IT" sz="2400">
                <a:latin typeface="Calibri" pitchFamily="34" charset="0"/>
              </a:rPr>
              <a:t>Anche nella </a:t>
            </a:r>
            <a:r>
              <a:rPr lang="it-IT" sz="2400" b="1">
                <a:latin typeface="Calibri" pitchFamily="34" charset="0"/>
              </a:rPr>
              <a:t>previdenza complementare </a:t>
            </a:r>
            <a:r>
              <a:rPr lang="it-IT" sz="2400">
                <a:latin typeface="Calibri" pitchFamily="34" charset="0"/>
              </a:rPr>
              <a:t>il tasso di sostituzione è soggetto a una forte variabilità e gli aderenti dovrebbero avere a disposizione  strumenti decisionali  che  la rappresentino, attraverso analisi di sensitività sulle principali variabili (carriera, rendimento atteso, basi demografiche)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21507"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21508"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21509"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21510" name="Rectangle 2"/>
          <p:cNvSpPr>
            <a:spLocks noGrp="1" noChangeArrowheads="1"/>
          </p:cNvSpPr>
          <p:nvPr>
            <p:ph type="title" idx="4294967295"/>
          </p:nvPr>
        </p:nvSpPr>
        <p:spPr>
          <a:xfrm>
            <a:off x="395288" y="188913"/>
            <a:ext cx="8229600" cy="1143000"/>
          </a:xfrm>
        </p:spPr>
        <p:txBody>
          <a:bodyPr/>
          <a:lstStyle/>
          <a:p>
            <a:pPr algn="l" eaLnBrk="1" hangingPunct="1"/>
            <a:r>
              <a:rPr lang="it-IT" sz="2800" b="1" i="1" smtClean="0">
                <a:solidFill>
                  <a:schemeClr val="bg1"/>
                </a:solidFill>
                <a:latin typeface="Calibri" pitchFamily="34" charset="0"/>
              </a:rPr>
              <a:t>Conclusioni</a:t>
            </a:r>
          </a:p>
        </p:txBody>
      </p:sp>
      <p:sp>
        <p:nvSpPr>
          <p:cNvPr id="10" name="Rectangle 7"/>
          <p:cNvSpPr>
            <a:spLocks noChangeArrowheads="1"/>
          </p:cNvSpPr>
          <p:nvPr/>
        </p:nvSpPr>
        <p:spPr bwMode="auto">
          <a:xfrm>
            <a:off x="250825" y="1629044"/>
            <a:ext cx="8677275" cy="3785652"/>
          </a:xfrm>
          <a:prstGeom prst="rect">
            <a:avLst/>
          </a:prstGeom>
          <a:noFill/>
          <a:ln w="9525">
            <a:noFill/>
            <a:miter lim="800000"/>
            <a:headEnd/>
            <a:tailEnd/>
          </a:ln>
          <a:effectLst/>
        </p:spPr>
        <p:txBody>
          <a:bodyPr anchor="ctr">
            <a:spAutoFit/>
          </a:bodyPr>
          <a:lstStyle/>
          <a:p>
            <a:pPr>
              <a:defRPr/>
            </a:pPr>
            <a:endParaRPr lang="it-IT" sz="2400" dirty="0">
              <a:latin typeface="Calibri" pitchFamily="34" charset="0"/>
            </a:endParaRPr>
          </a:p>
          <a:p>
            <a:pPr>
              <a:defRPr/>
            </a:pPr>
            <a:r>
              <a:rPr lang="it-IT" sz="2400" dirty="0">
                <a:latin typeface="Calibri" pitchFamily="34" charset="0"/>
              </a:rPr>
              <a:t>Contestualizzare il concetto di “prestazione definita” all’interno di un  </a:t>
            </a:r>
          </a:p>
          <a:p>
            <a:pPr>
              <a:defRPr/>
            </a:pPr>
            <a:r>
              <a:rPr lang="it-IT" sz="2400" dirty="0">
                <a:latin typeface="Calibri" pitchFamily="34" charset="0"/>
              </a:rPr>
              <a:t>sistema a contribuzione definita, com’è quello della previdenza complementare, può agevolare il processo decisionale degli aderenti per raggiungere un prefissato obiettivo monetario.</a:t>
            </a:r>
          </a:p>
          <a:p>
            <a:pPr>
              <a:defRPr/>
            </a:pPr>
            <a:r>
              <a:rPr lang="it-IT" sz="2400" dirty="0">
                <a:latin typeface="Calibri" pitchFamily="34" charset="0"/>
              </a:rPr>
              <a:t> </a:t>
            </a:r>
          </a:p>
          <a:p>
            <a:pPr>
              <a:defRPr/>
            </a:pPr>
            <a:endParaRPr lang="it-IT" sz="2400" dirty="0">
              <a:latin typeface="Calibri" pitchFamily="34" charset="0"/>
            </a:endParaRPr>
          </a:p>
          <a:p>
            <a:pPr marL="457200" indent="-457200">
              <a:defRPr/>
            </a:pPr>
            <a:endParaRPr lang="it-IT" sz="2400" dirty="0">
              <a:latin typeface="Calibri" pitchFamily="34" charset="0"/>
            </a:endParaRPr>
          </a:p>
          <a:p>
            <a:pPr marL="457200" indent="-457200">
              <a:buFontTx/>
              <a:buAutoNum type="arabicPeriod"/>
              <a:defRPr/>
            </a:pPr>
            <a:endParaRPr lang="it-IT" sz="2400" dirty="0">
              <a:latin typeface="Calibri" pitchFamily="34" charset="0"/>
            </a:endParaRPr>
          </a:p>
          <a:p>
            <a:pPr marL="457200" indent="-457200">
              <a:buFontTx/>
              <a:buAutoNum type="arabicPeriod"/>
              <a:defRPr/>
            </a:pPr>
            <a:endParaRPr lang="it-IT" sz="2400"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Tassi di sostituzione</a:t>
            </a:r>
          </a:p>
        </p:txBody>
      </p:sp>
      <p:sp>
        <p:nvSpPr>
          <p:cNvPr id="7171"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7172"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7173"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7174"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7175" name="Rectangle 7"/>
          <p:cNvSpPr>
            <a:spLocks noChangeArrowheads="1"/>
          </p:cNvSpPr>
          <p:nvPr/>
        </p:nvSpPr>
        <p:spPr bwMode="auto">
          <a:xfrm>
            <a:off x="215901" y="2647346"/>
            <a:ext cx="8677275" cy="1569660"/>
          </a:xfrm>
          <a:prstGeom prst="rect">
            <a:avLst/>
          </a:prstGeom>
          <a:noFill/>
          <a:ln w="9525">
            <a:noFill/>
            <a:miter lim="800000"/>
            <a:headEnd/>
            <a:tailEnd/>
          </a:ln>
        </p:spPr>
        <p:txBody>
          <a:bodyPr anchor="ctr">
            <a:spAutoFit/>
          </a:bodyPr>
          <a:lstStyle/>
          <a:p>
            <a:pPr algn="ctr"/>
            <a:r>
              <a:rPr lang="it-IT" sz="2400" b="1" dirty="0">
                <a:latin typeface="Calibri" pitchFamily="34" charset="0"/>
              </a:rPr>
              <a:t>DOMANDA</a:t>
            </a:r>
          </a:p>
          <a:p>
            <a:pPr algn="ctr"/>
            <a:r>
              <a:rPr lang="it-IT" sz="2400" b="1" dirty="0">
                <a:latin typeface="Calibri" pitchFamily="34" charset="0"/>
              </a:rPr>
              <a:t>Può il tasso di sostituzione, data la sua estrema variabilità, essere considerato un buon misuratore sintetico dell’adeguatezza della pensione?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pPr algn="l" eaLnBrk="1" hangingPunct="1"/>
            <a:r>
              <a:rPr lang="it-IT" sz="2800" b="1" i="1" dirty="0" smtClean="0">
                <a:solidFill>
                  <a:schemeClr val="bg1"/>
                </a:solidFill>
                <a:latin typeface="Calibri" pitchFamily="34" charset="0"/>
              </a:rPr>
              <a:t>L’incertezza</a:t>
            </a:r>
          </a:p>
        </p:txBody>
      </p:sp>
      <p:sp>
        <p:nvSpPr>
          <p:cNvPr id="7171"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7172"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7173"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7174"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graphicFrame>
        <p:nvGraphicFramePr>
          <p:cNvPr id="8" name="Object 2"/>
          <p:cNvGraphicFramePr>
            <a:graphicFrameLocks noGrp="1" noChangeAspect="1"/>
          </p:cNvGraphicFramePr>
          <p:nvPr>
            <p:ph sz="half" idx="1"/>
            <p:extLst>
              <p:ext uri="{D42A27DB-BD31-4B8C-83A1-F6EECF244321}">
                <p14:modId xmlns:p14="http://schemas.microsoft.com/office/powerpoint/2010/main" val="3668017041"/>
              </p:ext>
            </p:extLst>
          </p:nvPr>
        </p:nvGraphicFramePr>
        <p:xfrm>
          <a:off x="556084" y="2174734"/>
          <a:ext cx="1610905" cy="3465512"/>
        </p:xfrm>
        <a:graphic>
          <a:graphicData uri="http://schemas.openxmlformats.org/presentationml/2006/ole">
            <mc:AlternateContent xmlns:mc="http://schemas.openxmlformats.org/markup-compatibility/2006">
              <mc:Choice xmlns:v="urn:schemas-microsoft-com:vml" Requires="v">
                <p:oleObj spid="_x0000_s3086" name="ClipArt" r:id="rId4" imgW="1857375" imgH="3995738" progId="">
                  <p:embed/>
                </p:oleObj>
              </mc:Choice>
              <mc:Fallback>
                <p:oleObj name="ClipArt" r:id="rId4" imgW="1857375" imgH="3995738" progId="">
                  <p:embed/>
                  <p:pic>
                    <p:nvPicPr>
                      <p:cNvPr id="0" name="Picture 8"/>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084" y="2174734"/>
                        <a:ext cx="1610905" cy="3465512"/>
                      </a:xfrm>
                      <a:prstGeom prst="rect">
                        <a:avLst/>
                      </a:prstGeom>
                      <a:solidFill>
                        <a:srgbClr val="FFFF00"/>
                      </a:solidFill>
                    </p:spPr>
                  </p:pic>
                </p:oleObj>
              </mc:Fallback>
            </mc:AlternateContent>
          </a:graphicData>
        </a:graphic>
      </p:graphicFrame>
      <p:sp>
        <p:nvSpPr>
          <p:cNvPr id="9" name="CasellaDiTesto 8"/>
          <p:cNvSpPr txBox="1"/>
          <p:nvPr/>
        </p:nvSpPr>
        <p:spPr>
          <a:xfrm>
            <a:off x="2051720" y="3710988"/>
            <a:ext cx="1194397" cy="830997"/>
          </a:xfrm>
          <a:prstGeom prst="rect">
            <a:avLst/>
          </a:prstGeom>
          <a:noFill/>
        </p:spPr>
        <p:txBody>
          <a:bodyPr wrap="square" rtlCol="0">
            <a:spAutoFit/>
          </a:bodyPr>
          <a:lstStyle/>
          <a:p>
            <a:pPr algn="ctr"/>
            <a:r>
              <a:rPr lang="it-IT" sz="1600" b="1" dirty="0" smtClean="0"/>
              <a:t>Incertezza sul quanto</a:t>
            </a:r>
            <a:endParaRPr lang="it-IT" sz="1600" b="1" dirty="0"/>
          </a:p>
        </p:txBody>
      </p:sp>
      <p:graphicFrame>
        <p:nvGraphicFramePr>
          <p:cNvPr id="10" name="Object 3"/>
          <p:cNvGraphicFramePr>
            <a:graphicFrameLocks noChangeAspect="1"/>
          </p:cNvGraphicFramePr>
          <p:nvPr>
            <p:extLst>
              <p:ext uri="{D42A27DB-BD31-4B8C-83A1-F6EECF244321}">
                <p14:modId xmlns:p14="http://schemas.microsoft.com/office/powerpoint/2010/main" val="3225734111"/>
              </p:ext>
            </p:extLst>
          </p:nvPr>
        </p:nvGraphicFramePr>
        <p:xfrm>
          <a:off x="3280040" y="2174734"/>
          <a:ext cx="1609725" cy="3465512"/>
        </p:xfrm>
        <a:graphic>
          <a:graphicData uri="http://schemas.openxmlformats.org/presentationml/2006/ole">
            <mc:AlternateContent xmlns:mc="http://schemas.openxmlformats.org/markup-compatibility/2006">
              <mc:Choice xmlns:v="urn:schemas-microsoft-com:vml" Requires="v">
                <p:oleObj spid="_x0000_s3087" name="ClipArt" r:id="rId6" imgW="1857375" imgH="3995738" progId="">
                  <p:embed/>
                </p:oleObj>
              </mc:Choice>
              <mc:Fallback>
                <p:oleObj name="ClipArt" r:id="rId6" imgW="1857375" imgH="3995738" progId="">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80040" y="2174734"/>
                        <a:ext cx="1609725" cy="3465512"/>
                      </a:xfrm>
                      <a:prstGeom prst="rect">
                        <a:avLst/>
                      </a:prstGeom>
                      <a:solidFill>
                        <a:srgbClr val="FFFF00"/>
                      </a:solidFill>
                    </p:spPr>
                  </p:pic>
                </p:oleObj>
              </mc:Fallback>
            </mc:AlternateContent>
          </a:graphicData>
        </a:graphic>
      </p:graphicFrame>
      <p:sp>
        <p:nvSpPr>
          <p:cNvPr id="11" name="CasellaDiTesto 10"/>
          <p:cNvSpPr txBox="1"/>
          <p:nvPr/>
        </p:nvSpPr>
        <p:spPr>
          <a:xfrm>
            <a:off x="4923743" y="3724814"/>
            <a:ext cx="1212172" cy="584775"/>
          </a:xfrm>
          <a:prstGeom prst="rect">
            <a:avLst/>
          </a:prstGeom>
          <a:noFill/>
        </p:spPr>
        <p:txBody>
          <a:bodyPr wrap="square" rtlCol="0">
            <a:spAutoFit/>
          </a:bodyPr>
          <a:lstStyle/>
          <a:p>
            <a:pPr algn="ctr"/>
            <a:r>
              <a:rPr lang="it-IT" sz="1600" b="1" dirty="0"/>
              <a:t>Incertezza sul fare</a:t>
            </a:r>
          </a:p>
        </p:txBody>
      </p:sp>
      <p:graphicFrame>
        <p:nvGraphicFramePr>
          <p:cNvPr id="12" name="Oggetto 11"/>
          <p:cNvGraphicFramePr>
            <a:graphicFrameLocks noChangeAspect="1"/>
          </p:cNvGraphicFramePr>
          <p:nvPr>
            <p:extLst>
              <p:ext uri="{D42A27DB-BD31-4B8C-83A1-F6EECF244321}">
                <p14:modId xmlns:p14="http://schemas.microsoft.com/office/powerpoint/2010/main" val="961109902"/>
              </p:ext>
            </p:extLst>
          </p:nvPr>
        </p:nvGraphicFramePr>
        <p:xfrm>
          <a:off x="6035764" y="2217742"/>
          <a:ext cx="1609725" cy="3465513"/>
        </p:xfrm>
        <a:graphic>
          <a:graphicData uri="http://schemas.openxmlformats.org/presentationml/2006/ole">
            <mc:AlternateContent xmlns:mc="http://schemas.openxmlformats.org/markup-compatibility/2006">
              <mc:Choice xmlns:v="urn:schemas-microsoft-com:vml" Requires="v">
                <p:oleObj spid="_x0000_s3088" name="ClipArt" r:id="rId7" imgW="1857375" imgH="3995738" progId="">
                  <p:embed/>
                </p:oleObj>
              </mc:Choice>
              <mc:Fallback>
                <p:oleObj name="ClipArt" r:id="rId7" imgW="1857375" imgH="3995738" progId="">
                  <p:embed/>
                  <p:pic>
                    <p:nvPicPr>
                      <p:cNvPr id="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35764" y="2217742"/>
                        <a:ext cx="1609725" cy="3465513"/>
                      </a:xfrm>
                      <a:prstGeom prst="rect">
                        <a:avLst/>
                      </a:prstGeom>
                      <a:solidFill>
                        <a:srgbClr val="FFFF00"/>
                      </a:solidFill>
                    </p:spPr>
                  </p:pic>
                </p:oleObj>
              </mc:Fallback>
            </mc:AlternateContent>
          </a:graphicData>
        </a:graphic>
      </p:graphicFrame>
      <p:sp>
        <p:nvSpPr>
          <p:cNvPr id="13" name="Rettangolo 12"/>
          <p:cNvSpPr/>
          <p:nvPr/>
        </p:nvSpPr>
        <p:spPr>
          <a:xfrm>
            <a:off x="7723422" y="3699989"/>
            <a:ext cx="1204281" cy="830997"/>
          </a:xfrm>
          <a:prstGeom prst="rect">
            <a:avLst/>
          </a:prstGeom>
        </p:spPr>
        <p:txBody>
          <a:bodyPr wrap="square">
            <a:spAutoFit/>
          </a:bodyPr>
          <a:lstStyle/>
          <a:p>
            <a:pPr algn="ctr"/>
            <a:r>
              <a:rPr lang="it-IT" sz="1600" b="1" dirty="0"/>
              <a:t>Incertezza </a:t>
            </a:r>
            <a:r>
              <a:rPr lang="it-IT" sz="1600" b="1" dirty="0" smtClean="0"/>
              <a:t>sul quando</a:t>
            </a:r>
            <a:endParaRPr lang="it-IT" sz="1600" b="1" dirty="0"/>
          </a:p>
        </p:txBody>
      </p:sp>
    </p:spTree>
    <p:extLst>
      <p:ext uri="{BB962C8B-B14F-4D97-AF65-F5344CB8AC3E}">
        <p14:creationId xmlns:p14="http://schemas.microsoft.com/office/powerpoint/2010/main" val="63162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down)">
                                      <p:cBhvr>
                                        <p:cTn id="23" dur="580">
                                          <p:stCondLst>
                                            <p:cond delay="0"/>
                                          </p:stCondLst>
                                        </p:cTn>
                                        <p:tgtEl>
                                          <p:spTgt spid="9"/>
                                        </p:tgtEl>
                                      </p:cBhvr>
                                    </p:animEffect>
                                    <p:anim calcmode="lin" valueType="num">
                                      <p:cBhvr>
                                        <p:cTn id="2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9" dur="26">
                                          <p:stCondLst>
                                            <p:cond delay="650"/>
                                          </p:stCondLst>
                                        </p:cTn>
                                        <p:tgtEl>
                                          <p:spTgt spid="9"/>
                                        </p:tgtEl>
                                      </p:cBhvr>
                                      <p:to x="100000" y="60000"/>
                                    </p:animScale>
                                    <p:animScale>
                                      <p:cBhvr>
                                        <p:cTn id="30" dur="166" decel="50000">
                                          <p:stCondLst>
                                            <p:cond delay="676"/>
                                          </p:stCondLst>
                                        </p:cTn>
                                        <p:tgtEl>
                                          <p:spTgt spid="9"/>
                                        </p:tgtEl>
                                      </p:cBhvr>
                                      <p:to x="100000" y="100000"/>
                                    </p:animScale>
                                    <p:animScale>
                                      <p:cBhvr>
                                        <p:cTn id="31" dur="26">
                                          <p:stCondLst>
                                            <p:cond delay="1312"/>
                                          </p:stCondLst>
                                        </p:cTn>
                                        <p:tgtEl>
                                          <p:spTgt spid="9"/>
                                        </p:tgtEl>
                                      </p:cBhvr>
                                      <p:to x="100000" y="80000"/>
                                    </p:animScale>
                                    <p:animScale>
                                      <p:cBhvr>
                                        <p:cTn id="32" dur="166" decel="50000">
                                          <p:stCondLst>
                                            <p:cond delay="1338"/>
                                          </p:stCondLst>
                                        </p:cTn>
                                        <p:tgtEl>
                                          <p:spTgt spid="9"/>
                                        </p:tgtEl>
                                      </p:cBhvr>
                                      <p:to x="100000" y="100000"/>
                                    </p:animScale>
                                    <p:animScale>
                                      <p:cBhvr>
                                        <p:cTn id="33" dur="26">
                                          <p:stCondLst>
                                            <p:cond delay="1642"/>
                                          </p:stCondLst>
                                        </p:cTn>
                                        <p:tgtEl>
                                          <p:spTgt spid="9"/>
                                        </p:tgtEl>
                                      </p:cBhvr>
                                      <p:to x="100000" y="90000"/>
                                    </p:animScale>
                                    <p:animScale>
                                      <p:cBhvr>
                                        <p:cTn id="34" dur="166" decel="50000">
                                          <p:stCondLst>
                                            <p:cond delay="1668"/>
                                          </p:stCondLst>
                                        </p:cTn>
                                        <p:tgtEl>
                                          <p:spTgt spid="9"/>
                                        </p:tgtEl>
                                      </p:cBhvr>
                                      <p:to x="100000" y="100000"/>
                                    </p:animScale>
                                    <p:animScale>
                                      <p:cBhvr>
                                        <p:cTn id="35" dur="26">
                                          <p:stCondLst>
                                            <p:cond delay="1808"/>
                                          </p:stCondLst>
                                        </p:cTn>
                                        <p:tgtEl>
                                          <p:spTgt spid="9"/>
                                        </p:tgtEl>
                                      </p:cBhvr>
                                      <p:to x="100000" y="95000"/>
                                    </p:animScale>
                                    <p:animScale>
                                      <p:cBhvr>
                                        <p:cTn id="36" dur="166" decel="50000">
                                          <p:stCondLst>
                                            <p:cond delay="1834"/>
                                          </p:stCondLst>
                                        </p:cTn>
                                        <p:tgtEl>
                                          <p:spTgt spid="9"/>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down)">
                                      <p:cBhvr>
                                        <p:cTn id="41" dur="580">
                                          <p:stCondLst>
                                            <p:cond delay="0"/>
                                          </p:stCondLst>
                                        </p:cTn>
                                        <p:tgtEl>
                                          <p:spTgt spid="12"/>
                                        </p:tgtEl>
                                      </p:cBhvr>
                                    </p:animEffect>
                                    <p:anim calcmode="lin" valueType="num">
                                      <p:cBhvr>
                                        <p:cTn id="4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47" dur="26">
                                          <p:stCondLst>
                                            <p:cond delay="650"/>
                                          </p:stCondLst>
                                        </p:cTn>
                                        <p:tgtEl>
                                          <p:spTgt spid="12"/>
                                        </p:tgtEl>
                                      </p:cBhvr>
                                      <p:to x="100000" y="60000"/>
                                    </p:animScale>
                                    <p:animScale>
                                      <p:cBhvr>
                                        <p:cTn id="48" dur="166" decel="50000">
                                          <p:stCondLst>
                                            <p:cond delay="676"/>
                                          </p:stCondLst>
                                        </p:cTn>
                                        <p:tgtEl>
                                          <p:spTgt spid="12"/>
                                        </p:tgtEl>
                                      </p:cBhvr>
                                      <p:to x="100000" y="100000"/>
                                    </p:animScale>
                                    <p:animScale>
                                      <p:cBhvr>
                                        <p:cTn id="49" dur="26">
                                          <p:stCondLst>
                                            <p:cond delay="1312"/>
                                          </p:stCondLst>
                                        </p:cTn>
                                        <p:tgtEl>
                                          <p:spTgt spid="12"/>
                                        </p:tgtEl>
                                      </p:cBhvr>
                                      <p:to x="100000" y="80000"/>
                                    </p:animScale>
                                    <p:animScale>
                                      <p:cBhvr>
                                        <p:cTn id="50" dur="166" decel="50000">
                                          <p:stCondLst>
                                            <p:cond delay="1338"/>
                                          </p:stCondLst>
                                        </p:cTn>
                                        <p:tgtEl>
                                          <p:spTgt spid="12"/>
                                        </p:tgtEl>
                                      </p:cBhvr>
                                      <p:to x="100000" y="100000"/>
                                    </p:animScale>
                                    <p:animScale>
                                      <p:cBhvr>
                                        <p:cTn id="51" dur="26">
                                          <p:stCondLst>
                                            <p:cond delay="1642"/>
                                          </p:stCondLst>
                                        </p:cTn>
                                        <p:tgtEl>
                                          <p:spTgt spid="12"/>
                                        </p:tgtEl>
                                      </p:cBhvr>
                                      <p:to x="100000" y="90000"/>
                                    </p:animScale>
                                    <p:animScale>
                                      <p:cBhvr>
                                        <p:cTn id="52" dur="166" decel="50000">
                                          <p:stCondLst>
                                            <p:cond delay="1668"/>
                                          </p:stCondLst>
                                        </p:cTn>
                                        <p:tgtEl>
                                          <p:spTgt spid="12"/>
                                        </p:tgtEl>
                                      </p:cBhvr>
                                      <p:to x="100000" y="100000"/>
                                    </p:animScale>
                                    <p:animScale>
                                      <p:cBhvr>
                                        <p:cTn id="53" dur="26">
                                          <p:stCondLst>
                                            <p:cond delay="1808"/>
                                          </p:stCondLst>
                                        </p:cTn>
                                        <p:tgtEl>
                                          <p:spTgt spid="12"/>
                                        </p:tgtEl>
                                      </p:cBhvr>
                                      <p:to x="100000" y="95000"/>
                                    </p:animScale>
                                    <p:animScale>
                                      <p:cBhvr>
                                        <p:cTn id="54" dur="166" decel="50000">
                                          <p:stCondLst>
                                            <p:cond delay="1834"/>
                                          </p:stCondLst>
                                        </p:cTn>
                                        <p:tgtEl>
                                          <p:spTgt spid="12"/>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down)">
                                      <p:cBhvr>
                                        <p:cTn id="57" dur="580">
                                          <p:stCondLst>
                                            <p:cond delay="0"/>
                                          </p:stCondLst>
                                        </p:cTn>
                                        <p:tgtEl>
                                          <p:spTgt spid="13"/>
                                        </p:tgtEl>
                                      </p:cBhvr>
                                    </p:animEffect>
                                    <p:anim calcmode="lin" valueType="num">
                                      <p:cBhvr>
                                        <p:cTn id="5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3" dur="26">
                                          <p:stCondLst>
                                            <p:cond delay="650"/>
                                          </p:stCondLst>
                                        </p:cTn>
                                        <p:tgtEl>
                                          <p:spTgt spid="13"/>
                                        </p:tgtEl>
                                      </p:cBhvr>
                                      <p:to x="100000" y="60000"/>
                                    </p:animScale>
                                    <p:animScale>
                                      <p:cBhvr>
                                        <p:cTn id="64" dur="166" decel="50000">
                                          <p:stCondLst>
                                            <p:cond delay="676"/>
                                          </p:stCondLst>
                                        </p:cTn>
                                        <p:tgtEl>
                                          <p:spTgt spid="13"/>
                                        </p:tgtEl>
                                      </p:cBhvr>
                                      <p:to x="100000" y="100000"/>
                                    </p:animScale>
                                    <p:animScale>
                                      <p:cBhvr>
                                        <p:cTn id="65" dur="26">
                                          <p:stCondLst>
                                            <p:cond delay="1312"/>
                                          </p:stCondLst>
                                        </p:cTn>
                                        <p:tgtEl>
                                          <p:spTgt spid="13"/>
                                        </p:tgtEl>
                                      </p:cBhvr>
                                      <p:to x="100000" y="80000"/>
                                    </p:animScale>
                                    <p:animScale>
                                      <p:cBhvr>
                                        <p:cTn id="66" dur="166" decel="50000">
                                          <p:stCondLst>
                                            <p:cond delay="1338"/>
                                          </p:stCondLst>
                                        </p:cTn>
                                        <p:tgtEl>
                                          <p:spTgt spid="13"/>
                                        </p:tgtEl>
                                      </p:cBhvr>
                                      <p:to x="100000" y="100000"/>
                                    </p:animScale>
                                    <p:animScale>
                                      <p:cBhvr>
                                        <p:cTn id="67" dur="26">
                                          <p:stCondLst>
                                            <p:cond delay="1642"/>
                                          </p:stCondLst>
                                        </p:cTn>
                                        <p:tgtEl>
                                          <p:spTgt spid="13"/>
                                        </p:tgtEl>
                                      </p:cBhvr>
                                      <p:to x="100000" y="90000"/>
                                    </p:animScale>
                                    <p:animScale>
                                      <p:cBhvr>
                                        <p:cTn id="68" dur="166" decel="50000">
                                          <p:stCondLst>
                                            <p:cond delay="1668"/>
                                          </p:stCondLst>
                                        </p:cTn>
                                        <p:tgtEl>
                                          <p:spTgt spid="13"/>
                                        </p:tgtEl>
                                      </p:cBhvr>
                                      <p:to x="100000" y="100000"/>
                                    </p:animScale>
                                    <p:animScale>
                                      <p:cBhvr>
                                        <p:cTn id="69" dur="26">
                                          <p:stCondLst>
                                            <p:cond delay="1808"/>
                                          </p:stCondLst>
                                        </p:cTn>
                                        <p:tgtEl>
                                          <p:spTgt spid="13"/>
                                        </p:tgtEl>
                                      </p:cBhvr>
                                      <p:to x="100000" y="95000"/>
                                    </p:animScale>
                                    <p:animScale>
                                      <p:cBhvr>
                                        <p:cTn id="70" dur="166" decel="50000">
                                          <p:stCondLst>
                                            <p:cond delay="1834"/>
                                          </p:stCondLst>
                                        </p:cTn>
                                        <p:tgtEl>
                                          <p:spTgt spid="13"/>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nodeType="click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wipe(down)">
                                      <p:cBhvr>
                                        <p:cTn id="75" dur="580">
                                          <p:stCondLst>
                                            <p:cond delay="0"/>
                                          </p:stCondLst>
                                        </p:cTn>
                                        <p:tgtEl>
                                          <p:spTgt spid="10"/>
                                        </p:tgtEl>
                                      </p:cBhvr>
                                    </p:animEffect>
                                    <p:anim calcmode="lin" valueType="num">
                                      <p:cBhvr>
                                        <p:cTn id="7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81" dur="26">
                                          <p:stCondLst>
                                            <p:cond delay="650"/>
                                          </p:stCondLst>
                                        </p:cTn>
                                        <p:tgtEl>
                                          <p:spTgt spid="10"/>
                                        </p:tgtEl>
                                      </p:cBhvr>
                                      <p:to x="100000" y="60000"/>
                                    </p:animScale>
                                    <p:animScale>
                                      <p:cBhvr>
                                        <p:cTn id="82" dur="166" decel="50000">
                                          <p:stCondLst>
                                            <p:cond delay="676"/>
                                          </p:stCondLst>
                                        </p:cTn>
                                        <p:tgtEl>
                                          <p:spTgt spid="10"/>
                                        </p:tgtEl>
                                      </p:cBhvr>
                                      <p:to x="100000" y="100000"/>
                                    </p:animScale>
                                    <p:animScale>
                                      <p:cBhvr>
                                        <p:cTn id="83" dur="26">
                                          <p:stCondLst>
                                            <p:cond delay="1312"/>
                                          </p:stCondLst>
                                        </p:cTn>
                                        <p:tgtEl>
                                          <p:spTgt spid="10"/>
                                        </p:tgtEl>
                                      </p:cBhvr>
                                      <p:to x="100000" y="80000"/>
                                    </p:animScale>
                                    <p:animScale>
                                      <p:cBhvr>
                                        <p:cTn id="84" dur="166" decel="50000">
                                          <p:stCondLst>
                                            <p:cond delay="1338"/>
                                          </p:stCondLst>
                                        </p:cTn>
                                        <p:tgtEl>
                                          <p:spTgt spid="10"/>
                                        </p:tgtEl>
                                      </p:cBhvr>
                                      <p:to x="100000" y="100000"/>
                                    </p:animScale>
                                    <p:animScale>
                                      <p:cBhvr>
                                        <p:cTn id="85" dur="26">
                                          <p:stCondLst>
                                            <p:cond delay="1642"/>
                                          </p:stCondLst>
                                        </p:cTn>
                                        <p:tgtEl>
                                          <p:spTgt spid="10"/>
                                        </p:tgtEl>
                                      </p:cBhvr>
                                      <p:to x="100000" y="90000"/>
                                    </p:animScale>
                                    <p:animScale>
                                      <p:cBhvr>
                                        <p:cTn id="86" dur="166" decel="50000">
                                          <p:stCondLst>
                                            <p:cond delay="1668"/>
                                          </p:stCondLst>
                                        </p:cTn>
                                        <p:tgtEl>
                                          <p:spTgt spid="10"/>
                                        </p:tgtEl>
                                      </p:cBhvr>
                                      <p:to x="100000" y="100000"/>
                                    </p:animScale>
                                    <p:animScale>
                                      <p:cBhvr>
                                        <p:cTn id="87" dur="26">
                                          <p:stCondLst>
                                            <p:cond delay="1808"/>
                                          </p:stCondLst>
                                        </p:cTn>
                                        <p:tgtEl>
                                          <p:spTgt spid="10"/>
                                        </p:tgtEl>
                                      </p:cBhvr>
                                      <p:to x="100000" y="95000"/>
                                    </p:animScale>
                                    <p:animScale>
                                      <p:cBhvr>
                                        <p:cTn id="88" dur="166" decel="50000">
                                          <p:stCondLst>
                                            <p:cond delay="1834"/>
                                          </p:stCondLst>
                                        </p:cTn>
                                        <p:tgtEl>
                                          <p:spTgt spid="10"/>
                                        </p:tgtEl>
                                      </p:cBhvr>
                                      <p:to x="100000" y="100000"/>
                                    </p:animScale>
                                  </p:childTnLst>
                                </p:cTn>
                              </p:par>
                              <p:par>
                                <p:cTn id="89" presetID="26" presetClass="entr" presetSubtype="0" fill="hold" grpId="0" nodeType="withEffect">
                                  <p:stCondLst>
                                    <p:cond delay="0"/>
                                  </p:stCondLst>
                                  <p:childTnLst>
                                    <p:set>
                                      <p:cBhvr>
                                        <p:cTn id="90" dur="1" fill="hold">
                                          <p:stCondLst>
                                            <p:cond delay="0"/>
                                          </p:stCondLst>
                                        </p:cTn>
                                        <p:tgtEl>
                                          <p:spTgt spid="11"/>
                                        </p:tgtEl>
                                        <p:attrNameLst>
                                          <p:attrName>style.visibility</p:attrName>
                                        </p:attrNameLst>
                                      </p:cBhvr>
                                      <p:to>
                                        <p:strVal val="visible"/>
                                      </p:to>
                                    </p:set>
                                    <p:animEffect transition="in" filter="wipe(down)">
                                      <p:cBhvr>
                                        <p:cTn id="91" dur="580">
                                          <p:stCondLst>
                                            <p:cond delay="0"/>
                                          </p:stCondLst>
                                        </p:cTn>
                                        <p:tgtEl>
                                          <p:spTgt spid="11"/>
                                        </p:tgtEl>
                                      </p:cBhvr>
                                    </p:animEffect>
                                    <p:anim calcmode="lin" valueType="num">
                                      <p:cBhvr>
                                        <p:cTn id="9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97" dur="26">
                                          <p:stCondLst>
                                            <p:cond delay="650"/>
                                          </p:stCondLst>
                                        </p:cTn>
                                        <p:tgtEl>
                                          <p:spTgt spid="11"/>
                                        </p:tgtEl>
                                      </p:cBhvr>
                                      <p:to x="100000" y="60000"/>
                                    </p:animScale>
                                    <p:animScale>
                                      <p:cBhvr>
                                        <p:cTn id="98" dur="166" decel="50000">
                                          <p:stCondLst>
                                            <p:cond delay="676"/>
                                          </p:stCondLst>
                                        </p:cTn>
                                        <p:tgtEl>
                                          <p:spTgt spid="11"/>
                                        </p:tgtEl>
                                      </p:cBhvr>
                                      <p:to x="100000" y="100000"/>
                                    </p:animScale>
                                    <p:animScale>
                                      <p:cBhvr>
                                        <p:cTn id="99" dur="26">
                                          <p:stCondLst>
                                            <p:cond delay="1312"/>
                                          </p:stCondLst>
                                        </p:cTn>
                                        <p:tgtEl>
                                          <p:spTgt spid="11"/>
                                        </p:tgtEl>
                                      </p:cBhvr>
                                      <p:to x="100000" y="80000"/>
                                    </p:animScale>
                                    <p:animScale>
                                      <p:cBhvr>
                                        <p:cTn id="100" dur="166" decel="50000">
                                          <p:stCondLst>
                                            <p:cond delay="1338"/>
                                          </p:stCondLst>
                                        </p:cTn>
                                        <p:tgtEl>
                                          <p:spTgt spid="11"/>
                                        </p:tgtEl>
                                      </p:cBhvr>
                                      <p:to x="100000" y="100000"/>
                                    </p:animScale>
                                    <p:animScale>
                                      <p:cBhvr>
                                        <p:cTn id="101" dur="26">
                                          <p:stCondLst>
                                            <p:cond delay="1642"/>
                                          </p:stCondLst>
                                        </p:cTn>
                                        <p:tgtEl>
                                          <p:spTgt spid="11"/>
                                        </p:tgtEl>
                                      </p:cBhvr>
                                      <p:to x="100000" y="90000"/>
                                    </p:animScale>
                                    <p:animScale>
                                      <p:cBhvr>
                                        <p:cTn id="102" dur="166" decel="50000">
                                          <p:stCondLst>
                                            <p:cond delay="1668"/>
                                          </p:stCondLst>
                                        </p:cTn>
                                        <p:tgtEl>
                                          <p:spTgt spid="11"/>
                                        </p:tgtEl>
                                      </p:cBhvr>
                                      <p:to x="100000" y="100000"/>
                                    </p:animScale>
                                    <p:animScale>
                                      <p:cBhvr>
                                        <p:cTn id="103" dur="26">
                                          <p:stCondLst>
                                            <p:cond delay="1808"/>
                                          </p:stCondLst>
                                        </p:cTn>
                                        <p:tgtEl>
                                          <p:spTgt spid="11"/>
                                        </p:tgtEl>
                                      </p:cBhvr>
                                      <p:to x="100000" y="95000"/>
                                    </p:animScale>
                                    <p:animScale>
                                      <p:cBhvr>
                                        <p:cTn id="104"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Il caso di studio</a:t>
            </a:r>
          </a:p>
        </p:txBody>
      </p:sp>
      <p:sp>
        <p:nvSpPr>
          <p:cNvPr id="8195" name="Rectangle 1027"/>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8196" name="Rectangle 1028"/>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8197" name="Rectangle 1029"/>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8198" name="Rectangle 1030"/>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8199" name="Rectangle 1031"/>
          <p:cNvSpPr>
            <a:spLocks noChangeArrowheads="1"/>
          </p:cNvSpPr>
          <p:nvPr/>
        </p:nvSpPr>
        <p:spPr bwMode="auto">
          <a:xfrm>
            <a:off x="152401" y="2421444"/>
            <a:ext cx="8677275" cy="3046988"/>
          </a:xfrm>
          <a:prstGeom prst="rect">
            <a:avLst/>
          </a:prstGeom>
          <a:noFill/>
          <a:ln w="9525">
            <a:noFill/>
            <a:miter lim="800000"/>
            <a:headEnd/>
            <a:tailEnd/>
          </a:ln>
        </p:spPr>
        <p:txBody>
          <a:bodyPr anchor="ctr">
            <a:spAutoFit/>
          </a:bodyPr>
          <a:lstStyle/>
          <a:p>
            <a:r>
              <a:rPr lang="it-IT" sz="2400" b="1">
                <a:latin typeface="Calibri" pitchFamily="34" charset="0"/>
              </a:rPr>
              <a:t>ANNO DI INGRESSO</a:t>
            </a:r>
            <a:r>
              <a:rPr lang="it-IT" sz="2400">
                <a:latin typeface="Calibri" pitchFamily="34" charset="0"/>
              </a:rPr>
              <a:t> : 1997 </a:t>
            </a:r>
          </a:p>
          <a:p>
            <a:r>
              <a:rPr lang="it-IT" sz="2400">
                <a:latin typeface="Calibri" pitchFamily="34" charset="0"/>
              </a:rPr>
              <a:t> </a:t>
            </a:r>
          </a:p>
          <a:p>
            <a:r>
              <a:rPr lang="it-IT" sz="2400" b="1">
                <a:latin typeface="Calibri" pitchFamily="34" charset="0"/>
              </a:rPr>
              <a:t>ETA’ ATTUALE</a:t>
            </a:r>
            <a:r>
              <a:rPr lang="it-IT" sz="2400">
                <a:latin typeface="Calibri" pitchFamily="34" charset="0"/>
              </a:rPr>
              <a:t>: 42 ANNI</a:t>
            </a:r>
            <a:r>
              <a:rPr lang="it-IT" sz="2400" b="1">
                <a:latin typeface="Calibri" pitchFamily="34" charset="0"/>
              </a:rPr>
              <a:t> </a:t>
            </a:r>
          </a:p>
          <a:p>
            <a:endParaRPr lang="it-IT" sz="2400" b="1">
              <a:latin typeface="Calibri" pitchFamily="34" charset="0"/>
            </a:endParaRPr>
          </a:p>
          <a:p>
            <a:r>
              <a:rPr lang="it-IT" sz="2400" b="1">
                <a:latin typeface="Calibri" pitchFamily="34" charset="0"/>
              </a:rPr>
              <a:t>SISTEMA CONTRIBUTIVO</a:t>
            </a:r>
          </a:p>
          <a:p>
            <a:endParaRPr lang="it-IT" sz="2400" b="1">
              <a:latin typeface="Calibri" pitchFamily="34" charset="0"/>
            </a:endParaRPr>
          </a:p>
          <a:p>
            <a:endParaRPr lang="it-IT" sz="2400" b="1">
              <a:latin typeface="Calibri" pitchFamily="34" charset="0"/>
            </a:endParaRPr>
          </a:p>
          <a:p>
            <a:r>
              <a:rPr lang="it-IT" sz="2400" b="1">
                <a:latin typeface="Calibri" pitchFamily="34" charset="0"/>
              </a:rPr>
              <a:t>RETRIBUZIONE LORDA INGRESSO</a:t>
            </a:r>
            <a:r>
              <a:rPr lang="it-IT" sz="2400">
                <a:latin typeface="Calibri" pitchFamily="34" charset="0"/>
              </a:rPr>
              <a:t> (convertita in euro) : 18.000 €</a:t>
            </a:r>
          </a:p>
        </p:txBody>
      </p:sp>
      <p:pic>
        <p:nvPicPr>
          <p:cNvPr id="8200" name="Picture 1032" descr="http://www.candioslab.it/archivio_files/omino-preventivi1_2.jpg"/>
          <p:cNvPicPr>
            <a:picLocks noChangeAspect="1" noChangeArrowheads="1"/>
          </p:cNvPicPr>
          <p:nvPr/>
        </p:nvPicPr>
        <p:blipFill>
          <a:blip r:embed="rId3" cstate="print"/>
          <a:srcRect/>
          <a:stretch>
            <a:fillRect/>
          </a:stretch>
        </p:blipFill>
        <p:spPr bwMode="auto">
          <a:xfrm>
            <a:off x="4114802" y="1295400"/>
            <a:ext cx="3497263" cy="3703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Obiettivi dell’analisi</a:t>
            </a:r>
          </a:p>
        </p:txBody>
      </p:sp>
      <p:sp>
        <p:nvSpPr>
          <p:cNvPr id="9219" name="Rectangle 1027"/>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9220" name="Rectangle 1028"/>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9221" name="Rectangle 1029"/>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9222" name="Rectangle 1030"/>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9223" name="Rectangle 1031"/>
          <p:cNvSpPr>
            <a:spLocks noChangeArrowheads="1"/>
          </p:cNvSpPr>
          <p:nvPr/>
        </p:nvSpPr>
        <p:spPr bwMode="auto">
          <a:xfrm>
            <a:off x="215901" y="3016678"/>
            <a:ext cx="8677275" cy="830997"/>
          </a:xfrm>
          <a:prstGeom prst="rect">
            <a:avLst/>
          </a:prstGeom>
          <a:noFill/>
          <a:ln w="9525">
            <a:noFill/>
            <a:miter lim="800000"/>
            <a:headEnd/>
            <a:tailEnd/>
          </a:ln>
        </p:spPr>
        <p:txBody>
          <a:bodyPr anchor="ctr">
            <a:spAutoFit/>
          </a:bodyPr>
          <a:lstStyle/>
          <a:p>
            <a:endParaRPr lang="it-IT" sz="2400" b="1">
              <a:latin typeface="Calibri" pitchFamily="34" charset="0"/>
            </a:endParaRPr>
          </a:p>
          <a:p>
            <a:endParaRPr lang="it-IT" sz="2400" b="1">
              <a:latin typeface="Calibri" pitchFamily="34" charset="0"/>
            </a:endParaRPr>
          </a:p>
        </p:txBody>
      </p:sp>
      <p:sp>
        <p:nvSpPr>
          <p:cNvPr id="9224" name="Rectangle 1032"/>
          <p:cNvSpPr>
            <a:spLocks noChangeArrowheads="1"/>
          </p:cNvSpPr>
          <p:nvPr/>
        </p:nvSpPr>
        <p:spPr bwMode="auto">
          <a:xfrm>
            <a:off x="152401" y="2283768"/>
            <a:ext cx="8677275" cy="461665"/>
          </a:xfrm>
          <a:prstGeom prst="rect">
            <a:avLst/>
          </a:prstGeom>
          <a:noFill/>
          <a:ln w="9525">
            <a:noFill/>
            <a:miter lim="800000"/>
            <a:headEnd/>
            <a:tailEnd/>
          </a:ln>
        </p:spPr>
        <p:txBody>
          <a:bodyPr anchor="ctr">
            <a:spAutoFit/>
          </a:bodyPr>
          <a:lstStyle/>
          <a:p>
            <a:endParaRPr lang="it-IT" sz="2400">
              <a:latin typeface="Calibri" pitchFamily="34" charset="0"/>
            </a:endParaRPr>
          </a:p>
        </p:txBody>
      </p:sp>
      <p:sp>
        <p:nvSpPr>
          <p:cNvPr id="9225" name="Rectangle 1033"/>
          <p:cNvSpPr>
            <a:spLocks noChangeArrowheads="1"/>
          </p:cNvSpPr>
          <p:nvPr/>
        </p:nvSpPr>
        <p:spPr bwMode="auto">
          <a:xfrm>
            <a:off x="215901" y="2093347"/>
            <a:ext cx="8677275" cy="2677656"/>
          </a:xfrm>
          <a:prstGeom prst="rect">
            <a:avLst/>
          </a:prstGeom>
          <a:noFill/>
          <a:ln w="9525">
            <a:noFill/>
            <a:miter lim="800000"/>
            <a:headEnd/>
            <a:tailEnd/>
          </a:ln>
        </p:spPr>
        <p:txBody>
          <a:bodyPr anchor="ctr">
            <a:spAutoFit/>
          </a:bodyPr>
          <a:lstStyle/>
          <a:p>
            <a:endParaRPr lang="it-IT" sz="2400" b="1">
              <a:latin typeface="Calibri" pitchFamily="34" charset="0"/>
            </a:endParaRPr>
          </a:p>
          <a:p>
            <a:r>
              <a:rPr lang="it-IT" sz="2400">
                <a:latin typeface="Calibri" pitchFamily="34" charset="0"/>
              </a:rPr>
              <a:t>Determinare il range di variabilità del tasso di sostituzione attraverso un’analisi di sensibilità effettuata sulle variabili:</a:t>
            </a:r>
          </a:p>
          <a:p>
            <a:endParaRPr lang="it-IT" sz="2400">
              <a:latin typeface="Calibri" pitchFamily="34" charset="0"/>
            </a:endParaRPr>
          </a:p>
          <a:p>
            <a:pPr>
              <a:buFontTx/>
              <a:buChar char="•"/>
            </a:pPr>
            <a:r>
              <a:rPr lang="it-IT" sz="2400">
                <a:latin typeface="Calibri" pitchFamily="34" charset="0"/>
              </a:rPr>
              <a:t> Livello di carriera</a:t>
            </a:r>
          </a:p>
          <a:p>
            <a:pPr>
              <a:buFontTx/>
              <a:buChar char="•"/>
            </a:pPr>
            <a:r>
              <a:rPr lang="it-IT" sz="2400">
                <a:latin typeface="Calibri" pitchFamily="34" charset="0"/>
              </a:rPr>
              <a:t> PIL</a:t>
            </a:r>
          </a:p>
          <a:p>
            <a:pPr>
              <a:buFontTx/>
              <a:buChar char="•"/>
            </a:pPr>
            <a:r>
              <a:rPr lang="it-IT" sz="2400">
                <a:latin typeface="Calibri" pitchFamily="34" charset="0"/>
              </a:rPr>
              <a:t> Aspettativa di Vita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La carriera: scenari ipotizzati</a:t>
            </a:r>
          </a:p>
        </p:txBody>
      </p:sp>
      <p:sp>
        <p:nvSpPr>
          <p:cNvPr id="10243" name="Rectangle 1027"/>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10244" name="Rectangle 1028"/>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10245" name="Rectangle 1029"/>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10246" name="Rectangle 1030"/>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10247" name="Rectangle 1031"/>
          <p:cNvSpPr>
            <a:spLocks noChangeArrowheads="1"/>
          </p:cNvSpPr>
          <p:nvPr/>
        </p:nvSpPr>
        <p:spPr bwMode="auto">
          <a:xfrm>
            <a:off x="215901" y="3016678"/>
            <a:ext cx="8677275" cy="830997"/>
          </a:xfrm>
          <a:prstGeom prst="rect">
            <a:avLst/>
          </a:prstGeom>
          <a:noFill/>
          <a:ln w="9525">
            <a:noFill/>
            <a:miter lim="800000"/>
            <a:headEnd/>
            <a:tailEnd/>
          </a:ln>
        </p:spPr>
        <p:txBody>
          <a:bodyPr anchor="ctr">
            <a:spAutoFit/>
          </a:bodyPr>
          <a:lstStyle/>
          <a:p>
            <a:endParaRPr lang="it-IT" sz="2400" b="1">
              <a:latin typeface="Calibri" pitchFamily="34" charset="0"/>
            </a:endParaRPr>
          </a:p>
          <a:p>
            <a:endParaRPr lang="it-IT" sz="2400" b="1">
              <a:latin typeface="Calibri" pitchFamily="34" charset="0"/>
            </a:endParaRPr>
          </a:p>
        </p:txBody>
      </p:sp>
      <p:sp>
        <p:nvSpPr>
          <p:cNvPr id="10248" name="Rectangle 1032"/>
          <p:cNvSpPr>
            <a:spLocks noChangeArrowheads="1"/>
          </p:cNvSpPr>
          <p:nvPr/>
        </p:nvSpPr>
        <p:spPr bwMode="auto">
          <a:xfrm>
            <a:off x="152401" y="2283768"/>
            <a:ext cx="8677275" cy="461665"/>
          </a:xfrm>
          <a:prstGeom prst="rect">
            <a:avLst/>
          </a:prstGeom>
          <a:noFill/>
          <a:ln w="9525">
            <a:noFill/>
            <a:miter lim="800000"/>
            <a:headEnd/>
            <a:tailEnd/>
          </a:ln>
        </p:spPr>
        <p:txBody>
          <a:bodyPr anchor="ctr">
            <a:spAutoFit/>
          </a:bodyPr>
          <a:lstStyle/>
          <a:p>
            <a:endParaRPr lang="it-IT" sz="2400">
              <a:latin typeface="Calibri" pitchFamily="34" charset="0"/>
            </a:endParaRPr>
          </a:p>
        </p:txBody>
      </p:sp>
      <p:sp>
        <p:nvSpPr>
          <p:cNvPr id="10249" name="Rectangle 1033"/>
          <p:cNvSpPr>
            <a:spLocks noChangeArrowheads="1"/>
          </p:cNvSpPr>
          <p:nvPr/>
        </p:nvSpPr>
        <p:spPr bwMode="auto">
          <a:xfrm>
            <a:off x="1" y="1442036"/>
            <a:ext cx="8677275" cy="5262979"/>
          </a:xfrm>
          <a:prstGeom prst="rect">
            <a:avLst/>
          </a:prstGeom>
          <a:noFill/>
          <a:ln w="9525">
            <a:noFill/>
            <a:miter lim="800000"/>
            <a:headEnd/>
            <a:tailEnd/>
          </a:ln>
        </p:spPr>
        <p:txBody>
          <a:bodyPr anchor="ctr">
            <a:spAutoFit/>
          </a:bodyPr>
          <a:lstStyle/>
          <a:p>
            <a:r>
              <a:rPr lang="it-IT" sz="2400">
                <a:latin typeface="Calibri" pitchFamily="34" charset="0"/>
              </a:rPr>
              <a:t>Ipotizzando una crescita lineare della retribuzione sono stati identificati tre livelli di carriera e, per ciascuno di essi, si è fissata una % di crescita salariale che esprime la crescita media annua della retribuzione comprensiva di inflazione e produttività</a:t>
            </a:r>
          </a:p>
          <a:p>
            <a:endParaRPr lang="it-IT" sz="2400">
              <a:latin typeface="Calibri" pitchFamily="34" charset="0"/>
            </a:endParaRPr>
          </a:p>
          <a:p>
            <a:r>
              <a:rPr lang="it-IT" sz="2400">
                <a:latin typeface="Calibri" pitchFamily="34" charset="0"/>
              </a:rPr>
              <a:t>Carriera “Bassa” :  2,7 %</a:t>
            </a:r>
          </a:p>
          <a:p>
            <a:r>
              <a:rPr lang="it-IT" sz="2400">
                <a:latin typeface="Calibri" pitchFamily="34" charset="0"/>
              </a:rPr>
              <a:t>Carriera “Media” : 3,4%</a:t>
            </a:r>
          </a:p>
          <a:p>
            <a:r>
              <a:rPr lang="it-IT" sz="2400">
                <a:latin typeface="Calibri" pitchFamily="34" charset="0"/>
              </a:rPr>
              <a:t>Carriera “Alta” : 4%</a:t>
            </a:r>
          </a:p>
          <a:p>
            <a:endParaRPr lang="it-IT" sz="2400">
              <a:latin typeface="Calibri" pitchFamily="34" charset="0"/>
            </a:endParaRPr>
          </a:p>
          <a:p>
            <a:endParaRPr lang="it-IT" sz="2400">
              <a:latin typeface="Calibri" pitchFamily="34" charset="0"/>
            </a:endParaRPr>
          </a:p>
          <a:p>
            <a:r>
              <a:rPr lang="it-IT" sz="2400">
                <a:latin typeface="Calibri" pitchFamily="34" charset="0"/>
              </a:rPr>
              <a:t>Per ognuno di questi 3 scenari si è infine ipotizzata una discontinuità</a:t>
            </a:r>
          </a:p>
          <a:p>
            <a:r>
              <a:rPr lang="it-IT" sz="2400">
                <a:latin typeface="Calibri" pitchFamily="34" charset="0"/>
              </a:rPr>
              <a:t>lavorativa di 5 e 10 anni.</a:t>
            </a:r>
          </a:p>
          <a:p>
            <a:endParaRPr lang="it-IT" sz="2400">
              <a:latin typeface="Calibri" pitchFamily="34" charset="0"/>
            </a:endParaRPr>
          </a:p>
          <a:p>
            <a:endParaRPr lang="it-IT" sz="240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7"/>
          <p:cNvPicPr>
            <a:picLocks noChangeAspect="1" noChangeArrowheads="1"/>
          </p:cNvPicPr>
          <p:nvPr/>
        </p:nvPicPr>
        <p:blipFill>
          <a:blip r:embed="rId3" cstate="print"/>
          <a:srcRect t="6244"/>
          <a:stretch>
            <a:fillRect/>
          </a:stretch>
        </p:blipFill>
        <p:spPr bwMode="auto">
          <a:xfrm>
            <a:off x="1033465" y="1781175"/>
            <a:ext cx="5805487" cy="4522788"/>
          </a:xfrm>
          <a:prstGeom prst="rect">
            <a:avLst/>
          </a:prstGeom>
          <a:noFill/>
          <a:ln w="9525">
            <a:noFill/>
            <a:miter lim="800000"/>
            <a:headEnd/>
            <a:tailEnd/>
          </a:ln>
        </p:spPr>
      </p:pic>
      <p:sp>
        <p:nvSpPr>
          <p:cNvPr id="11267" name="Text Box 15"/>
          <p:cNvSpPr txBox="1">
            <a:spLocks noChangeArrowheads="1"/>
          </p:cNvSpPr>
          <p:nvPr/>
        </p:nvSpPr>
        <p:spPr bwMode="auto">
          <a:xfrm>
            <a:off x="6786563" y="2357439"/>
            <a:ext cx="2176463" cy="3808735"/>
          </a:xfrm>
          <a:prstGeom prst="rect">
            <a:avLst/>
          </a:prstGeom>
          <a:noFill/>
          <a:ln w="9525">
            <a:noFill/>
            <a:miter lim="800000"/>
            <a:headEnd/>
            <a:tailEnd/>
          </a:ln>
        </p:spPr>
        <p:txBody>
          <a:bodyPr>
            <a:spAutoFit/>
          </a:bodyPr>
          <a:lstStyle/>
          <a:p>
            <a:r>
              <a:rPr lang="it-IT" i="1">
                <a:latin typeface="Calibri" pitchFamily="34" charset="0"/>
              </a:rPr>
              <a:t>Nel nostro caso di studio, l’individuo raggiungerà  i requisiti per andare in pensione  presumibilmente nel 2036 con 65 anni di età (per effetto della facoltà di anticipazione per assegni pensionistici almeno pari a 2,8 l’assegno sociale) </a:t>
            </a:r>
          </a:p>
        </p:txBody>
      </p:sp>
      <p:sp>
        <p:nvSpPr>
          <p:cNvPr id="11268"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I risultati della valutazione</a:t>
            </a:r>
          </a:p>
        </p:txBody>
      </p:sp>
      <p:sp>
        <p:nvSpPr>
          <p:cNvPr id="11269"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11270"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11271"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11272"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11273" name="Rectangle 7"/>
          <p:cNvSpPr>
            <a:spLocks noChangeArrowheads="1"/>
          </p:cNvSpPr>
          <p:nvPr/>
        </p:nvSpPr>
        <p:spPr bwMode="auto">
          <a:xfrm>
            <a:off x="215901" y="3016678"/>
            <a:ext cx="8677275" cy="830997"/>
          </a:xfrm>
          <a:prstGeom prst="rect">
            <a:avLst/>
          </a:prstGeom>
          <a:noFill/>
          <a:ln w="9525">
            <a:noFill/>
            <a:miter lim="800000"/>
            <a:headEnd/>
            <a:tailEnd/>
          </a:ln>
        </p:spPr>
        <p:txBody>
          <a:bodyPr anchor="ctr">
            <a:spAutoFit/>
          </a:bodyPr>
          <a:lstStyle/>
          <a:p>
            <a:endParaRPr lang="it-IT" sz="2400" b="1">
              <a:latin typeface="Calibri" pitchFamily="34" charset="0"/>
            </a:endParaRPr>
          </a:p>
          <a:p>
            <a:endParaRPr lang="it-IT" sz="2400" b="1">
              <a:latin typeface="Calibri" pitchFamily="34" charset="0"/>
            </a:endParaRPr>
          </a:p>
        </p:txBody>
      </p:sp>
      <p:sp>
        <p:nvSpPr>
          <p:cNvPr id="11274" name="Rectangle 8"/>
          <p:cNvSpPr>
            <a:spLocks noChangeArrowheads="1"/>
          </p:cNvSpPr>
          <p:nvPr/>
        </p:nvSpPr>
        <p:spPr bwMode="auto">
          <a:xfrm>
            <a:off x="152401" y="2283768"/>
            <a:ext cx="8677275" cy="461665"/>
          </a:xfrm>
          <a:prstGeom prst="rect">
            <a:avLst/>
          </a:prstGeom>
          <a:noFill/>
          <a:ln w="9525">
            <a:noFill/>
            <a:miter lim="800000"/>
            <a:headEnd/>
            <a:tailEnd/>
          </a:ln>
        </p:spPr>
        <p:txBody>
          <a:bodyPr anchor="ctr">
            <a:spAutoFit/>
          </a:bodyPr>
          <a:lstStyle/>
          <a:p>
            <a:endParaRPr lang="it-IT" sz="2400">
              <a:latin typeface="Calibri" pitchFamily="34" charset="0"/>
            </a:endParaRPr>
          </a:p>
        </p:txBody>
      </p:sp>
      <p:sp>
        <p:nvSpPr>
          <p:cNvPr id="11275" name="Rectangle 9"/>
          <p:cNvSpPr>
            <a:spLocks noChangeArrowheads="1"/>
          </p:cNvSpPr>
          <p:nvPr/>
        </p:nvSpPr>
        <p:spPr bwMode="auto">
          <a:xfrm>
            <a:off x="1" y="3658029"/>
            <a:ext cx="8677275" cy="830997"/>
          </a:xfrm>
          <a:prstGeom prst="rect">
            <a:avLst/>
          </a:prstGeom>
          <a:noFill/>
          <a:ln w="9525">
            <a:noFill/>
            <a:miter lim="800000"/>
            <a:headEnd/>
            <a:tailEnd/>
          </a:ln>
        </p:spPr>
        <p:txBody>
          <a:bodyPr anchor="ctr">
            <a:spAutoFit/>
          </a:bodyPr>
          <a:lstStyle/>
          <a:p>
            <a:endParaRPr lang="it-IT" sz="2400">
              <a:latin typeface="Calibri" pitchFamily="34" charset="0"/>
            </a:endParaRPr>
          </a:p>
          <a:p>
            <a:endParaRPr lang="it-IT" sz="2400">
              <a:latin typeface="Calibri" pitchFamily="34" charset="0"/>
            </a:endParaRPr>
          </a:p>
        </p:txBody>
      </p:sp>
      <p:sp>
        <p:nvSpPr>
          <p:cNvPr id="11276" name="Rectangle 11"/>
          <p:cNvSpPr>
            <a:spLocks noChangeArrowheads="1"/>
          </p:cNvSpPr>
          <p:nvPr/>
        </p:nvSpPr>
        <p:spPr bwMode="auto">
          <a:xfrm>
            <a:off x="1509713" y="2647950"/>
            <a:ext cx="9144000" cy="369332"/>
          </a:xfrm>
          <a:prstGeom prst="rect">
            <a:avLst/>
          </a:prstGeom>
          <a:noFill/>
          <a:ln w="9525">
            <a:noFill/>
            <a:miter lim="800000"/>
            <a:headEnd/>
            <a:tailEnd/>
          </a:ln>
        </p:spPr>
        <p:txBody>
          <a:bodyPr>
            <a:spAutoFit/>
          </a:bodyPr>
          <a:lstStyle/>
          <a:p>
            <a:endParaRPr lang="it-IT"/>
          </a:p>
        </p:txBody>
      </p:sp>
      <p:sp>
        <p:nvSpPr>
          <p:cNvPr id="11277" name="Rectangle 12"/>
          <p:cNvSpPr>
            <a:spLocks noChangeArrowheads="1"/>
          </p:cNvSpPr>
          <p:nvPr/>
        </p:nvSpPr>
        <p:spPr bwMode="auto">
          <a:xfrm>
            <a:off x="3624263" y="2286000"/>
            <a:ext cx="609600" cy="685800"/>
          </a:xfrm>
          <a:prstGeom prst="rect">
            <a:avLst/>
          </a:prstGeom>
          <a:noFill/>
          <a:ln w="28575">
            <a:solidFill>
              <a:srgbClr val="FF0000"/>
            </a:solidFill>
            <a:miter lim="800000"/>
            <a:headEnd/>
            <a:tailEnd/>
          </a:ln>
        </p:spPr>
        <p:txBody>
          <a:bodyPr wrap="none" anchor="ctr"/>
          <a:lstStyle/>
          <a:p>
            <a:endParaRPr lang="it-IT" b="1"/>
          </a:p>
        </p:txBody>
      </p:sp>
      <p:sp>
        <p:nvSpPr>
          <p:cNvPr id="11278" name="Rectangle 13"/>
          <p:cNvSpPr>
            <a:spLocks noChangeArrowheads="1"/>
          </p:cNvSpPr>
          <p:nvPr/>
        </p:nvSpPr>
        <p:spPr bwMode="auto">
          <a:xfrm>
            <a:off x="4362449" y="3933825"/>
            <a:ext cx="609600" cy="762000"/>
          </a:xfrm>
          <a:prstGeom prst="rect">
            <a:avLst/>
          </a:prstGeom>
          <a:noFill/>
          <a:ln w="28575">
            <a:solidFill>
              <a:srgbClr val="FF0000"/>
            </a:solidFill>
            <a:miter lim="800000"/>
            <a:headEnd/>
            <a:tailEnd/>
          </a:ln>
        </p:spPr>
        <p:txBody>
          <a:bodyPr wrap="none" anchor="ctr"/>
          <a:lstStyle/>
          <a:p>
            <a:endParaRPr lang="it-IT" b="1"/>
          </a:p>
        </p:txBody>
      </p:sp>
      <p:sp>
        <p:nvSpPr>
          <p:cNvPr id="11279" name="Rectangle 14"/>
          <p:cNvSpPr>
            <a:spLocks noChangeArrowheads="1"/>
          </p:cNvSpPr>
          <p:nvPr/>
        </p:nvSpPr>
        <p:spPr bwMode="auto">
          <a:xfrm>
            <a:off x="4491039" y="5287963"/>
            <a:ext cx="585787" cy="762000"/>
          </a:xfrm>
          <a:prstGeom prst="rect">
            <a:avLst/>
          </a:prstGeom>
          <a:noFill/>
          <a:ln w="28575">
            <a:solidFill>
              <a:srgbClr val="FF0000"/>
            </a:solidFill>
            <a:miter lim="800000"/>
            <a:headEnd/>
            <a:tailEnd/>
          </a:ln>
        </p:spPr>
        <p:txBody>
          <a:bodyPr wrap="none" anchor="ctr"/>
          <a:lstStyle/>
          <a:p>
            <a:endParaRPr lang="it-IT" b="1"/>
          </a:p>
        </p:txBody>
      </p:sp>
      <p:cxnSp>
        <p:nvCxnSpPr>
          <p:cNvPr id="3" name="Connettore 2 2"/>
          <p:cNvCxnSpPr/>
          <p:nvPr/>
        </p:nvCxnSpPr>
        <p:spPr>
          <a:xfrm>
            <a:off x="1849439" y="5407026"/>
            <a:ext cx="215900" cy="889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I risultati della valutazione</a:t>
            </a:r>
          </a:p>
        </p:txBody>
      </p:sp>
      <p:sp>
        <p:nvSpPr>
          <p:cNvPr id="12291"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12292"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12293"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12294"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12295" name="Rectangle 7"/>
          <p:cNvSpPr>
            <a:spLocks noChangeArrowheads="1"/>
          </p:cNvSpPr>
          <p:nvPr/>
        </p:nvSpPr>
        <p:spPr bwMode="auto">
          <a:xfrm>
            <a:off x="215901" y="3016678"/>
            <a:ext cx="8677275" cy="830997"/>
          </a:xfrm>
          <a:prstGeom prst="rect">
            <a:avLst/>
          </a:prstGeom>
          <a:noFill/>
          <a:ln w="9525">
            <a:noFill/>
            <a:miter lim="800000"/>
            <a:headEnd/>
            <a:tailEnd/>
          </a:ln>
        </p:spPr>
        <p:txBody>
          <a:bodyPr anchor="ctr">
            <a:spAutoFit/>
          </a:bodyPr>
          <a:lstStyle/>
          <a:p>
            <a:endParaRPr lang="it-IT" sz="2400" b="1">
              <a:latin typeface="Calibri" pitchFamily="34" charset="0"/>
            </a:endParaRPr>
          </a:p>
          <a:p>
            <a:endParaRPr lang="it-IT" sz="2400" b="1">
              <a:latin typeface="Calibri" pitchFamily="34" charset="0"/>
            </a:endParaRPr>
          </a:p>
        </p:txBody>
      </p:sp>
      <p:sp>
        <p:nvSpPr>
          <p:cNvPr id="12296" name="Rectangle 8"/>
          <p:cNvSpPr>
            <a:spLocks noChangeArrowheads="1"/>
          </p:cNvSpPr>
          <p:nvPr/>
        </p:nvSpPr>
        <p:spPr bwMode="auto">
          <a:xfrm>
            <a:off x="152401" y="2283768"/>
            <a:ext cx="8677275" cy="461665"/>
          </a:xfrm>
          <a:prstGeom prst="rect">
            <a:avLst/>
          </a:prstGeom>
          <a:noFill/>
          <a:ln w="9525">
            <a:noFill/>
            <a:miter lim="800000"/>
            <a:headEnd/>
            <a:tailEnd/>
          </a:ln>
        </p:spPr>
        <p:txBody>
          <a:bodyPr anchor="ctr">
            <a:spAutoFit/>
          </a:bodyPr>
          <a:lstStyle/>
          <a:p>
            <a:endParaRPr lang="it-IT" sz="2400">
              <a:latin typeface="Calibri" pitchFamily="34" charset="0"/>
            </a:endParaRPr>
          </a:p>
        </p:txBody>
      </p:sp>
      <p:sp>
        <p:nvSpPr>
          <p:cNvPr id="12297" name="Rectangle 9"/>
          <p:cNvSpPr>
            <a:spLocks noChangeArrowheads="1"/>
          </p:cNvSpPr>
          <p:nvPr/>
        </p:nvSpPr>
        <p:spPr bwMode="auto">
          <a:xfrm>
            <a:off x="1" y="3658029"/>
            <a:ext cx="8677275" cy="830997"/>
          </a:xfrm>
          <a:prstGeom prst="rect">
            <a:avLst/>
          </a:prstGeom>
          <a:noFill/>
          <a:ln w="9525">
            <a:noFill/>
            <a:miter lim="800000"/>
            <a:headEnd/>
            <a:tailEnd/>
          </a:ln>
        </p:spPr>
        <p:txBody>
          <a:bodyPr anchor="ctr">
            <a:spAutoFit/>
          </a:bodyPr>
          <a:lstStyle/>
          <a:p>
            <a:endParaRPr lang="it-IT" sz="2400">
              <a:latin typeface="Calibri" pitchFamily="34" charset="0"/>
            </a:endParaRPr>
          </a:p>
          <a:p>
            <a:endParaRPr lang="it-IT" sz="2400">
              <a:latin typeface="Calibri" pitchFamily="34" charset="0"/>
            </a:endParaRPr>
          </a:p>
        </p:txBody>
      </p:sp>
      <p:sp>
        <p:nvSpPr>
          <p:cNvPr id="12298" name="Rectangle 10"/>
          <p:cNvSpPr>
            <a:spLocks noChangeArrowheads="1"/>
          </p:cNvSpPr>
          <p:nvPr/>
        </p:nvSpPr>
        <p:spPr bwMode="auto">
          <a:xfrm>
            <a:off x="1509713" y="2647950"/>
            <a:ext cx="9144000" cy="369332"/>
          </a:xfrm>
          <a:prstGeom prst="rect">
            <a:avLst/>
          </a:prstGeom>
          <a:noFill/>
          <a:ln w="9525">
            <a:noFill/>
            <a:miter lim="800000"/>
            <a:headEnd/>
            <a:tailEnd/>
          </a:ln>
        </p:spPr>
        <p:txBody>
          <a:bodyPr>
            <a:spAutoFit/>
          </a:bodyPr>
          <a:lstStyle/>
          <a:p>
            <a:endParaRPr lang="it-IT"/>
          </a:p>
        </p:txBody>
      </p:sp>
      <p:sp>
        <p:nvSpPr>
          <p:cNvPr id="12299" name="Rectangle 16"/>
          <p:cNvSpPr>
            <a:spLocks noChangeArrowheads="1"/>
          </p:cNvSpPr>
          <p:nvPr/>
        </p:nvSpPr>
        <p:spPr bwMode="auto">
          <a:xfrm>
            <a:off x="1414463" y="1671638"/>
            <a:ext cx="9144000" cy="369332"/>
          </a:xfrm>
          <a:prstGeom prst="rect">
            <a:avLst/>
          </a:prstGeom>
          <a:noFill/>
          <a:ln w="9525">
            <a:noFill/>
            <a:miter lim="800000"/>
            <a:headEnd/>
            <a:tailEnd/>
          </a:ln>
        </p:spPr>
        <p:txBody>
          <a:bodyPr>
            <a:spAutoFit/>
          </a:bodyPr>
          <a:lstStyle/>
          <a:p>
            <a:endParaRPr lang="it-IT"/>
          </a:p>
        </p:txBody>
      </p:sp>
      <p:pic>
        <p:nvPicPr>
          <p:cNvPr id="12300" name="Picture 13"/>
          <p:cNvPicPr>
            <a:picLocks noChangeAspect="1" noChangeArrowheads="1"/>
          </p:cNvPicPr>
          <p:nvPr/>
        </p:nvPicPr>
        <p:blipFill>
          <a:blip r:embed="rId3" cstate="print"/>
          <a:srcRect/>
          <a:stretch>
            <a:fillRect/>
          </a:stretch>
        </p:blipFill>
        <p:spPr bwMode="auto">
          <a:xfrm>
            <a:off x="1390651" y="1376363"/>
            <a:ext cx="6362700" cy="400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algn="l" eaLnBrk="1" hangingPunct="1"/>
            <a:r>
              <a:rPr lang="it-IT" sz="2800" b="1" i="1" smtClean="0">
                <a:solidFill>
                  <a:schemeClr val="bg1"/>
                </a:solidFill>
                <a:latin typeface="Calibri" pitchFamily="34" charset="0"/>
              </a:rPr>
              <a:t>I risultati della valutazione</a:t>
            </a:r>
          </a:p>
        </p:txBody>
      </p:sp>
      <p:sp>
        <p:nvSpPr>
          <p:cNvPr id="13315" name="Rectangle 3"/>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it-IT"/>
          </a:p>
        </p:txBody>
      </p:sp>
      <p:sp>
        <p:nvSpPr>
          <p:cNvPr id="13316" name="Rectangle 4"/>
          <p:cNvSpPr>
            <a:spLocks noChangeArrowheads="1"/>
          </p:cNvSpPr>
          <p:nvPr/>
        </p:nvSpPr>
        <p:spPr bwMode="auto">
          <a:xfrm>
            <a:off x="1" y="1386960"/>
            <a:ext cx="184731" cy="369332"/>
          </a:xfrm>
          <a:prstGeom prst="rect">
            <a:avLst/>
          </a:prstGeom>
          <a:noFill/>
          <a:ln w="9525">
            <a:noFill/>
            <a:miter lim="800000"/>
            <a:headEnd/>
            <a:tailEnd/>
          </a:ln>
        </p:spPr>
        <p:txBody>
          <a:bodyPr wrap="none" anchor="ctr">
            <a:spAutoFit/>
          </a:bodyPr>
          <a:lstStyle/>
          <a:p>
            <a:endParaRPr lang="it-IT"/>
          </a:p>
        </p:txBody>
      </p:sp>
      <p:sp>
        <p:nvSpPr>
          <p:cNvPr id="13317" name="Rectangle 5"/>
          <p:cNvSpPr>
            <a:spLocks noChangeArrowheads="1"/>
          </p:cNvSpPr>
          <p:nvPr/>
        </p:nvSpPr>
        <p:spPr bwMode="auto">
          <a:xfrm>
            <a:off x="1" y="1506023"/>
            <a:ext cx="184731" cy="369332"/>
          </a:xfrm>
          <a:prstGeom prst="rect">
            <a:avLst/>
          </a:prstGeom>
          <a:noFill/>
          <a:ln w="9525">
            <a:noFill/>
            <a:miter lim="800000"/>
            <a:headEnd/>
            <a:tailEnd/>
          </a:ln>
        </p:spPr>
        <p:txBody>
          <a:bodyPr wrap="none" anchor="ctr">
            <a:spAutoFit/>
          </a:bodyPr>
          <a:lstStyle/>
          <a:p>
            <a:endParaRPr lang="it-IT"/>
          </a:p>
        </p:txBody>
      </p:sp>
      <p:sp>
        <p:nvSpPr>
          <p:cNvPr id="13318" name="Rectangle 6"/>
          <p:cNvSpPr>
            <a:spLocks noChangeArrowheads="1"/>
          </p:cNvSpPr>
          <p:nvPr/>
        </p:nvSpPr>
        <p:spPr bwMode="auto">
          <a:xfrm>
            <a:off x="1" y="1596510"/>
            <a:ext cx="184731" cy="369332"/>
          </a:xfrm>
          <a:prstGeom prst="rect">
            <a:avLst/>
          </a:prstGeom>
          <a:noFill/>
          <a:ln w="9525">
            <a:noFill/>
            <a:miter lim="800000"/>
            <a:headEnd/>
            <a:tailEnd/>
          </a:ln>
        </p:spPr>
        <p:txBody>
          <a:bodyPr wrap="none" anchor="ctr">
            <a:spAutoFit/>
          </a:bodyPr>
          <a:lstStyle/>
          <a:p>
            <a:endParaRPr lang="it-IT"/>
          </a:p>
        </p:txBody>
      </p:sp>
      <p:sp>
        <p:nvSpPr>
          <p:cNvPr id="13319" name="Rectangle 7"/>
          <p:cNvSpPr>
            <a:spLocks noChangeArrowheads="1"/>
          </p:cNvSpPr>
          <p:nvPr/>
        </p:nvSpPr>
        <p:spPr bwMode="auto">
          <a:xfrm>
            <a:off x="215901" y="3016678"/>
            <a:ext cx="8677275" cy="830997"/>
          </a:xfrm>
          <a:prstGeom prst="rect">
            <a:avLst/>
          </a:prstGeom>
          <a:noFill/>
          <a:ln w="9525">
            <a:noFill/>
            <a:miter lim="800000"/>
            <a:headEnd/>
            <a:tailEnd/>
          </a:ln>
        </p:spPr>
        <p:txBody>
          <a:bodyPr anchor="ctr">
            <a:spAutoFit/>
          </a:bodyPr>
          <a:lstStyle/>
          <a:p>
            <a:endParaRPr lang="it-IT" sz="2400" b="1">
              <a:latin typeface="Calibri" pitchFamily="34" charset="0"/>
            </a:endParaRPr>
          </a:p>
          <a:p>
            <a:endParaRPr lang="it-IT" sz="2400" b="1">
              <a:latin typeface="Calibri" pitchFamily="34" charset="0"/>
            </a:endParaRPr>
          </a:p>
        </p:txBody>
      </p:sp>
      <p:sp>
        <p:nvSpPr>
          <p:cNvPr id="13320" name="Rectangle 8"/>
          <p:cNvSpPr>
            <a:spLocks noChangeArrowheads="1"/>
          </p:cNvSpPr>
          <p:nvPr/>
        </p:nvSpPr>
        <p:spPr bwMode="auto">
          <a:xfrm>
            <a:off x="152401" y="2283768"/>
            <a:ext cx="8677275" cy="461665"/>
          </a:xfrm>
          <a:prstGeom prst="rect">
            <a:avLst/>
          </a:prstGeom>
          <a:noFill/>
          <a:ln w="9525">
            <a:noFill/>
            <a:miter lim="800000"/>
            <a:headEnd/>
            <a:tailEnd/>
          </a:ln>
        </p:spPr>
        <p:txBody>
          <a:bodyPr anchor="ctr">
            <a:spAutoFit/>
          </a:bodyPr>
          <a:lstStyle/>
          <a:p>
            <a:endParaRPr lang="it-IT" sz="2400">
              <a:latin typeface="Calibri" pitchFamily="34" charset="0"/>
            </a:endParaRPr>
          </a:p>
        </p:txBody>
      </p:sp>
      <p:sp>
        <p:nvSpPr>
          <p:cNvPr id="13321" name="Rectangle 9"/>
          <p:cNvSpPr>
            <a:spLocks noChangeArrowheads="1"/>
          </p:cNvSpPr>
          <p:nvPr/>
        </p:nvSpPr>
        <p:spPr bwMode="auto">
          <a:xfrm>
            <a:off x="1" y="3658029"/>
            <a:ext cx="8677275" cy="830997"/>
          </a:xfrm>
          <a:prstGeom prst="rect">
            <a:avLst/>
          </a:prstGeom>
          <a:noFill/>
          <a:ln w="9525">
            <a:noFill/>
            <a:miter lim="800000"/>
            <a:headEnd/>
            <a:tailEnd/>
          </a:ln>
        </p:spPr>
        <p:txBody>
          <a:bodyPr anchor="ctr">
            <a:spAutoFit/>
          </a:bodyPr>
          <a:lstStyle/>
          <a:p>
            <a:endParaRPr lang="it-IT" sz="2400">
              <a:latin typeface="Calibri" pitchFamily="34" charset="0"/>
            </a:endParaRPr>
          </a:p>
          <a:p>
            <a:endParaRPr lang="it-IT" sz="2400">
              <a:latin typeface="Calibri" pitchFamily="34" charset="0"/>
            </a:endParaRPr>
          </a:p>
        </p:txBody>
      </p:sp>
      <p:sp>
        <p:nvSpPr>
          <p:cNvPr id="13322" name="Rectangle 10"/>
          <p:cNvSpPr>
            <a:spLocks noChangeArrowheads="1"/>
          </p:cNvSpPr>
          <p:nvPr/>
        </p:nvSpPr>
        <p:spPr bwMode="auto">
          <a:xfrm>
            <a:off x="1509713" y="2647950"/>
            <a:ext cx="9144000" cy="369332"/>
          </a:xfrm>
          <a:prstGeom prst="rect">
            <a:avLst/>
          </a:prstGeom>
          <a:noFill/>
          <a:ln w="9525">
            <a:noFill/>
            <a:miter lim="800000"/>
            <a:headEnd/>
            <a:tailEnd/>
          </a:ln>
        </p:spPr>
        <p:txBody>
          <a:bodyPr>
            <a:spAutoFit/>
          </a:bodyPr>
          <a:lstStyle/>
          <a:p>
            <a:endParaRPr lang="it-IT"/>
          </a:p>
        </p:txBody>
      </p:sp>
      <p:sp>
        <p:nvSpPr>
          <p:cNvPr id="13323" name="Rectangle 16"/>
          <p:cNvSpPr>
            <a:spLocks noChangeArrowheads="1"/>
          </p:cNvSpPr>
          <p:nvPr/>
        </p:nvSpPr>
        <p:spPr bwMode="auto">
          <a:xfrm>
            <a:off x="1414463" y="1671638"/>
            <a:ext cx="9144000" cy="369332"/>
          </a:xfrm>
          <a:prstGeom prst="rect">
            <a:avLst/>
          </a:prstGeom>
          <a:noFill/>
          <a:ln w="9525">
            <a:noFill/>
            <a:miter lim="800000"/>
            <a:headEnd/>
            <a:tailEnd/>
          </a:ln>
        </p:spPr>
        <p:txBody>
          <a:bodyPr>
            <a:spAutoFit/>
          </a:bodyPr>
          <a:lstStyle/>
          <a:p>
            <a:endParaRPr lang="it-IT"/>
          </a:p>
        </p:txBody>
      </p:sp>
      <p:pic>
        <p:nvPicPr>
          <p:cNvPr id="13324" name="Picture 2"/>
          <p:cNvPicPr>
            <a:picLocks noChangeAspect="1" noChangeArrowheads="1"/>
          </p:cNvPicPr>
          <p:nvPr/>
        </p:nvPicPr>
        <p:blipFill>
          <a:blip r:embed="rId3" cstate="print"/>
          <a:srcRect/>
          <a:stretch>
            <a:fillRect/>
          </a:stretch>
        </p:blipFill>
        <p:spPr bwMode="auto">
          <a:xfrm>
            <a:off x="285751" y="1500189"/>
            <a:ext cx="6354763" cy="3932237"/>
          </a:xfrm>
          <a:prstGeom prst="rect">
            <a:avLst/>
          </a:prstGeom>
          <a:noFill/>
          <a:ln w="9525">
            <a:noFill/>
            <a:miter lim="800000"/>
            <a:headEnd/>
            <a:tailEnd/>
          </a:ln>
        </p:spPr>
      </p:pic>
      <p:sp>
        <p:nvSpPr>
          <p:cNvPr id="13325" name="Rectangle 13"/>
          <p:cNvSpPr>
            <a:spLocks noChangeArrowheads="1"/>
          </p:cNvSpPr>
          <p:nvPr/>
        </p:nvSpPr>
        <p:spPr bwMode="auto">
          <a:xfrm>
            <a:off x="3643313" y="2286001"/>
            <a:ext cx="1071563" cy="2643188"/>
          </a:xfrm>
          <a:prstGeom prst="rect">
            <a:avLst/>
          </a:prstGeom>
          <a:noFill/>
          <a:ln w="28575">
            <a:solidFill>
              <a:srgbClr val="FF0000"/>
            </a:solidFill>
            <a:miter lim="800000"/>
            <a:headEnd/>
            <a:tailEnd/>
          </a:ln>
        </p:spPr>
        <p:txBody>
          <a:bodyPr wrap="none" anchor="ctr"/>
          <a:lstStyle/>
          <a:p>
            <a:endParaRPr lang="it-IT" b="1"/>
          </a:p>
        </p:txBody>
      </p:sp>
      <p:sp>
        <p:nvSpPr>
          <p:cNvPr id="13326" name="CasellaDiTesto 15"/>
          <p:cNvSpPr txBox="1">
            <a:spLocks noChangeArrowheads="1"/>
          </p:cNvSpPr>
          <p:nvPr/>
        </p:nvSpPr>
        <p:spPr bwMode="auto">
          <a:xfrm>
            <a:off x="4857752" y="2143125"/>
            <a:ext cx="214313" cy="369332"/>
          </a:xfrm>
          <a:prstGeom prst="rect">
            <a:avLst/>
          </a:prstGeom>
          <a:noFill/>
          <a:ln w="9525">
            <a:noFill/>
            <a:miter lim="800000"/>
            <a:headEnd/>
            <a:tailEnd/>
          </a:ln>
        </p:spPr>
        <p:txBody>
          <a:bodyPr>
            <a:spAutoFit/>
          </a:bodyPr>
          <a:lstStyle/>
          <a:p>
            <a:r>
              <a:rPr lang="it-IT">
                <a:solidFill>
                  <a:srgbClr val="C00000"/>
                </a:solidFill>
              </a:rPr>
              <a:t>*</a:t>
            </a:r>
          </a:p>
        </p:txBody>
      </p:sp>
      <p:sp>
        <p:nvSpPr>
          <p:cNvPr id="13327" name="CasellaDiTesto 16"/>
          <p:cNvSpPr txBox="1">
            <a:spLocks noChangeArrowheads="1"/>
          </p:cNvSpPr>
          <p:nvPr/>
        </p:nvSpPr>
        <p:spPr bwMode="auto">
          <a:xfrm>
            <a:off x="285749" y="5429251"/>
            <a:ext cx="5214939" cy="276999"/>
          </a:xfrm>
          <a:prstGeom prst="rect">
            <a:avLst/>
          </a:prstGeom>
          <a:noFill/>
          <a:ln w="9525">
            <a:noFill/>
            <a:miter lim="800000"/>
            <a:headEnd/>
            <a:tailEnd/>
          </a:ln>
        </p:spPr>
        <p:txBody>
          <a:bodyPr>
            <a:spAutoFit/>
          </a:bodyPr>
          <a:lstStyle/>
          <a:p>
            <a:r>
              <a:rPr lang="it-IT" sz="1200" b="1">
                <a:solidFill>
                  <a:srgbClr val="FF0000"/>
                </a:solidFill>
              </a:rPr>
              <a:t>*</a:t>
            </a:r>
            <a:r>
              <a:rPr lang="it-IT" sz="1200">
                <a:solidFill>
                  <a:srgbClr val="FF0000"/>
                </a:solidFill>
              </a:rPr>
              <a:t> MATURAZIONE REQUISITI 67 ANNI</a:t>
            </a:r>
          </a:p>
        </p:txBody>
      </p:sp>
      <p:sp>
        <p:nvSpPr>
          <p:cNvPr id="13328" name="Text Box 15"/>
          <p:cNvSpPr txBox="1">
            <a:spLocks noChangeArrowheads="1"/>
          </p:cNvSpPr>
          <p:nvPr/>
        </p:nvSpPr>
        <p:spPr bwMode="auto">
          <a:xfrm>
            <a:off x="6786563" y="1571626"/>
            <a:ext cx="2176463" cy="4246563"/>
          </a:xfrm>
          <a:prstGeom prst="rect">
            <a:avLst/>
          </a:prstGeom>
          <a:noFill/>
          <a:ln w="9525">
            <a:noFill/>
            <a:miter lim="800000"/>
            <a:headEnd/>
            <a:tailEnd/>
          </a:ln>
        </p:spPr>
        <p:txBody>
          <a:bodyPr>
            <a:spAutoFit/>
          </a:bodyPr>
          <a:lstStyle/>
          <a:p>
            <a:r>
              <a:rPr lang="it-IT" i="1">
                <a:latin typeface="Calibri" pitchFamily="34" charset="0"/>
              </a:rPr>
              <a:t>Abbattendo la retribuzione del 20% in ipotesi di carriera piena (40 anni ) si avrebbe un tasso di sostituzione esattamente identico se non fosse che l’importo basso della pensione non consente l’uscita al 65esimo ano di età ma solo al 67esimo con 42 anni di contributi.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ersonalizza struttura">
  <a:themeElements>
    <a:clrScheme name="Personalizza struttur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rsonalizza struttu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ersonalizza struttur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rsonalizza struttur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rsonalizza struttur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rsonalizza struttur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rsonalizza struttur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rsonalizza struttur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rsonalizza struttur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rsonalizza struttur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rsonalizza struttur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rsonalizza struttur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rsonalizza struttur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rsonalizza struttur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9755</TotalTime>
  <Words>988</Words>
  <Application>Microsoft Office PowerPoint</Application>
  <PresentationFormat>Presentazione su schermo (4:3)</PresentationFormat>
  <Paragraphs>109</Paragraphs>
  <Slides>19</Slides>
  <Notes>17</Notes>
  <HiddenSlides>0</HiddenSlides>
  <MMClips>0</MMClips>
  <ScaleCrop>false</ScaleCrop>
  <HeadingPairs>
    <vt:vector size="6" baseType="variant">
      <vt:variant>
        <vt:lpstr>Tema</vt:lpstr>
      </vt:variant>
      <vt:variant>
        <vt:i4>2</vt:i4>
      </vt:variant>
      <vt:variant>
        <vt:lpstr>Server OLE incorporati</vt:lpstr>
      </vt:variant>
      <vt:variant>
        <vt:i4>3</vt:i4>
      </vt:variant>
      <vt:variant>
        <vt:lpstr>Titoli diapositive</vt:lpstr>
      </vt:variant>
      <vt:variant>
        <vt:i4>19</vt:i4>
      </vt:variant>
    </vt:vector>
  </HeadingPairs>
  <TitlesOfParts>
    <vt:vector size="24" baseType="lpstr">
      <vt:lpstr>Personalizza struttura</vt:lpstr>
      <vt:lpstr>Struttura predefinita</vt:lpstr>
      <vt:lpstr>ClipArt</vt:lpstr>
      <vt:lpstr>Foglio di lavoro</vt:lpstr>
      <vt:lpstr>Grafico</vt:lpstr>
      <vt:lpstr>Presentazione standard di PowerPoint</vt:lpstr>
      <vt:lpstr>Tassi di sostituzione</vt:lpstr>
      <vt:lpstr>L’incertezza</vt:lpstr>
      <vt:lpstr>Il caso di studio</vt:lpstr>
      <vt:lpstr>Obiettivi dell’analisi</vt:lpstr>
      <vt:lpstr>La carriera: scenari ipotizzati</vt:lpstr>
      <vt:lpstr>I risultati della valutazione</vt:lpstr>
      <vt:lpstr>I risultati della valutazione</vt:lpstr>
      <vt:lpstr>I risultati della valutazione</vt:lpstr>
      <vt:lpstr>PIL : scenari ipotizzati</vt:lpstr>
      <vt:lpstr>I risultati della valutazione</vt:lpstr>
      <vt:lpstr>L’aspettativa di vita </vt:lpstr>
      <vt:lpstr>I risultati della valutazione</vt:lpstr>
      <vt:lpstr>.. e la Previdenza Complementare?</vt:lpstr>
      <vt:lpstr>..e la Previdenza Complementare?</vt:lpstr>
      <vt:lpstr>Possibile misura d’intervento</vt:lpstr>
      <vt:lpstr>Conclusioni</vt:lpstr>
      <vt:lpstr>Conclusioni</vt:lpstr>
      <vt:lpstr>Conclusioni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Elatec</dc:creator>
  <cp:lastModifiedBy>Leonardi Silvia</cp:lastModifiedBy>
  <cp:revision>306</cp:revision>
  <cp:lastPrinted>2013-05-15T14:00:02Z</cp:lastPrinted>
  <dcterms:created xsi:type="dcterms:W3CDTF">2009-03-30T14:28:21Z</dcterms:created>
  <dcterms:modified xsi:type="dcterms:W3CDTF">2013-07-09T10:36:42Z</dcterms:modified>
</cp:coreProperties>
</file>