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4" r:id="rId3"/>
    <p:sldId id="277" r:id="rId4"/>
    <p:sldId id="274" r:id="rId5"/>
    <p:sldId id="276" r:id="rId6"/>
  </p:sldIdLst>
  <p:sldSz cx="9144000" cy="6858000" type="screen4x3"/>
  <p:notesSz cx="6669088" cy="97758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AFB8"/>
    <a:srgbClr val="05A2C7"/>
    <a:srgbClr val="04BFC8"/>
    <a:srgbClr val="05D7E1"/>
    <a:srgbClr val="95FDF1"/>
    <a:srgbClr val="026166"/>
    <a:srgbClr val="A40000"/>
    <a:srgbClr val="E20000"/>
    <a:srgbClr val="0E485A"/>
    <a:srgbClr val="05E0E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79" autoAdjust="0"/>
    <p:restoredTop sz="94660"/>
  </p:normalViewPr>
  <p:slideViewPr>
    <p:cSldViewPr>
      <p:cViewPr varScale="1">
        <p:scale>
          <a:sx n="99" d="100"/>
          <a:sy n="99" d="100"/>
        </p:scale>
        <p:origin x="-3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477279-A233-4916-B4E1-D392438C7431}" type="datetimeFigureOut">
              <a:rPr lang="it-IT" smtClean="0"/>
              <a:pPr/>
              <a:t>02/07/2013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285288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78250" y="9285288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5AE366-116C-4710-BB2D-342204B0CA7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12880-3945-4203-9F14-4D01549F41A6}" type="datetimeFigureOut">
              <a:rPr lang="it-IT" smtClean="0"/>
              <a:pPr/>
              <a:t>02/07/2013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750" y="4643438"/>
            <a:ext cx="5335588" cy="4398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285288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8250" y="9285288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9744A-99B6-4D1E-A147-D3AA9B34C2B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9744A-99B6-4D1E-A147-D3AA9B34C2B6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pic>
        <p:nvPicPr>
          <p:cNvPr id="16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764704"/>
            <a:ext cx="32004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25" name="Connettore 1 24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12700">
            <a:solidFill>
              <a:srgbClr val="04AF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6255038"/>
            <a:ext cx="2915816" cy="60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556792"/>
            <a:ext cx="9144000" cy="2160240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0E485A"/>
                </a:solidFill>
                <a:latin typeface="Baskerville Old Face" pitchFamily="18" charset="0"/>
              </a:rPr>
              <a:t>ASSEMBLEA ANNUALE  </a:t>
            </a:r>
            <a:r>
              <a:rPr lang="it-IT" sz="4000" dirty="0" smtClean="0">
                <a:solidFill>
                  <a:srgbClr val="0E485A"/>
                </a:solidFill>
                <a:latin typeface="Baskerville Old Face" pitchFamily="18" charset="0"/>
              </a:rPr>
              <a:t/>
            </a:r>
            <a:br>
              <a:rPr lang="it-IT" sz="4000" dirty="0" smtClean="0">
                <a:solidFill>
                  <a:srgbClr val="0E485A"/>
                </a:solidFill>
                <a:latin typeface="Baskerville Old Face" pitchFamily="18" charset="0"/>
              </a:rPr>
            </a:br>
            <a:r>
              <a:rPr lang="it-IT" dirty="0" smtClean="0">
                <a:solidFill>
                  <a:srgbClr val="0E485A"/>
                </a:solidFill>
                <a:latin typeface="Baskerville Old Face" pitchFamily="18" charset="0"/>
              </a:rPr>
              <a:t>degli iscritti </a:t>
            </a:r>
            <a:br>
              <a:rPr lang="it-IT" dirty="0" smtClean="0">
                <a:solidFill>
                  <a:srgbClr val="0E485A"/>
                </a:solidFill>
                <a:latin typeface="Baskerville Old Face" pitchFamily="18" charset="0"/>
              </a:rPr>
            </a:br>
            <a:r>
              <a:rPr lang="it-IT" dirty="0" smtClean="0">
                <a:solidFill>
                  <a:srgbClr val="0E485A"/>
                </a:solidFill>
                <a:latin typeface="Baskerville Old Face" pitchFamily="18" charset="0"/>
              </a:rPr>
              <a:t>all’Ordine Nazionale degli Attuari</a:t>
            </a:r>
            <a:endParaRPr lang="it-IT" dirty="0">
              <a:solidFill>
                <a:srgbClr val="0E485A"/>
              </a:solidFill>
              <a:latin typeface="Baskerville Old Face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4365104"/>
            <a:ext cx="9144000" cy="864096"/>
          </a:xfrm>
        </p:spPr>
        <p:txBody>
          <a:bodyPr>
            <a:normAutofit fontScale="92500" lnSpcReduction="20000"/>
          </a:bodyPr>
          <a:lstStyle/>
          <a:p>
            <a:r>
              <a:rPr lang="it-IT" b="1" dirty="0" smtClean="0">
                <a:latin typeface="Baskerville Old Face" pitchFamily="18" charset="0"/>
              </a:rPr>
              <a:t>Giampaolo Crenca</a:t>
            </a:r>
          </a:p>
          <a:p>
            <a:r>
              <a:rPr lang="it-IT" sz="2400" b="1" dirty="0" smtClean="0">
                <a:latin typeface="Baskerville Old Face" pitchFamily="18" charset="0"/>
              </a:rPr>
              <a:t>Presidente del Consiglio Nazionale degli Attuari</a:t>
            </a:r>
            <a:endParaRPr lang="it-IT" sz="2400" b="1" dirty="0">
              <a:latin typeface="Baskerville Old Face" pitchFamily="18" charset="0"/>
            </a:endParaRPr>
          </a:p>
        </p:txBody>
      </p:sp>
      <p:sp>
        <p:nvSpPr>
          <p:cNvPr id="11" name="Sottotitolo 2"/>
          <p:cNvSpPr txBox="1">
            <a:spLocks/>
          </p:cNvSpPr>
          <p:nvPr/>
        </p:nvSpPr>
        <p:spPr>
          <a:xfrm>
            <a:off x="0" y="5589240"/>
            <a:ext cx="9144000" cy="4320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Baskerville Old Face" pitchFamily="18" charset="0"/>
                <a:ea typeface="+mn-ea"/>
                <a:cs typeface="+mn-cs"/>
              </a:rPr>
              <a:t>Roma, 9 luglio 2013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Baskerville Old Face" pitchFamily="18" charset="0"/>
              <a:ea typeface="+mn-ea"/>
              <a:cs typeface="+mn-cs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0" y="6381328"/>
            <a:ext cx="9144000" cy="504056"/>
          </a:xfrm>
          <a:prstGeom prst="rect">
            <a:avLst/>
          </a:prstGeom>
          <a:solidFill>
            <a:srgbClr val="04AFB8"/>
          </a:solidFill>
          <a:ln>
            <a:solidFill>
              <a:srgbClr val="04AF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0" y="0"/>
            <a:ext cx="9144000" cy="504056"/>
          </a:xfrm>
          <a:prstGeom prst="rect">
            <a:avLst/>
          </a:prstGeom>
          <a:solidFill>
            <a:srgbClr val="04AFB8"/>
          </a:solidFill>
          <a:ln>
            <a:solidFill>
              <a:srgbClr val="04AF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 w="12700">
            <a:solidFill>
              <a:srgbClr val="04AF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>
            <a:noAutofit/>
          </a:bodyPr>
          <a:lstStyle/>
          <a:p>
            <a:r>
              <a:rPr lang="it-IT" sz="3600" dirty="0" smtClean="0">
                <a:solidFill>
                  <a:srgbClr val="37ACD1"/>
                </a:solidFill>
                <a:latin typeface="Baskerville Old Face" pitchFamily="18" charset="0"/>
              </a:rPr>
              <a:t>La storia</a:t>
            </a:r>
            <a:endParaRPr lang="it-IT" sz="3600" i="1" dirty="0">
              <a:solidFill>
                <a:srgbClr val="37ACD1"/>
              </a:solidFill>
              <a:latin typeface="Baskerville Old Face" pitchFamily="18" charset="0"/>
            </a:endParaRPr>
          </a:p>
        </p:txBody>
      </p:sp>
      <p:sp>
        <p:nvSpPr>
          <p:cNvPr id="6" name="Connettore 5"/>
          <p:cNvSpPr/>
          <p:nvPr/>
        </p:nvSpPr>
        <p:spPr>
          <a:xfrm>
            <a:off x="179512" y="772255"/>
            <a:ext cx="144016" cy="144016"/>
          </a:xfrm>
          <a:prstGeom prst="flowChartConnector">
            <a:avLst/>
          </a:prstGeom>
          <a:solidFill>
            <a:srgbClr val="05A2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323528" y="620688"/>
            <a:ext cx="8639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Baskerville Old Face" pitchFamily="18" charset="0"/>
              </a:rPr>
              <a:t>I più significativi riconoscimenti normativi</a:t>
            </a:r>
          </a:p>
        </p:txBody>
      </p:sp>
      <p:sp>
        <p:nvSpPr>
          <p:cNvPr id="8" name="Rettangolo 7"/>
          <p:cNvSpPr/>
          <p:nvPr/>
        </p:nvSpPr>
        <p:spPr>
          <a:xfrm>
            <a:off x="1619672" y="980728"/>
            <a:ext cx="7272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i="1" dirty="0" smtClean="0">
                <a:solidFill>
                  <a:srgbClr val="C00000"/>
                </a:solidFill>
                <a:latin typeface="Baskerville Old Face" pitchFamily="18" charset="0"/>
              </a:rPr>
              <a:t>Nel ramo Vita fin dagli anni ‘50 nella valutazione delle riserve    </a:t>
            </a:r>
          </a:p>
          <a:p>
            <a:r>
              <a:rPr lang="it-IT" sz="2000" b="1" i="1" dirty="0" smtClean="0">
                <a:solidFill>
                  <a:srgbClr val="C00000"/>
                </a:solidFill>
                <a:latin typeface="Baskerville Old Face" pitchFamily="18" charset="0"/>
              </a:rPr>
              <a:t>Attuario Incaricato dalla Società di Revisione (1978)</a:t>
            </a:r>
          </a:p>
          <a:p>
            <a:r>
              <a:rPr lang="it-IT" sz="2000" b="1" i="1" dirty="0" smtClean="0">
                <a:solidFill>
                  <a:srgbClr val="C00000"/>
                </a:solidFill>
                <a:latin typeface="Baskerville Old Face" pitchFamily="18" charset="0"/>
              </a:rPr>
              <a:t>Attuario Incaricato Vita (1997)</a:t>
            </a:r>
          </a:p>
          <a:p>
            <a:r>
              <a:rPr lang="it-IT" sz="2000" b="1" i="1" dirty="0" smtClean="0">
                <a:solidFill>
                  <a:srgbClr val="C00000"/>
                </a:solidFill>
                <a:latin typeface="Baskerville Old Face" pitchFamily="18" charset="0"/>
              </a:rPr>
              <a:t>Attuario Incaricato RCA(2004)</a:t>
            </a:r>
          </a:p>
          <a:p>
            <a:r>
              <a:rPr lang="it-IT" sz="2000" b="1" i="1" dirty="0" smtClean="0">
                <a:solidFill>
                  <a:srgbClr val="C00000"/>
                </a:solidFill>
                <a:latin typeface="Baskerville Old Face" pitchFamily="18" charset="0"/>
              </a:rPr>
              <a:t>Attuario dei Fondi Pensione(2013)</a:t>
            </a:r>
          </a:p>
          <a:p>
            <a:r>
              <a:rPr lang="it-IT" sz="2000" b="1" i="1" dirty="0" err="1" smtClean="0">
                <a:solidFill>
                  <a:srgbClr val="C00000"/>
                </a:solidFill>
                <a:latin typeface="Baskerville Old Face" pitchFamily="18" charset="0"/>
              </a:rPr>
              <a:t>Solvency</a:t>
            </a:r>
            <a:r>
              <a:rPr lang="it-IT" sz="2000" b="1" i="1" dirty="0" smtClean="0">
                <a:solidFill>
                  <a:srgbClr val="C00000"/>
                </a:solidFill>
                <a:latin typeface="Baskerville Old Face" pitchFamily="18" charset="0"/>
              </a:rPr>
              <a:t> II </a:t>
            </a:r>
            <a:r>
              <a:rPr lang="it-IT" sz="2000" b="1" dirty="0" smtClean="0">
                <a:solidFill>
                  <a:srgbClr val="C00000"/>
                </a:solidFill>
                <a:latin typeface="Baskerville Old Face" pitchFamily="18" charset="0"/>
                <a:sym typeface="Wingdings" pitchFamily="2" charset="2"/>
              </a:rPr>
              <a:t> </a:t>
            </a:r>
            <a:r>
              <a:rPr lang="it-IT" sz="2000" b="1" i="1" dirty="0" smtClean="0">
                <a:solidFill>
                  <a:srgbClr val="C00000"/>
                </a:solidFill>
                <a:latin typeface="Baskerville Old Face" pitchFamily="18" charset="0"/>
                <a:sym typeface="Wingdings" pitchFamily="2" charset="2"/>
              </a:rPr>
              <a:t>Responsabile della funzione attuariale (2016?)</a:t>
            </a:r>
            <a:r>
              <a:rPr lang="it-IT" sz="2000" b="1" dirty="0" smtClean="0">
                <a:solidFill>
                  <a:srgbClr val="C00000"/>
                </a:solidFill>
                <a:latin typeface="Baskerville Old Face" pitchFamily="18" charset="0"/>
                <a:sym typeface="Wingdings" pitchFamily="2" charset="2"/>
              </a:rPr>
              <a:t> </a:t>
            </a:r>
            <a:endParaRPr lang="it-IT" sz="2000" dirty="0"/>
          </a:p>
        </p:txBody>
      </p:sp>
      <p:sp>
        <p:nvSpPr>
          <p:cNvPr id="11" name="Connettore 10"/>
          <p:cNvSpPr/>
          <p:nvPr/>
        </p:nvSpPr>
        <p:spPr>
          <a:xfrm>
            <a:off x="179512" y="3037602"/>
            <a:ext cx="144016" cy="144016"/>
          </a:xfrm>
          <a:prstGeom prst="flowChartConnector">
            <a:avLst/>
          </a:prstGeom>
          <a:solidFill>
            <a:srgbClr val="05A2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323528" y="2886035"/>
            <a:ext cx="8639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Baskerville Old Face" pitchFamily="18" charset="0"/>
              </a:rPr>
              <a:t>Nei primi anni ’90 comincia lo sviluppo delle strutture professionali di consulenza che prosegue tuttora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0" y="3645024"/>
            <a:ext cx="9144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cap="small" dirty="0" smtClean="0">
                <a:latin typeface="Baskerville Old Face" pitchFamily="18" charset="0"/>
              </a:rPr>
              <a:t>una storia ancora tutta da scrivere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0" y="5733256"/>
            <a:ext cx="9144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cap="small" dirty="0" smtClean="0">
                <a:latin typeface="Baskerville Old Face" pitchFamily="18" charset="0"/>
              </a:rPr>
              <a:t>Siamo ancora all’inizio del cammino!!!</a:t>
            </a:r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221088"/>
            <a:ext cx="2773363" cy="153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pPr algn="ctr"/>
            <a:fld id="{B007B441-5312-499D-93C3-6E37886527FA}" type="slidenum">
              <a:rPr lang="it-IT" smtClean="0"/>
              <a:pPr algn="ctr"/>
              <a:t>2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620688"/>
            <a:ext cx="9144000" cy="561662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1 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 w="12700">
            <a:solidFill>
              <a:srgbClr val="04AF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>
            <a:noAutofit/>
          </a:bodyPr>
          <a:lstStyle/>
          <a:p>
            <a:r>
              <a:rPr lang="it-IT" sz="3600" dirty="0" smtClean="0">
                <a:solidFill>
                  <a:srgbClr val="37ACD1"/>
                </a:solidFill>
                <a:latin typeface="Baskerville Old Face" pitchFamily="18" charset="0"/>
              </a:rPr>
              <a:t>Le nuove frontiere della professione attuariale</a:t>
            </a:r>
            <a:endParaRPr lang="it-IT" sz="3600" i="1" dirty="0">
              <a:solidFill>
                <a:srgbClr val="37ACD1"/>
              </a:solidFill>
              <a:latin typeface="Baskerville Old Face" pitchFamily="18" charset="0"/>
            </a:endParaRPr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pPr algn="ctr"/>
            <a:fld id="{B007B441-5312-499D-93C3-6E37886527FA}" type="slidenum">
              <a:rPr lang="it-IT" smtClean="0"/>
              <a:pPr algn="ctr"/>
              <a:t>3</a:t>
            </a:fld>
            <a:endParaRPr lang="it-IT" dirty="0"/>
          </a:p>
        </p:txBody>
      </p:sp>
      <p:sp>
        <p:nvSpPr>
          <p:cNvPr id="13" name="Ovale 12"/>
          <p:cNvSpPr/>
          <p:nvPr/>
        </p:nvSpPr>
        <p:spPr>
          <a:xfrm>
            <a:off x="1187624" y="980728"/>
            <a:ext cx="2880320" cy="1800200"/>
          </a:xfrm>
          <a:prstGeom prst="ellipse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C00000"/>
                </a:solidFill>
                <a:latin typeface="Baskerville Old Face" pitchFamily="18" charset="0"/>
              </a:rPr>
              <a:t>IL MONDO DELLE IMPRESE NON FINANZIARIE</a:t>
            </a:r>
          </a:p>
        </p:txBody>
      </p:sp>
      <p:sp>
        <p:nvSpPr>
          <p:cNvPr id="17" name="Ovale 16"/>
          <p:cNvSpPr/>
          <p:nvPr/>
        </p:nvSpPr>
        <p:spPr>
          <a:xfrm>
            <a:off x="4860032" y="1052736"/>
            <a:ext cx="2880320" cy="1800200"/>
          </a:xfrm>
          <a:prstGeom prst="ellipse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C00000"/>
                </a:solidFill>
                <a:latin typeface="Baskerville Old Face" pitchFamily="18" charset="0"/>
              </a:rPr>
              <a:t>I FONDI SANITARI</a:t>
            </a:r>
          </a:p>
        </p:txBody>
      </p:sp>
      <p:sp>
        <p:nvSpPr>
          <p:cNvPr id="18" name="Ovale 17"/>
          <p:cNvSpPr/>
          <p:nvPr/>
        </p:nvSpPr>
        <p:spPr>
          <a:xfrm>
            <a:off x="323528" y="3933056"/>
            <a:ext cx="2880320" cy="1800200"/>
          </a:xfrm>
          <a:prstGeom prst="ellipse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C00000"/>
                </a:solidFill>
                <a:latin typeface="Baskerville Old Face" pitchFamily="18" charset="0"/>
              </a:rPr>
              <a:t>L’ATTUARIO NELLE BANCHE E NEL MONDO FINANZIARIO IN GENERE</a:t>
            </a:r>
          </a:p>
        </p:txBody>
      </p:sp>
      <p:sp>
        <p:nvSpPr>
          <p:cNvPr id="20" name="Ovale 19"/>
          <p:cNvSpPr/>
          <p:nvPr/>
        </p:nvSpPr>
        <p:spPr>
          <a:xfrm>
            <a:off x="3131840" y="3068960"/>
            <a:ext cx="2880320" cy="1800200"/>
          </a:xfrm>
          <a:prstGeom prst="ellipse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C00000"/>
                </a:solidFill>
                <a:latin typeface="Baskerville Old Face" pitchFamily="18" charset="0"/>
              </a:rPr>
              <a:t>ERM </a:t>
            </a:r>
            <a:r>
              <a:rPr lang="it-IT" dirty="0" smtClean="0">
                <a:solidFill>
                  <a:srgbClr val="C00000"/>
                </a:solidFill>
                <a:latin typeface="Baskerville Old Face" pitchFamily="18" charset="0"/>
              </a:rPr>
              <a:t>(ENTERPRISE RISK MANAGEMENT)</a:t>
            </a:r>
          </a:p>
        </p:txBody>
      </p:sp>
      <p:sp>
        <p:nvSpPr>
          <p:cNvPr id="21" name="Ovale 20"/>
          <p:cNvSpPr/>
          <p:nvPr/>
        </p:nvSpPr>
        <p:spPr>
          <a:xfrm>
            <a:off x="6012160" y="3933056"/>
            <a:ext cx="2880320" cy="1800200"/>
          </a:xfrm>
          <a:prstGeom prst="ellipse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C00000"/>
                </a:solidFill>
                <a:latin typeface="Baskerville Old Face" pitchFamily="18" charset="0"/>
              </a:rPr>
              <a:t>L’ATTUARIO “GESTIONALE”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2" animBg="1"/>
      <p:bldP spid="13" grpId="0" animBg="1"/>
      <p:bldP spid="17" grpId="0" animBg="1"/>
      <p:bldP spid="18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>
            <a:lum bright="61000" contrast="-70000"/>
          </a:blip>
          <a:srcRect l="4000" t="5333" r="4000" b="4000"/>
          <a:stretch>
            <a:fillRect/>
          </a:stretch>
        </p:blipFill>
        <p:spPr bwMode="auto">
          <a:xfrm>
            <a:off x="1835696" y="764704"/>
            <a:ext cx="5406954" cy="532859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Connettore 1 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 w="12700">
            <a:solidFill>
              <a:srgbClr val="04AF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>
            <a:noAutofit/>
          </a:bodyPr>
          <a:lstStyle/>
          <a:p>
            <a:r>
              <a:rPr lang="it-IT" sz="3600" dirty="0" smtClean="0">
                <a:solidFill>
                  <a:srgbClr val="37ACD1"/>
                </a:solidFill>
                <a:latin typeface="Baskerville Old Face" pitchFamily="18" charset="0"/>
              </a:rPr>
              <a:t>I messaggi degli Attuari</a:t>
            </a:r>
            <a:endParaRPr lang="it-IT" sz="3600" i="1" dirty="0">
              <a:solidFill>
                <a:srgbClr val="37ACD1"/>
              </a:solidFill>
              <a:latin typeface="Baskerville Old Face" pitchFamily="18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0" y="103357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atin typeface="Baskerville Old Face" pitchFamily="18" charset="0"/>
              </a:rPr>
              <a:t>NON SIAMO SOLO DEI NUMERI MA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0" y="211369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C00000"/>
                </a:solidFill>
                <a:latin typeface="Baskerville Old Face" pitchFamily="18" charset="0"/>
              </a:rPr>
              <a:t>ESPERIENZA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0" y="261774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C00000"/>
                </a:solidFill>
                <a:latin typeface="Baskerville Old Face" pitchFamily="18" charset="0"/>
              </a:rPr>
              <a:t>IDEE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0" y="312180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C00000"/>
                </a:solidFill>
                <a:latin typeface="Baskerville Old Face" pitchFamily="18" charset="0"/>
              </a:rPr>
              <a:t>PROGETTUALITA’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0" y="362586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C00000"/>
                </a:solidFill>
                <a:latin typeface="Baskerville Old Face" pitchFamily="18" charset="0"/>
              </a:rPr>
              <a:t>MANAGERIALITA’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0" y="4365104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latin typeface="Baskerville Old Face" pitchFamily="18" charset="0"/>
              </a:rPr>
              <a:t>L’APPROCCIO ATTUARIALE </a:t>
            </a:r>
          </a:p>
          <a:p>
            <a:pPr algn="ctr"/>
            <a:r>
              <a:rPr lang="it-IT" sz="2400" b="1" dirty="0" smtClean="0">
                <a:latin typeface="Baskerville Old Face" pitchFamily="18" charset="0"/>
              </a:rPr>
              <a:t>NON È SOLO UN CALCOLO, MA UN MODO UNICO </a:t>
            </a:r>
            <a:r>
              <a:rPr lang="it-IT" sz="2400" b="1" dirty="0" err="1" smtClean="0">
                <a:latin typeface="Baskerville Old Face" pitchFamily="18" charset="0"/>
              </a:rPr>
              <a:t>DI</a:t>
            </a:r>
            <a:r>
              <a:rPr lang="it-IT" sz="2400" b="1" dirty="0" smtClean="0">
                <a:latin typeface="Baskerville Old Face" pitchFamily="18" charset="0"/>
              </a:rPr>
              <a:t> PERCEPIRE I RISCHI E AFFRONTARE L’INCERTEZZA CON STRUMENTI IDONEI </a:t>
            </a:r>
            <a:r>
              <a:rPr lang="it-IT" sz="2400" b="1" dirty="0" err="1" smtClean="0">
                <a:latin typeface="Baskerville Old Face" pitchFamily="18" charset="0"/>
              </a:rPr>
              <a:t>DI</a:t>
            </a:r>
            <a:r>
              <a:rPr lang="it-IT" sz="2400" b="1" dirty="0" smtClean="0">
                <a:latin typeface="Baskerville Old Face" pitchFamily="18" charset="0"/>
              </a:rPr>
              <a:t> NATURA QUANTITATIVA</a:t>
            </a:r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2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pPr algn="ctr"/>
            <a:fld id="{B007B441-5312-499D-93C3-6E37886527FA}" type="slidenum">
              <a:rPr lang="it-IT" smtClean="0"/>
              <a:pPr algn="ctr"/>
              <a:t>4</a:t>
            </a:fld>
            <a:endParaRPr lang="it-IT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0" y="98072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9600" b="1" dirty="0" smtClean="0">
                <a:latin typeface="Freestyle Script" pitchFamily="66" charset="0"/>
              </a:rPr>
              <a:t>la parola chiave è</a:t>
            </a:r>
            <a:endParaRPr lang="it-IT" sz="9600" b="1" dirty="0" smtClean="0">
              <a:latin typeface="Constant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b="6964"/>
          <a:stretch>
            <a:fillRect/>
          </a:stretch>
        </p:blipFill>
        <p:spPr bwMode="auto">
          <a:xfrm>
            <a:off x="899592" y="2780928"/>
            <a:ext cx="1733207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Rettangolo 22"/>
          <p:cNvSpPr/>
          <p:nvPr/>
        </p:nvSpPr>
        <p:spPr>
          <a:xfrm>
            <a:off x="1562508" y="4293096"/>
            <a:ext cx="135485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1100" b="1" dirty="0" smtClean="0">
                <a:latin typeface="Constantia" pitchFamily="18" charset="0"/>
              </a:rPr>
              <a:t>“VALUTAZIONE”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107504" y="2918554"/>
            <a:ext cx="895751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8800" b="1" dirty="0" smtClean="0">
                <a:latin typeface="Constantia" pitchFamily="18" charset="0"/>
              </a:rPr>
              <a:t>“VALUTAZIONE”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401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901"/>
                            </p:stCondLst>
                            <p:childTnLst>
                              <p:par>
                                <p:cTn id="3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901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-7.40741E-6 C 0.00034 -0.0051 0.00034 -0.01042 0.00121 -0.01528 C 0.00173 -0.01829 0.00641 -0.02362 0.00763 -0.0257 C 0.0118 -0.03241 0.01909 -0.04144 0.02551 -0.04445 C 0.0335 -0.05463 0.04409 -0.06551 0.05503 -0.06829 C 0.06648 -0.0794 0.08107 -0.08241 0.09478 -0.08542 C 0.10503 -0.09098 0.1078 -0.09075 0.12048 -0.09237 C 0.1651 -0.10672 0.19496 -0.10255 0.2486 -0.10255 " pathEditMode="relative" ptsTypes="fffffffA">
                                      <p:cBhvr>
                                        <p:cTn id="3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901"/>
                            </p:stCondLst>
                            <p:childTnLst>
                              <p:par>
                                <p:cTn id="40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750000" y="75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901"/>
                            </p:stCondLst>
                            <p:childTnLst>
                              <p:par>
                                <p:cTn id="46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3" grpId="1"/>
      <p:bldP spid="23" grpId="2"/>
      <p:bldP spid="23" grpId="3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 w="12700">
            <a:solidFill>
              <a:srgbClr val="04AF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>
            <a:noAutofit/>
          </a:bodyPr>
          <a:lstStyle/>
          <a:p>
            <a:r>
              <a:rPr lang="it-IT" sz="3600" dirty="0" smtClean="0">
                <a:solidFill>
                  <a:srgbClr val="37ACD1"/>
                </a:solidFill>
                <a:latin typeface="Baskerville Old Face" pitchFamily="18" charset="0"/>
              </a:rPr>
              <a:t>Un progetto in cantiere</a:t>
            </a:r>
            <a:endParaRPr lang="it-IT" sz="3600" i="1" dirty="0">
              <a:solidFill>
                <a:srgbClr val="37ACD1"/>
              </a:solidFill>
              <a:latin typeface="Baskerville Old Face" pitchFamily="18" charset="0"/>
            </a:endParaRPr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pPr algn="ctr"/>
            <a:fld id="{B007B441-5312-499D-93C3-6E37886527FA}" type="slidenum">
              <a:rPr lang="it-IT" smtClean="0"/>
              <a:pPr algn="ctr"/>
              <a:t>5</a:t>
            </a:fld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0" y="62068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cap="small" dirty="0" smtClean="0">
                <a:solidFill>
                  <a:srgbClr val="C00000"/>
                </a:solidFill>
                <a:latin typeface="Baskerville Old Face" pitchFamily="18" charset="0"/>
              </a:rPr>
              <a:t>La nuova struttura operativa dell’Ordine</a:t>
            </a:r>
            <a:endParaRPr lang="it-IT" sz="2800" b="1" cap="small" dirty="0">
              <a:solidFill>
                <a:srgbClr val="C00000"/>
              </a:solidFill>
            </a:endParaRP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 l="10976" t="4202" r="13415" b="6150"/>
          <a:stretch>
            <a:fillRect/>
          </a:stretch>
        </p:blipFill>
        <p:spPr bwMode="auto">
          <a:xfrm>
            <a:off x="2555776" y="1052736"/>
            <a:ext cx="4464496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Ovale 27"/>
          <p:cNvSpPr/>
          <p:nvPr/>
        </p:nvSpPr>
        <p:spPr>
          <a:xfrm>
            <a:off x="3131840" y="5157192"/>
            <a:ext cx="1440160" cy="1008112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600" dirty="0" smtClean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22" name="Ovale 21"/>
          <p:cNvSpPr/>
          <p:nvPr/>
        </p:nvSpPr>
        <p:spPr>
          <a:xfrm>
            <a:off x="4644008" y="5157192"/>
            <a:ext cx="1440160" cy="1008112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600" dirty="0" smtClean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23" name="Ovale 22"/>
          <p:cNvSpPr/>
          <p:nvPr/>
        </p:nvSpPr>
        <p:spPr>
          <a:xfrm>
            <a:off x="6156176" y="5157192"/>
            <a:ext cx="1440160" cy="1008112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600" dirty="0" smtClean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25" name="Ovale 24"/>
          <p:cNvSpPr/>
          <p:nvPr/>
        </p:nvSpPr>
        <p:spPr>
          <a:xfrm>
            <a:off x="7668344" y="5157192"/>
            <a:ext cx="1440160" cy="1008112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600" dirty="0" smtClean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4572000" y="5466710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latin typeface="Baskerville Old Face" pitchFamily="18" charset="0"/>
              </a:rPr>
              <a:t>FORMAZIONE</a:t>
            </a:r>
          </a:p>
        </p:txBody>
      </p:sp>
      <p:sp>
        <p:nvSpPr>
          <p:cNvPr id="26" name="CasellaDiTesto 25"/>
          <p:cNvSpPr txBox="1"/>
          <p:nvPr/>
        </p:nvSpPr>
        <p:spPr>
          <a:xfrm>
            <a:off x="7596336" y="5373216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latin typeface="Baskerville Old Face" pitchFamily="18" charset="0"/>
              </a:rPr>
              <a:t>SEGRETERIA</a:t>
            </a:r>
          </a:p>
          <a:p>
            <a:pPr algn="ctr"/>
            <a:r>
              <a:rPr lang="it-IT" sz="1600" dirty="0" smtClean="0">
                <a:latin typeface="Baskerville Old Face" pitchFamily="18" charset="0"/>
              </a:rPr>
              <a:t>OPERATIVA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3275856" y="5373216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latin typeface="Baskerville Old Face" pitchFamily="18" charset="0"/>
              </a:rPr>
              <a:t>STUDI E RICERCHE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6084168" y="5373216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latin typeface="Baskerville Old Face" pitchFamily="18" charset="0"/>
              </a:rPr>
              <a:t>ATTIVITÀ SCIENTIFICA</a:t>
            </a:r>
          </a:p>
        </p:txBody>
      </p:sp>
      <p:sp>
        <p:nvSpPr>
          <p:cNvPr id="13" name="Ovale 12"/>
          <p:cNvSpPr/>
          <p:nvPr/>
        </p:nvSpPr>
        <p:spPr>
          <a:xfrm>
            <a:off x="539552" y="1268760"/>
            <a:ext cx="2808312" cy="18002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chemeClr val="bg1"/>
                </a:solidFill>
                <a:latin typeface="Baskerville Old Face" pitchFamily="18" charset="0"/>
              </a:rPr>
              <a:t>RISORSE ECONOMICHE</a:t>
            </a:r>
          </a:p>
        </p:txBody>
      </p:sp>
      <p:sp>
        <p:nvSpPr>
          <p:cNvPr id="17" name="Ovale 16"/>
          <p:cNvSpPr/>
          <p:nvPr/>
        </p:nvSpPr>
        <p:spPr>
          <a:xfrm>
            <a:off x="4644008" y="1268760"/>
            <a:ext cx="2880320" cy="18002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chemeClr val="bg1"/>
                </a:solidFill>
                <a:latin typeface="Baskerville Old Face" pitchFamily="18" charset="0"/>
              </a:rPr>
              <a:t>RISORSE UMANE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827584" y="3429000"/>
            <a:ext cx="2160240" cy="100811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chemeClr val="bg1"/>
                </a:solidFill>
                <a:latin typeface="Baskerville Old Face" pitchFamily="18" charset="0"/>
              </a:rPr>
              <a:t>BUSINESS </a:t>
            </a:r>
            <a:r>
              <a:rPr lang="it-IT" sz="2000" dirty="0" smtClean="0">
                <a:solidFill>
                  <a:schemeClr val="bg1"/>
                </a:solidFill>
                <a:latin typeface="Baskerville Old Face" pitchFamily="18" charset="0"/>
              </a:rPr>
              <a:t>PLAN</a:t>
            </a:r>
            <a:endParaRPr lang="it-IT" sz="2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4644008" y="3429000"/>
            <a:ext cx="2952328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bg1"/>
                </a:solidFill>
                <a:latin typeface="Baskerville Old Face" pitchFamily="18" charset="0"/>
              </a:rPr>
              <a:t>STRUTTURA OPERATIVA UNIFICATA E COORDINATA</a:t>
            </a:r>
          </a:p>
        </p:txBody>
      </p:sp>
      <p:cxnSp>
        <p:nvCxnSpPr>
          <p:cNvPr id="31" name="Connettore 2 30"/>
          <p:cNvCxnSpPr/>
          <p:nvPr/>
        </p:nvCxnSpPr>
        <p:spPr>
          <a:xfrm>
            <a:off x="1907704" y="306896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6084168" y="306896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3" name="Connettore 2 32"/>
          <p:cNvCxnSpPr/>
          <p:nvPr/>
        </p:nvCxnSpPr>
        <p:spPr>
          <a:xfrm flipH="1">
            <a:off x="4067944" y="4509120"/>
            <a:ext cx="2016224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 flipH="1">
            <a:off x="5580112" y="4509120"/>
            <a:ext cx="504056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>
            <a:off x="6084168" y="4509120"/>
            <a:ext cx="504056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8" name="Connettore 2 37"/>
          <p:cNvCxnSpPr/>
          <p:nvPr/>
        </p:nvCxnSpPr>
        <p:spPr>
          <a:xfrm>
            <a:off x="6084168" y="4509120"/>
            <a:ext cx="2016224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2" grpId="0" animBg="1"/>
      <p:bldP spid="23" grpId="0" animBg="1"/>
      <p:bldP spid="25" grpId="0" animBg="1"/>
      <p:bldP spid="19" grpId="0"/>
      <p:bldP spid="26" grpId="0"/>
      <p:bldP spid="27" grpId="0"/>
      <p:bldP spid="24" grpId="0"/>
      <p:bldP spid="13" grpId="0" animBg="1"/>
      <p:bldP spid="17" grpId="0" animBg="1"/>
      <p:bldP spid="20" grpId="0" animBg="1"/>
      <p:bldP spid="12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1373</TotalTime>
  <Words>213</Words>
  <Application>Microsoft Office PowerPoint</Application>
  <PresentationFormat>Presentazione su schermo (4:3)</PresentationFormat>
  <Paragraphs>48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ASSEMBLEA ANNUALE   degli iscritti  all’Ordine Nazionale degli Attuari</vt:lpstr>
      <vt:lpstr>La storia</vt:lpstr>
      <vt:lpstr>Le nuove frontiere della professione attuariale</vt:lpstr>
      <vt:lpstr>I messaggi degli Attuari</vt:lpstr>
      <vt:lpstr>Un progetto in cantiere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Relazione del Presidente del Consiglio Nazionale degli Attuari</dc:title>
  <cp:lastModifiedBy>cristina.alfieri</cp:lastModifiedBy>
  <cp:revision>240</cp:revision>
  <dcterms:modified xsi:type="dcterms:W3CDTF">2013-07-02T13:54:13Z</dcterms:modified>
</cp:coreProperties>
</file>