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52" r:id="rId1"/>
  </p:sldMasterIdLst>
  <p:notesMasterIdLst>
    <p:notesMasterId r:id="rId29"/>
  </p:notesMasterIdLst>
  <p:handoutMasterIdLst>
    <p:handoutMasterId r:id="rId30"/>
  </p:handoutMasterIdLst>
  <p:sldIdLst>
    <p:sldId id="518" r:id="rId2"/>
    <p:sldId id="519" r:id="rId3"/>
    <p:sldId id="562" r:id="rId4"/>
    <p:sldId id="560" r:id="rId5"/>
    <p:sldId id="521" r:id="rId6"/>
    <p:sldId id="522" r:id="rId7"/>
    <p:sldId id="564" r:id="rId8"/>
    <p:sldId id="530" r:id="rId9"/>
    <p:sldId id="531" r:id="rId10"/>
    <p:sldId id="532" r:id="rId11"/>
    <p:sldId id="533" r:id="rId12"/>
    <p:sldId id="548" r:id="rId13"/>
    <p:sldId id="534" r:id="rId14"/>
    <p:sldId id="535" r:id="rId15"/>
    <p:sldId id="536" r:id="rId16"/>
    <p:sldId id="538" r:id="rId17"/>
    <p:sldId id="545" r:id="rId18"/>
    <p:sldId id="539" r:id="rId19"/>
    <p:sldId id="540" r:id="rId20"/>
    <p:sldId id="541" r:id="rId21"/>
    <p:sldId id="542" r:id="rId22"/>
    <p:sldId id="543" r:id="rId23"/>
    <p:sldId id="544" r:id="rId24"/>
    <p:sldId id="572" r:id="rId25"/>
    <p:sldId id="546" r:id="rId26"/>
    <p:sldId id="555" r:id="rId27"/>
    <p:sldId id="558" r:id="rId28"/>
  </p:sldIdLst>
  <p:sldSz cx="9144000" cy="6858000" type="screen4x3"/>
  <p:notesSz cx="6819900" cy="99314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CCFF"/>
    <a:srgbClr val="CCCCFF"/>
    <a:srgbClr val="D5DEFF"/>
    <a:srgbClr val="AE3312"/>
    <a:srgbClr val="B7C6FF"/>
    <a:srgbClr val="808000"/>
    <a:srgbClr val="FFFFFF"/>
    <a:srgbClr val="FFFF99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3252" autoAdjust="0"/>
  </p:normalViewPr>
  <p:slideViewPr>
    <p:cSldViewPr>
      <p:cViewPr>
        <p:scale>
          <a:sx n="77" d="100"/>
          <a:sy n="77" d="100"/>
        </p:scale>
        <p:origin x="-90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notesViewPr>
    <p:cSldViewPr>
      <p:cViewPr>
        <p:scale>
          <a:sx n="100" d="100"/>
          <a:sy n="100" d="100"/>
        </p:scale>
        <p:origin x="-1644" y="-72"/>
      </p:cViewPr>
      <p:guideLst>
        <p:guide orient="horz" pos="3129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PREMIO MEDIO DI TARIFFA r.c.a. al netto delle tasse e sue componenti  </a:t>
            </a:r>
          </a:p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it-IT" sz="1000">
                <a:latin typeface="Arial" panose="020B0604020202020204" pitchFamily="34" charset="0"/>
                <a:cs typeface="Arial" panose="020B0604020202020204" pitchFamily="34" charset="0"/>
              </a:rPr>
              <a:t>(Media 2008-2012)  importi in euro </a:t>
            </a:r>
          </a:p>
        </c:rich>
      </c:tx>
      <c:layout>
        <c:manualLayout>
          <c:xMode val="edge"/>
          <c:yMode val="edge"/>
          <c:x val="0.15764704641047619"/>
          <c:y val="3.14487458219856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1283152016328E-2"/>
          <c:y val="0.14907920641348713"/>
          <c:w val="0.86510656097325778"/>
          <c:h val="0.67071977704919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'dati gen eiopa'!$C$175</c:f>
              <c:strCache>
                <c:ptCount val="1"/>
                <c:pt idx="0">
                  <c:v>PREMIO MEDIO TARIFFA (netto tasse)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492265713076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'dati gen eiopa'!$C$187:$C$193</c:f>
              <c:strCache>
                <c:ptCount val="7"/>
                <c:pt idx="0">
                  <c:v>ITALIA </c:v>
                </c:pt>
                <c:pt idx="1">
                  <c:v>FRANCIA</c:v>
                </c:pt>
                <c:pt idx="2">
                  <c:v>GERMANIA</c:v>
                </c:pt>
                <c:pt idx="3">
                  <c:v>SPAGNA</c:v>
                </c:pt>
                <c:pt idx="4">
                  <c:v>REGNO UNITO</c:v>
                </c:pt>
                <c:pt idx="5">
                  <c:v> MEDIA </c:v>
                </c:pt>
                <c:pt idx="6">
                  <c:v> MEDIA SENZA ITALIA</c:v>
                </c:pt>
              </c:strCache>
            </c:strRef>
          </c:cat>
          <c:val>
            <c:numRef>
              <c:f>'dati gen eiopa'!$I$177:$I$183</c:f>
              <c:numCache>
                <c:formatCode>0</c:formatCode>
                <c:ptCount val="7"/>
                <c:pt idx="0">
                  <c:v>401.32250565142857</c:v>
                </c:pt>
                <c:pt idx="1">
                  <c:v>161.87006868159054</c:v>
                </c:pt>
                <c:pt idx="2">
                  <c:v>213.27175227964034</c:v>
                </c:pt>
                <c:pt idx="3">
                  <c:v>204.25136548122757</c:v>
                </c:pt>
                <c:pt idx="4">
                  <c:v>303.94990946780734</c:v>
                </c:pt>
                <c:pt idx="5">
                  <c:v>256.93312031233893</c:v>
                </c:pt>
                <c:pt idx="6">
                  <c:v>220.83577397756648</c:v>
                </c:pt>
              </c:numCache>
            </c:numRef>
          </c:val>
        </c:ser>
        <c:ser>
          <c:idx val="1"/>
          <c:order val="1"/>
          <c:tx>
            <c:strRef>
              <c:f>'dati gen eiopa'!$C$113</c:f>
              <c:strCache>
                <c:ptCount val="1"/>
                <c:pt idx="0">
                  <c:v>PREMIO MEDIO PURO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381692723723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428379933352825E-3"/>
                  <c:y val="1.201814171612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'dati gen eiopa'!$C$187:$C$193</c:f>
              <c:strCache>
                <c:ptCount val="7"/>
                <c:pt idx="0">
                  <c:v>ITALIA </c:v>
                </c:pt>
                <c:pt idx="1">
                  <c:v>FRANCIA</c:v>
                </c:pt>
                <c:pt idx="2">
                  <c:v>GERMANIA</c:v>
                </c:pt>
                <c:pt idx="3">
                  <c:v>SPAGNA</c:v>
                </c:pt>
                <c:pt idx="4">
                  <c:v>REGNO UNITO</c:v>
                </c:pt>
                <c:pt idx="5">
                  <c:v> MEDIA </c:v>
                </c:pt>
                <c:pt idx="6">
                  <c:v> MEDIA SENZA ITALIA</c:v>
                </c:pt>
              </c:strCache>
            </c:strRef>
          </c:cat>
          <c:val>
            <c:numRef>
              <c:f>'dati gen eiopa'!$I$115:$I$121</c:f>
              <c:numCache>
                <c:formatCode>0</c:formatCode>
                <c:ptCount val="7"/>
                <c:pt idx="0">
                  <c:v>329.14421366590557</c:v>
                </c:pt>
                <c:pt idx="1">
                  <c:v>134.01862928656465</c:v>
                </c:pt>
                <c:pt idx="2">
                  <c:v>197.63084995218736</c:v>
                </c:pt>
                <c:pt idx="3">
                  <c:v>165.15174120858757</c:v>
                </c:pt>
                <c:pt idx="4">
                  <c:v>277.47775367399254</c:v>
                </c:pt>
                <c:pt idx="5">
                  <c:v>220.6846375574475</c:v>
                </c:pt>
                <c:pt idx="6">
                  <c:v>193.56974353033303</c:v>
                </c:pt>
              </c:numCache>
            </c:numRef>
          </c:val>
        </c:ser>
        <c:ser>
          <c:idx val="2"/>
          <c:order val="2"/>
          <c:tx>
            <c:strRef>
              <c:f>'dati gen eiopa'!$C$133</c:f>
              <c:strCache>
                <c:ptCount val="1"/>
                <c:pt idx="0">
                  <c:v>SPESA MEDIA PER ASSICURATO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'dati gen eiopa'!$C$187:$C$193</c:f>
              <c:strCache>
                <c:ptCount val="7"/>
                <c:pt idx="0">
                  <c:v>ITALIA </c:v>
                </c:pt>
                <c:pt idx="1">
                  <c:v>FRANCIA</c:v>
                </c:pt>
                <c:pt idx="2">
                  <c:v>GERMANIA</c:v>
                </c:pt>
                <c:pt idx="3">
                  <c:v>SPAGNA</c:v>
                </c:pt>
                <c:pt idx="4">
                  <c:v>REGNO UNITO</c:v>
                </c:pt>
                <c:pt idx="5">
                  <c:v> MEDIA </c:v>
                </c:pt>
                <c:pt idx="6">
                  <c:v> MEDIA SENZA ITALIA</c:v>
                </c:pt>
              </c:strCache>
            </c:strRef>
          </c:cat>
          <c:val>
            <c:numRef>
              <c:f>'dati gen eiopa'!$I$134:$I$140</c:f>
              <c:numCache>
                <c:formatCode>0</c:formatCode>
                <c:ptCount val="7"/>
                <c:pt idx="0">
                  <c:v>74.424825278344116</c:v>
                </c:pt>
                <c:pt idx="1">
                  <c:v>34.937027516679741</c:v>
                </c:pt>
                <c:pt idx="2">
                  <c:v>51.975170262098779</c:v>
                </c:pt>
                <c:pt idx="3">
                  <c:v>39.860069845410919</c:v>
                </c:pt>
                <c:pt idx="4">
                  <c:v>65.887910646598669</c:v>
                </c:pt>
                <c:pt idx="5">
                  <c:v>53.417000709826446</c:v>
                </c:pt>
                <c:pt idx="6">
                  <c:v>48.165044567697024</c:v>
                </c:pt>
              </c:numCache>
            </c:numRef>
          </c:val>
        </c:ser>
        <c:ser>
          <c:idx val="3"/>
          <c:order val="3"/>
          <c:tx>
            <c:strRef>
              <c:f>'dati gen eiopa'!$C$186</c:f>
              <c:strCache>
                <c:ptCount val="1"/>
                <c:pt idx="0">
                  <c:v>MARGINE  PER POLIZZA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714189966676413E-3"/>
                  <c:y val="9.013606287096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428379933352825E-3"/>
                  <c:y val="1.2018141716129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435219048302961E-3"/>
                  <c:y val="1.8027449151786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14189966676413E-3"/>
                  <c:y val="1.201814171612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5022677145161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714189966676413E-3"/>
                  <c:y val="9.013606287096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201814171612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'dati gen eiopa'!$C$187:$C$193</c:f>
              <c:strCache>
                <c:ptCount val="7"/>
                <c:pt idx="0">
                  <c:v>ITALIA </c:v>
                </c:pt>
                <c:pt idx="1">
                  <c:v>FRANCIA</c:v>
                </c:pt>
                <c:pt idx="2">
                  <c:v>GERMANIA</c:v>
                </c:pt>
                <c:pt idx="3">
                  <c:v>SPAGNA</c:v>
                </c:pt>
                <c:pt idx="4">
                  <c:v>REGNO UNITO</c:v>
                </c:pt>
                <c:pt idx="5">
                  <c:v> MEDIA </c:v>
                </c:pt>
                <c:pt idx="6">
                  <c:v> MEDIA SENZA ITALIA</c:v>
                </c:pt>
              </c:strCache>
            </c:strRef>
          </c:cat>
          <c:val>
            <c:numRef>
              <c:f>'dati gen eiopa'!$I$187:$I$193</c:f>
              <c:numCache>
                <c:formatCode>0</c:formatCode>
                <c:ptCount val="7"/>
                <c:pt idx="0">
                  <c:v>-2.2465332928210273</c:v>
                </c:pt>
                <c:pt idx="1">
                  <c:v>-7.0855881216538306</c:v>
                </c:pt>
                <c:pt idx="2">
                  <c:v>-36.334267934645794</c:v>
                </c:pt>
                <c:pt idx="3">
                  <c:v>-0.7604455727709194</c:v>
                </c:pt>
                <c:pt idx="4">
                  <c:v>-39.415754852783863</c:v>
                </c:pt>
                <c:pt idx="5">
                  <c:v>-17.168517954935087</c:v>
                </c:pt>
                <c:pt idx="6">
                  <c:v>-20.899014120463601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-25"/>
        <c:axId val="5302528"/>
        <c:axId val="5361664"/>
      </c:barChart>
      <c:catAx>
        <c:axId val="5302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1740000"/>
          <a:lstStyle/>
          <a:p>
            <a:pPr>
              <a:defRPr sz="900"/>
            </a:pPr>
            <a:endParaRPr lang="it-IT"/>
          </a:p>
        </c:txPr>
        <c:crossAx val="5361664"/>
        <c:crosses val="autoZero"/>
        <c:auto val="1"/>
        <c:lblAlgn val="ctr"/>
        <c:lblOffset val="100"/>
        <c:noMultiLvlLbl val="0"/>
      </c:catAx>
      <c:valAx>
        <c:axId val="5361664"/>
        <c:scaling>
          <c:orientation val="minMax"/>
          <c:min val="-5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5302528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1.34736388486785E-2"/>
          <c:y val="0.9086356357753268"/>
          <c:w val="0.98652640282327309"/>
          <c:h val="7.874560578195974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t" anchorCtr="0" compatLnSpc="1">
            <a:prstTxWarp prst="textNoShape">
              <a:avLst/>
            </a:prstTxWarp>
          </a:bodyPr>
          <a:lstStyle>
            <a:lvl1pPr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t" anchorCtr="0" compatLnSpc="1">
            <a:prstTxWarp prst="textNoShape">
              <a:avLst/>
            </a:prstTxWarp>
          </a:bodyPr>
          <a:lstStyle>
            <a:lvl1pPr algn="r"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b" anchorCtr="0" compatLnSpc="1">
            <a:prstTxWarp prst="textNoShape">
              <a:avLst/>
            </a:prstTxWarp>
          </a:bodyPr>
          <a:lstStyle>
            <a:lvl1pPr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2925"/>
            <a:ext cx="29559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b" anchorCtr="0" compatLnSpc="1">
            <a:prstTxWarp prst="textNoShape">
              <a:avLst/>
            </a:prstTxWarp>
          </a:bodyPr>
          <a:lstStyle>
            <a:lvl1pPr algn="r"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300">
                <a:latin typeface="Times New Roman" pitchFamily="18" charset="0"/>
              </a:defRPr>
            </a:lvl1pPr>
          </a:lstStyle>
          <a:p>
            <a:pPr>
              <a:defRPr/>
            </a:pPr>
            <a:fld id="{AD0E8982-CAF2-4B68-ACEA-733CC33E14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297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t" anchorCtr="0" compatLnSpc="1">
            <a:prstTxWarp prst="textNoShape">
              <a:avLst/>
            </a:prstTxWarp>
          </a:bodyPr>
          <a:lstStyle>
            <a:lvl1pPr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035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t" anchorCtr="0" compatLnSpc="1">
            <a:prstTxWarp prst="textNoShape">
              <a:avLst/>
            </a:prstTxWarp>
          </a:bodyPr>
          <a:lstStyle>
            <a:lvl1pPr algn="r"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66763"/>
            <a:ext cx="4903788" cy="367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51388"/>
            <a:ext cx="4970462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84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b" anchorCtr="0" compatLnSpc="1">
            <a:prstTxWarp prst="textNoShape">
              <a:avLst/>
            </a:prstTxWarp>
          </a:bodyPr>
          <a:lstStyle>
            <a:lvl1pPr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29750"/>
            <a:ext cx="29035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8" tIns="45179" rIns="90358" bIns="45179" numCol="1" anchor="b" anchorCtr="0" compatLnSpc="1">
            <a:prstTxWarp prst="textNoShape">
              <a:avLst/>
            </a:prstTxWarp>
          </a:bodyPr>
          <a:lstStyle>
            <a:lvl1pPr algn="r" defTabSz="903797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1" sz="1300">
                <a:latin typeface="Times New Roman" pitchFamily="18" charset="0"/>
              </a:defRPr>
            </a:lvl1pPr>
          </a:lstStyle>
          <a:p>
            <a:pPr>
              <a:defRPr/>
            </a:pPr>
            <a:fld id="{EF8BAC8D-A601-4EDE-BD70-FB5E3C10A1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826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7F6D85-BC80-4073-9AC3-6C034B4D881F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</a:t>
            </a:fld>
            <a:endParaRPr lang="it-IT" altLang="it-IT" sz="1300" smtClean="0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98900" y="9426575"/>
            <a:ext cx="29035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19" tIns="44111" rIns="88219" bIns="44111" anchor="b"/>
          <a:lstStyle>
            <a:lvl1pPr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10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1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DB35F1-3E7A-4A99-897F-CB28E391C705}" type="slidenum">
              <a:rPr kumimoji="1" lang="it-IT" altLang="it-IT"/>
              <a:pPr algn="r" eaLnBrk="1" hangingPunct="1">
                <a:spcBef>
                  <a:spcPct val="0"/>
                </a:spcBef>
              </a:pPr>
              <a:t>1</a:t>
            </a:fld>
            <a:endParaRPr kumimoji="1" lang="it-IT" altLang="it-IT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549775"/>
            <a:ext cx="5000625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19" tIns="44111" rIns="88219" bIns="44111"/>
          <a:lstStyle/>
          <a:p>
            <a:pPr eaLnBrk="1" hangingPunct="1"/>
            <a:endParaRPr lang="en-US" alt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10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11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12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13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14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15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16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17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18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19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20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21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22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23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24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25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26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27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4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5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6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7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8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Times New Roman" pitchFamily="18" charset="0"/>
            </a:endParaRPr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58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58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20F304-1A92-4489-A0BA-00EAC5895FE7}" type="slidenum">
              <a:rPr lang="it-IT" altLang="it-IT" sz="1300" smtClean="0"/>
              <a:pPr eaLnBrk="1" hangingPunct="1">
                <a:spcBef>
                  <a:spcPct val="0"/>
                </a:spcBef>
              </a:pPr>
              <a:t>9</a:t>
            </a:fld>
            <a:endParaRPr lang="it-IT" altLang="it-IT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17, 2014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3A07A-3FA6-4599-A7BE-40ADC98C9EA2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88950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2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6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488950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it-IT">
              <a:solidFill>
                <a:schemeClr val="bg1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245225"/>
            <a:ext cx="5551487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>
                <a:latin typeface="Arial" charset="0"/>
              </a:defRPr>
            </a:lvl1pPr>
          </a:lstStyle>
          <a:p>
            <a:pPr>
              <a:defRPr/>
            </a:pPr>
            <a:fld id="{C68DBDDA-3A5E-41C1-84CE-DDB7F74DD782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71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Servizio Rapporti Internazionali e Studi - Sezione Rapporti Internazionali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CD3859FA-DCCB-4069-99C0-0031BEA0E681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88950" y="6215063"/>
            <a:ext cx="8207375" cy="0"/>
          </a:xfrm>
          <a:prstGeom prst="line">
            <a:avLst/>
          </a:prstGeom>
          <a:noFill/>
          <a:ln w="635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66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2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6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7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8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2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4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Sezione Affari Internazionali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1">
              <a:defRPr/>
            </a:pPr>
            <a:fld id="{3AEAF8FD-87E4-47A3-ADE2-2FF243FBBF6D}" type="slidenum">
              <a:rPr lang="it-IT" smtClean="0"/>
              <a:pPr lvl="1"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45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  <p:sldLayoutId id="2147484764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979613" y="5373688"/>
            <a:ext cx="5072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endParaRPr lang="en-US" sz="1600" b="1" kern="0" dirty="0"/>
          </a:p>
          <a:p>
            <a:pPr algn="ctr">
              <a:lnSpc>
                <a:spcPct val="80000"/>
              </a:lnSpc>
              <a:defRPr/>
            </a:pPr>
            <a:endParaRPr lang="en-US" sz="1600" b="1" kern="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7" name="Immagine 12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339975" y="6215063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lang="it-IT" altLang="it-IT" sz="1100" b="1" i="1" dirty="0">
              <a:solidFill>
                <a:srgbClr val="00206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1" b="100000" l="4073" r="97227"/>
                    </a14:imgEffect>
                    <a14:imgEffect>
                      <a14:sharpenSoften amount="1000"/>
                    </a14:imgEffect>
                    <a14:imgEffect>
                      <a14:brightnessContrast bright="6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2"/>
          <a:stretch/>
        </p:blipFill>
        <p:spPr>
          <a:xfrm>
            <a:off x="2843808" y="1268760"/>
            <a:ext cx="3456384" cy="485562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87575" y="43243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</a:t>
            </a:r>
            <a:r>
              <a:rPr lang="it-IT" sz="1400" b="1" i="1" dirty="0" smtClean="0">
                <a:solidFill>
                  <a:srgbClr val="002060"/>
                </a:solidFill>
              </a:rPr>
              <a:t>Lino Matarazzo</a:t>
            </a:r>
          </a:p>
          <a:p>
            <a:pPr algn="ctr"/>
            <a:endParaRPr lang="it-IT" sz="1400" b="1" i="1" dirty="0">
              <a:solidFill>
                <a:srgbClr val="002060"/>
              </a:solidFill>
            </a:endParaRPr>
          </a:p>
          <a:p>
            <a:pPr algn="ctr"/>
            <a:r>
              <a:rPr lang="it-IT" sz="1400" b="1" i="1" dirty="0" smtClean="0">
                <a:solidFill>
                  <a:srgbClr val="002060"/>
                </a:solidFill>
              </a:rPr>
              <a:t>Ordine Nazionale degli Attuari</a:t>
            </a:r>
          </a:p>
          <a:p>
            <a:pPr algn="ctr"/>
            <a:r>
              <a:rPr lang="it-IT" sz="1400" b="1" i="1" dirty="0" smtClean="0">
                <a:solidFill>
                  <a:srgbClr val="002060"/>
                </a:solidFill>
              </a:rPr>
              <a:t>Luiss, Roma 17 dicembre 2014</a:t>
            </a:r>
          </a:p>
          <a:p>
            <a:pPr algn="ctr"/>
            <a:endParaRPr lang="it-IT" sz="1400" b="1" i="1" dirty="0">
              <a:solidFill>
                <a:srgbClr val="002060"/>
              </a:solidFill>
            </a:endParaRPr>
          </a:p>
          <a:p>
            <a:pPr algn="ctr"/>
            <a:endParaRPr lang="it-IT" sz="1400" b="1" dirty="0">
              <a:solidFill>
                <a:srgbClr val="002060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9513" y="1700808"/>
            <a:ext cx="8784976" cy="2448272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Ramo </a:t>
            </a:r>
            <a:r>
              <a:rPr lang="it-IT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r.c.auto</a:t>
            </a:r>
            <a:endParaRPr lang="en-GB" sz="3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raffronto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 l’Italia e alcuni paesi della </a:t>
            </a:r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U.E.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premi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sinistri e sistemi </a:t>
            </a:r>
            <a:r>
              <a:rPr lang="it-IT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risarcitori</a:t>
            </a:r>
            <a:endParaRPr lang="en-GB" sz="2800" b="1" kern="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10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3848" y="620688"/>
            <a:ext cx="540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risultati: i premi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r.c.a.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 e la loro struttura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0" y="1322075"/>
            <a:ext cx="6336702" cy="421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11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82467" y="1221053"/>
            <a:ext cx="5161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982467" y="404664"/>
            <a:ext cx="462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I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risultati: i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premi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r.c.a.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 e la loro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struttura</a:t>
            </a:r>
          </a:p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(differenze assolute e valori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indice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 smtClean="0">
                <a:solidFill>
                  <a:srgbClr val="000066"/>
                </a:solidFill>
                <a:cs typeface="Arial" charset="0"/>
              </a:rPr>
              <a:t>pr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)</a:t>
            </a:r>
            <a:endParaRPr lang="it-IT" sz="1600" dirty="0"/>
          </a:p>
        </p:txBody>
      </p:sp>
      <p:pic>
        <p:nvPicPr>
          <p:cNvPr id="1044" name="Picture 20" descr="C:\Users\matarazzo\AppData\Local\Microsoft\Windows\Temporary Internet Files\Content.IE5\ET8MW5DJ\MP9004236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99" y="-2219324"/>
            <a:ext cx="720000" cy="5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1016"/>
              </p:ext>
            </p:extLst>
          </p:nvPr>
        </p:nvGraphicFramePr>
        <p:xfrm>
          <a:off x="467544" y="1196752"/>
          <a:ext cx="8064896" cy="48036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2880"/>
                <a:gridCol w="1619528"/>
                <a:gridCol w="1459798"/>
                <a:gridCol w="1319711"/>
                <a:gridCol w="1612979"/>
              </a:tblGrid>
              <a:tr h="602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2012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Premio tariffa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Premio puro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Spese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Margine</a:t>
                      </a:r>
                      <a:endParaRPr lang="it-IT" dirty="0"/>
                    </a:p>
                  </a:txBody>
                  <a:tcPr anchor="ctr"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+154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158,6%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+86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142,0%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+21</a:t>
                      </a:r>
                      <a:r>
                        <a:rPr lang="it-IT" baseline="0" dirty="0" smtClean="0"/>
                        <a:t> 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137,5%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+47 </a:t>
                      </a:r>
                      <a:r>
                        <a:rPr lang="it-IT" baseline="0" dirty="0" smtClean="0"/>
                        <a:t>€</a:t>
                      </a:r>
                    </a:p>
                    <a:p>
                      <a:pPr algn="r"/>
                      <a:r>
                        <a:rPr lang="it-IT" dirty="0" smtClean="0"/>
                        <a:t>2.450,0%</a:t>
                      </a:r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+72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127,4%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+56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127,3%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+22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139,3%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-7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smtClean="0"/>
                        <a:t>-250,0</a:t>
                      </a:r>
                      <a:r>
                        <a:rPr lang="it-IT" dirty="0" smtClean="0"/>
                        <a:t>%</a:t>
                      </a:r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-46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82,5%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-13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93,7%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-4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92,9%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-25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-1.350.0%</a:t>
                      </a:r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-77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70,7%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-55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73,2%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-18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67,9%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-5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-150,0%</a:t>
                      </a:r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-102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61,2%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-76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62,9%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-21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62,5%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-5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-150,0%</a:t>
                      </a:r>
                    </a:p>
                  </a:txBody>
                  <a:tcPr/>
                </a:tc>
              </a:tr>
              <a:tr h="50040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263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205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56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2</a:t>
                      </a:r>
                      <a:endParaRPr lang="it-IT" b="1" dirty="0"/>
                    </a:p>
                  </a:txBody>
                  <a:tcPr anchor="ctr"/>
                </a:tc>
              </a:tr>
              <a:tr h="50040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225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183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51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6" y="3789040"/>
            <a:ext cx="111024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" y="4437112"/>
            <a:ext cx="10972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isani\AppData\Local\Microsoft\Windows\Temporary Internet Files\Content.IE5\QFET3JGA\MM90017826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6" y="1844824"/>
            <a:ext cx="11937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4" y="2492896"/>
            <a:ext cx="113012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0" y="3140968"/>
            <a:ext cx="110244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visani\AppData\Local\Microsoft\Windows\Temporary Internet Files\Content.IE5\QFET3JGA\MM90017826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463598" cy="2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" y="5159712"/>
            <a:ext cx="44220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18" y="5159712"/>
            <a:ext cx="44611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77" y="5159712"/>
            <a:ext cx="42001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027" y="5159712"/>
            <a:ext cx="413962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0" y="5661248"/>
            <a:ext cx="44220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7" y="5661248"/>
            <a:ext cx="44611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56" y="5661248"/>
            <a:ext cx="42001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06" y="5661248"/>
            <a:ext cx="413962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12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82467" y="1221053"/>
            <a:ext cx="5161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982467" y="404664"/>
            <a:ext cx="462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I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risultati: i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premi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r.c.a.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 e la loro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struttura</a:t>
            </a:r>
          </a:p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(differenza assoluta e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valore indice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 smtClean="0">
                <a:solidFill>
                  <a:srgbClr val="000066"/>
                </a:solidFill>
                <a:cs typeface="Arial" charset="0"/>
              </a:rPr>
              <a:t>pr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)</a:t>
            </a:r>
            <a:endParaRPr lang="it-IT" sz="1600" dirty="0"/>
          </a:p>
        </p:txBody>
      </p:sp>
      <p:pic>
        <p:nvPicPr>
          <p:cNvPr id="1044" name="Picture 20" descr="C:\Users\matarazzo\AppData\Local\Microsoft\Windows\Temporary Internet Files\Content.IE5\ET8MW5DJ\MP9004236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99" y="-2219324"/>
            <a:ext cx="720000" cy="5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539552" y="1268760"/>
            <a:ext cx="8064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/>
          </a:p>
          <a:p>
            <a:pPr algn="just"/>
            <a:r>
              <a:rPr lang="it-IT" dirty="0" smtClean="0"/>
              <a:t> </a:t>
            </a:r>
            <a:endParaRPr lang="it-IT" dirty="0"/>
          </a:p>
          <a:p>
            <a:pPr algn="just"/>
            <a:r>
              <a:rPr lang="it-IT" dirty="0"/>
              <a:t> </a:t>
            </a:r>
          </a:p>
        </p:txBody>
      </p:sp>
      <p:pic>
        <p:nvPicPr>
          <p:cNvPr id="26" name="Immagine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2480" r="14474" b="3416"/>
          <a:stretch/>
        </p:blipFill>
        <p:spPr bwMode="auto">
          <a:xfrm>
            <a:off x="1060029" y="1268760"/>
            <a:ext cx="6824340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09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13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067944" y="476672"/>
            <a:ext cx="453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</a:t>
            </a:r>
          </a:p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Il danno alla persona: case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1 - Morte </a:t>
            </a:r>
            <a:endParaRPr lang="it-IT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0" b="9315"/>
          <a:stretch/>
        </p:blipFill>
        <p:spPr bwMode="auto">
          <a:xfrm>
            <a:off x="407214" y="1186184"/>
            <a:ext cx="7981210" cy="49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0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14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82467" y="1221053"/>
            <a:ext cx="5161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324350" y="476672"/>
            <a:ext cx="4279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</a:t>
            </a:r>
          </a:p>
          <a:p>
            <a:pPr algn="r"/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c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ase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1: Morte – Valori indice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 smtClean="0">
                <a:solidFill>
                  <a:srgbClr val="000066"/>
                </a:solidFill>
                <a:cs typeface="Arial" charset="0"/>
              </a:rPr>
              <a:t>Prest</a:t>
            </a:r>
            <a:endParaRPr lang="it-IT" sz="1600" dirty="0"/>
          </a:p>
        </p:txBody>
      </p:sp>
      <p:pic>
        <p:nvPicPr>
          <p:cNvPr id="1044" name="Picture 20" descr="C:\Users\matarazzo\AppData\Local\Microsoft\Windows\Temporary Internet Files\Content.IE5\ET8MW5DJ\MP9004236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99" y="-2219324"/>
            <a:ext cx="720000" cy="5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87226"/>
              </p:ext>
            </p:extLst>
          </p:nvPr>
        </p:nvGraphicFramePr>
        <p:xfrm>
          <a:off x="1043608" y="1484784"/>
          <a:ext cx="7128792" cy="41764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3353"/>
                <a:gridCol w="1761904"/>
                <a:gridCol w="1588132"/>
                <a:gridCol w="1545403"/>
              </a:tblGrid>
              <a:tr h="73190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2012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Danno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patrimoniale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Danno non  patrimoniale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Danno complessivo</a:t>
                      </a:r>
                      <a:endParaRPr lang="it-IT" dirty="0"/>
                    </a:p>
                  </a:txBody>
                  <a:tcPr anchor="ctr"/>
                </a:tc>
              </a:tr>
              <a:tr h="68891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406%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158%</a:t>
                      </a:r>
                    </a:p>
                  </a:txBody>
                  <a:tcPr/>
                </a:tc>
              </a:tr>
              <a:tr h="68891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150%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102%</a:t>
                      </a:r>
                      <a:endParaRPr lang="it-IT" dirty="0"/>
                    </a:p>
                  </a:txBody>
                  <a:tcPr/>
                </a:tc>
              </a:tr>
              <a:tr h="68891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125%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83%</a:t>
                      </a:r>
                    </a:p>
                  </a:txBody>
                  <a:tcPr/>
                </a:tc>
              </a:tr>
              <a:tr h="68891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63%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22%</a:t>
                      </a:r>
                    </a:p>
                  </a:txBody>
                  <a:tcPr/>
                </a:tc>
              </a:tr>
              <a:tr h="68891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123%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26%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91%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45" y="4401168"/>
            <a:ext cx="111024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49240"/>
            <a:ext cx="10972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isani\AppData\Local\Microsoft\Windows\Temporary Internet Files\Content.IE5\QFET3JGA\MM90017826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6" y="2312936"/>
            <a:ext cx="11937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64" y="2996952"/>
            <a:ext cx="113012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40" y="3717088"/>
            <a:ext cx="110244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8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15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95736" y="2056492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24350" y="476672"/>
            <a:ext cx="4278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</a:t>
            </a:r>
          </a:p>
          <a:p>
            <a:pPr algn="r"/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c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ase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1: Morte – Valori indice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 smtClean="0">
                <a:solidFill>
                  <a:srgbClr val="000066"/>
                </a:solidFill>
                <a:cs typeface="Arial" charset="0"/>
              </a:rPr>
              <a:t>prest</a:t>
            </a:r>
            <a:r>
              <a:rPr lang="it-IT" sz="1600" b="1" i="1" baseline="30000" dirty="0" smtClean="0">
                <a:solidFill>
                  <a:srgbClr val="000066"/>
                </a:solidFill>
                <a:cs typeface="Arial" charset="0"/>
              </a:rPr>
              <a:t>/Pr</a:t>
            </a:r>
            <a:endParaRPr 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8"/>
          <a:stretch/>
        </p:blipFill>
        <p:spPr bwMode="auto">
          <a:xfrm>
            <a:off x="539303" y="1374256"/>
            <a:ext cx="8063808" cy="464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8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16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83768" y="476672"/>
            <a:ext cx="620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</a:t>
            </a:r>
          </a:p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Il danno alla persona: case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2 Invalidità grave IP 90%</a:t>
            </a:r>
            <a:endParaRPr lang="it-IT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" b="13146"/>
          <a:stretch/>
        </p:blipFill>
        <p:spPr bwMode="auto">
          <a:xfrm>
            <a:off x="688950" y="1163528"/>
            <a:ext cx="7699474" cy="500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4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17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82467" y="1221053"/>
            <a:ext cx="5161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pic>
        <p:nvPicPr>
          <p:cNvPr id="1044" name="Picture 20" descr="C:\Users\matarazzo\AppData\Local\Microsoft\Windows\Temporary Internet Files\Content.IE5\ET8MW5DJ\MP9004236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99" y="-2219324"/>
            <a:ext cx="720000" cy="5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04026"/>
              </p:ext>
            </p:extLst>
          </p:nvPr>
        </p:nvGraphicFramePr>
        <p:xfrm>
          <a:off x="611560" y="1340768"/>
          <a:ext cx="7704856" cy="43725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13826"/>
                <a:gridCol w="1904280"/>
                <a:gridCol w="1716466"/>
                <a:gridCol w="1670284"/>
              </a:tblGrid>
              <a:tr h="76627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Danno patrimoniale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Danno non  patrimoniale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Danno complessivo</a:t>
                      </a:r>
                      <a:endParaRPr lang="it-IT" dirty="0"/>
                    </a:p>
                  </a:txBody>
                  <a:tcPr anchor="ctr"/>
                </a:tc>
              </a:tr>
              <a:tr h="72126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50%</a:t>
                      </a:r>
                    </a:p>
                  </a:txBody>
                  <a:tcPr anchor="ctr"/>
                </a:tc>
              </a:tr>
              <a:tr h="72126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226%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40%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196%</a:t>
                      </a:r>
                      <a:endParaRPr lang="it-IT" dirty="0"/>
                    </a:p>
                  </a:txBody>
                  <a:tcPr anchor="ctr"/>
                </a:tc>
              </a:tr>
              <a:tr h="72126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89%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55%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84%</a:t>
                      </a:r>
                    </a:p>
                  </a:txBody>
                  <a:tcPr anchor="ctr"/>
                </a:tc>
              </a:tr>
              <a:tr h="72126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11%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100%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25%</a:t>
                      </a:r>
                    </a:p>
                  </a:txBody>
                  <a:tcPr anchor="ctr"/>
                </a:tc>
              </a:tr>
              <a:tr h="72126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158%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77%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145%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29" y="4401168"/>
            <a:ext cx="111024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9" y="5121248"/>
            <a:ext cx="10972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isani\AppData\Local\Microsoft\Windows\Temporary Internet Files\Content.IE5\QFET3JGA\MM90017826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6" y="2240928"/>
            <a:ext cx="11937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656" y="2924944"/>
            <a:ext cx="113012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32" y="3645080"/>
            <a:ext cx="110244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536282" y="406609"/>
            <a:ext cx="4067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case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2: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Invalidità grave IP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90% </a:t>
            </a:r>
            <a:r>
              <a:rPr lang="it-IT" sz="1600" dirty="0" smtClean="0"/>
              <a:t>-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Valori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indice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>
                <a:solidFill>
                  <a:srgbClr val="000066"/>
                </a:solidFill>
                <a:cs typeface="Arial" charset="0"/>
              </a:rPr>
              <a:t>Prest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664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18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555776" y="444600"/>
            <a:ext cx="613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Il danno alla persona: </a:t>
            </a:r>
          </a:p>
          <a:p>
            <a:pPr algn="r"/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c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ase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2 Invalidità grave IP 90%</a:t>
            </a:r>
            <a:r>
              <a:rPr lang="it-IT" b="1" i="1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– Valori indice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>
                <a:solidFill>
                  <a:srgbClr val="000066"/>
                </a:solidFill>
                <a:cs typeface="Arial" charset="0"/>
              </a:rPr>
              <a:t>prest</a:t>
            </a:r>
            <a:r>
              <a:rPr lang="it-IT" sz="1600" b="1" i="1" baseline="30000" dirty="0">
                <a:solidFill>
                  <a:srgbClr val="000066"/>
                </a:solidFill>
                <a:cs typeface="Arial" charset="0"/>
              </a:rPr>
              <a:t>/Pr</a:t>
            </a:r>
            <a:endParaRPr lang="it-IT" sz="1600" dirty="0"/>
          </a:p>
          <a:p>
            <a:pPr algn="r"/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" b="17766"/>
          <a:stretch/>
        </p:blipFill>
        <p:spPr bwMode="auto">
          <a:xfrm>
            <a:off x="413284" y="1268760"/>
            <a:ext cx="794464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19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44008" y="404664"/>
            <a:ext cx="4176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Il danno alla persona</a:t>
            </a:r>
          </a:p>
          <a:p>
            <a:pPr algn="r"/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c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ase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s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3 -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Macroinvalidità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IP 25%</a:t>
            </a:r>
            <a:endParaRPr lang="it-IT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" b="17247"/>
          <a:stretch/>
        </p:blipFill>
        <p:spPr bwMode="auto">
          <a:xfrm>
            <a:off x="1807024" y="1159320"/>
            <a:ext cx="5529954" cy="500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8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it-IT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Obiettivi dello studio 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774976" y="2041460"/>
            <a:ext cx="76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800" b="1" dirty="0" smtClean="0">
                <a:solidFill>
                  <a:srgbClr val="002060"/>
                </a:solidFill>
              </a:rPr>
              <a:t>Raffronto (2008-2012 e solo 2012), tra i premi </a:t>
            </a:r>
            <a:r>
              <a:rPr lang="it-IT" sz="1800" b="1" dirty="0" err="1" smtClean="0">
                <a:solidFill>
                  <a:srgbClr val="002060"/>
                </a:solidFill>
              </a:rPr>
              <a:t>r.c.</a:t>
            </a:r>
            <a:r>
              <a:rPr lang="it-IT" sz="1800" b="1" dirty="0" smtClean="0">
                <a:solidFill>
                  <a:srgbClr val="002060"/>
                </a:solidFill>
              </a:rPr>
              <a:t> auto pagati dagli assicurati nei cinque paesi principali della U.E. (Italia, Francia, Spagna, Germania e Regno Unito) e la loro struttura (costo sinistri, spese, margine); </a:t>
            </a:r>
            <a:endParaRPr lang="it-IT" sz="1800" b="1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97376" y="353800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it-IT" sz="1800" b="1" dirty="0" smtClean="0">
                <a:solidFill>
                  <a:srgbClr val="002060"/>
                </a:solidFill>
              </a:rPr>
              <a:t>Raffronto dei risarcimenti per i danni alla persona sia gravi che lievi, secondo le norme o le prassi vigenti nei diversi sistemi risarcitori; </a:t>
            </a:r>
            <a:endParaRPr lang="it-IT" sz="1800" dirty="0" smtClean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59924" y="4725144"/>
            <a:ext cx="7844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3"/>
            </a:pPr>
            <a:r>
              <a:rPr lang="it-IT" sz="1800" b="1" dirty="0" smtClean="0">
                <a:solidFill>
                  <a:srgbClr val="002060"/>
                </a:solidFill>
              </a:rPr>
              <a:t>Individuazione di un </a:t>
            </a:r>
            <a:r>
              <a:rPr lang="it-IT" sz="1800" b="1" dirty="0">
                <a:solidFill>
                  <a:srgbClr val="002060"/>
                </a:solidFill>
              </a:rPr>
              <a:t>ordine di “convenienza” per gli assicurati dei cinque sistemi </a:t>
            </a:r>
            <a:r>
              <a:rPr lang="it-IT" sz="1800" b="1" dirty="0" err="1">
                <a:solidFill>
                  <a:srgbClr val="002060"/>
                </a:solidFill>
              </a:rPr>
              <a:t>r.c.a</a:t>
            </a:r>
            <a:r>
              <a:rPr lang="it-IT" sz="1800" b="1" dirty="0">
                <a:solidFill>
                  <a:srgbClr val="002060"/>
                </a:solidFill>
              </a:rPr>
              <a:t> e risarcitori per lesioni e morte.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71600" y="130069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L’analisi può essere sintetizzata in </a:t>
            </a:r>
            <a:r>
              <a:rPr lang="it-IT" b="1" dirty="0">
                <a:solidFill>
                  <a:srgbClr val="002060"/>
                </a:solidFill>
              </a:rPr>
              <a:t>tre </a:t>
            </a:r>
            <a:r>
              <a:rPr lang="it-IT" b="1" dirty="0" smtClean="0">
                <a:solidFill>
                  <a:srgbClr val="002060"/>
                </a:solidFill>
              </a:rPr>
              <a:t>passi: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20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79912" y="467961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Il danno alla persona: case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3 </a:t>
            </a:r>
          </a:p>
          <a:p>
            <a:pPr algn="r"/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Macroinvalidità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IP 25%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– Valori indice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 smtClean="0">
                <a:solidFill>
                  <a:srgbClr val="000066"/>
                </a:solidFill>
                <a:cs typeface="Arial" charset="0"/>
              </a:rPr>
              <a:t>prest</a:t>
            </a:r>
            <a:r>
              <a:rPr lang="it-IT" sz="1600" b="1" i="1" baseline="30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e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>
                <a:solidFill>
                  <a:srgbClr val="000066"/>
                </a:solidFill>
                <a:cs typeface="Arial" charset="0"/>
              </a:rPr>
              <a:t>prest</a:t>
            </a:r>
            <a:r>
              <a:rPr lang="it-IT" sz="1600" b="1" i="1" baseline="30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it-IT" sz="1600" b="1" i="1" baseline="30000" dirty="0" smtClean="0">
                <a:solidFill>
                  <a:srgbClr val="000066"/>
                </a:solidFill>
                <a:cs typeface="Arial" charset="0"/>
              </a:rPr>
              <a:t>/Pr</a:t>
            </a:r>
            <a:endParaRPr lang="it-IT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5"/>
          <a:stretch/>
        </p:blipFill>
        <p:spPr bwMode="auto">
          <a:xfrm>
            <a:off x="1619672" y="1321250"/>
            <a:ext cx="5904656" cy="459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21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014393" y="426244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Il danno alla persona:</a:t>
            </a:r>
          </a:p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case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4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Microinvalidità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IP 5%</a:t>
            </a:r>
            <a:endParaRPr lang="it-IT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9"/>
          <a:stretch/>
        </p:blipFill>
        <p:spPr bwMode="auto">
          <a:xfrm>
            <a:off x="2195737" y="1446536"/>
            <a:ext cx="4752528" cy="42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9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22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635896" y="467961"/>
            <a:ext cx="493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Il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danno alla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persona: case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study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 4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Microinvalidità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 IP 5% – Valori indice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>
                <a:solidFill>
                  <a:srgbClr val="000066"/>
                </a:solidFill>
                <a:cs typeface="Arial" charset="0"/>
              </a:rPr>
              <a:t>prest</a:t>
            </a:r>
            <a:r>
              <a:rPr lang="it-IT" sz="1600" b="1" i="1" baseline="300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 smtClean="0">
                <a:solidFill>
                  <a:srgbClr val="000066"/>
                </a:solidFill>
                <a:cs typeface="Arial" charset="0"/>
              </a:rPr>
              <a:t>prest</a:t>
            </a:r>
            <a:r>
              <a:rPr lang="it-IT" sz="1600" b="1" i="1" baseline="30000" dirty="0" smtClean="0">
                <a:solidFill>
                  <a:srgbClr val="000066"/>
                </a:solidFill>
                <a:cs typeface="Arial" charset="0"/>
              </a:rPr>
              <a:t>/Pr</a:t>
            </a:r>
            <a:endParaRPr lang="it-IT" sz="1600" dirty="0"/>
          </a:p>
          <a:p>
            <a:endParaRPr lang="it-IT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t="2634" r="2968" b="5497"/>
          <a:stretch/>
        </p:blipFill>
        <p:spPr bwMode="auto">
          <a:xfrm>
            <a:off x="1647874" y="1196752"/>
            <a:ext cx="6524526" cy="498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2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23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20628" y="2420888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62068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Il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danno alla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persona</a:t>
            </a:r>
            <a:endParaRPr lang="it-IT" sz="1600" b="1" i="1" dirty="0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69052"/>
              </p:ext>
            </p:extLst>
          </p:nvPr>
        </p:nvGraphicFramePr>
        <p:xfrm>
          <a:off x="513931" y="1665674"/>
          <a:ext cx="7586461" cy="42904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82827"/>
                <a:gridCol w="1032522"/>
                <a:gridCol w="832827"/>
                <a:gridCol w="1040371"/>
                <a:gridCol w="1330938"/>
                <a:gridCol w="1466976"/>
              </a:tblGrid>
              <a:tr h="817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Francia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Italia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Spagna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Germania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Regno Unito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Caso 1 </a:t>
                      </a:r>
                      <a:r>
                        <a:rPr lang="it-IT" sz="1800" i="1" dirty="0">
                          <a:effectLst/>
                        </a:rPr>
                        <a:t>(morte)</a:t>
                      </a:r>
                      <a:endParaRPr lang="it-IT" sz="1800" i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148%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128%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31%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101%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80%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Caso 2 </a:t>
                      </a:r>
                      <a:r>
                        <a:rPr lang="it-IT" sz="1800" i="1" dirty="0">
                          <a:effectLst/>
                        </a:rPr>
                        <a:t>(IP 90%)</a:t>
                      </a:r>
                      <a:endParaRPr lang="it-IT" sz="1800" i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236%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32%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36%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101%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154%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Caso 3 </a:t>
                      </a:r>
                      <a:r>
                        <a:rPr lang="it-IT" sz="1800" i="1" dirty="0">
                          <a:effectLst/>
                        </a:rPr>
                        <a:t>(IP 25%)</a:t>
                      </a:r>
                      <a:endParaRPr lang="it-IT" sz="1800" i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163%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96%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69%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--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--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68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Caso 4 </a:t>
                      </a:r>
                      <a:r>
                        <a:rPr lang="it-IT" sz="1800" i="1" dirty="0">
                          <a:effectLst/>
                        </a:rPr>
                        <a:t>(IP 5%)</a:t>
                      </a:r>
                      <a:endParaRPr lang="it-IT" sz="1800" i="1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213%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75%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84%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--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--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73207" y="1268760"/>
            <a:ext cx="4587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it-IT" altLang="it-IT" sz="1800" b="1" u="none" strike="noStrike" cap="none" normalizeH="0" baseline="0" dirty="0" smtClean="0">
                <a:ln>
                  <a:noFill/>
                </a:ln>
                <a:solidFill>
                  <a:srgbClr val="00385F"/>
                </a:solidFill>
                <a:effectLst/>
                <a:latin typeface="+mn-lt"/>
                <a:ea typeface="Times New Roman" pitchFamily="18" charset="0"/>
              </a:rPr>
              <a:t>Tavola riassuntiva dell’indice sintetico </a:t>
            </a:r>
            <a:r>
              <a:rPr kumimoji="0" lang="it-IT" altLang="it-IT" sz="1800" b="1" i="0" u="none" strike="noStrike" cap="none" normalizeH="0" baseline="0" dirty="0" err="1" smtClean="0">
                <a:ln>
                  <a:noFill/>
                </a:ln>
                <a:solidFill>
                  <a:srgbClr val="00385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altLang="it-IT" sz="1800" b="1" i="0" u="none" strike="noStrike" cap="none" normalizeH="0" baseline="-25000" dirty="0" err="1" smtClean="0">
                <a:ln>
                  <a:noFill/>
                </a:ln>
                <a:solidFill>
                  <a:srgbClr val="00385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j</a:t>
            </a:r>
            <a:r>
              <a:rPr kumimoji="0" lang="it-IT" altLang="it-IT" sz="1800" b="1" i="1" u="none" strike="noStrike" cap="none" normalizeH="0" baseline="30000" dirty="0" err="1" smtClean="0">
                <a:ln>
                  <a:noFill/>
                </a:ln>
                <a:solidFill>
                  <a:srgbClr val="00385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Prest</a:t>
            </a:r>
            <a:r>
              <a:rPr kumimoji="0" lang="it-IT" altLang="it-IT" sz="1800" b="1" i="1" u="none" strike="noStrike" cap="none" normalizeH="0" baseline="30000" dirty="0" smtClean="0">
                <a:ln>
                  <a:noFill/>
                </a:ln>
                <a:solidFill>
                  <a:srgbClr val="00385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/Pr</a:t>
            </a: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rgbClr val="00385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24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059832" y="620688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 risultati: Il 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danno alla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persona</a:t>
            </a:r>
            <a:endParaRPr lang="it-IT" sz="1600" b="1" i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9552" y="1268760"/>
            <a:ext cx="8064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55576" y="155679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-108519" y="2564904"/>
            <a:ext cx="925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Tuttavia …</a:t>
            </a:r>
            <a:r>
              <a:rPr lang="it-IT" sz="5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it-IT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25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059832" y="620688"/>
            <a:ext cx="5584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Vittime incidenti stradali</a:t>
            </a:r>
            <a:endParaRPr lang="it-IT" sz="1600" b="1" i="1" dirty="0">
              <a:solidFill>
                <a:srgbClr val="000066"/>
              </a:solidFill>
              <a:cs typeface="Arial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542673"/>
              </p:ext>
            </p:extLst>
          </p:nvPr>
        </p:nvGraphicFramePr>
        <p:xfrm>
          <a:off x="611560" y="1612251"/>
          <a:ext cx="7848872" cy="368895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24460"/>
                <a:gridCol w="1184117"/>
                <a:gridCol w="1452945"/>
                <a:gridCol w="1434405"/>
                <a:gridCol w="1452945"/>
              </a:tblGrid>
              <a:tr h="1073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 </a:t>
                      </a:r>
                      <a:r>
                        <a:rPr lang="it-IT" sz="1800" dirty="0" smtClean="0">
                          <a:effectLst/>
                        </a:rPr>
                        <a:t>2012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Morti 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Morti per 1 milione di abitanti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Feriti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Feriti per 1 milione di abitanti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Francia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3.653*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57,6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75.851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1.196,0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Italia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3.653*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60,1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264.716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4.355,1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6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Spagna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1.834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39,7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>
                          <a:effectLst/>
                        </a:rPr>
                        <a:t>115.890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2.508,6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1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Germania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3.601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44,0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 smtClean="0">
                          <a:effectLst/>
                        </a:rPr>
                        <a:t>352.433**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4.306,0</a:t>
                      </a:r>
                      <a:r>
                        <a:rPr lang="it-IT" sz="1800" dirty="0" smtClean="0">
                          <a:effectLst/>
                        </a:rPr>
                        <a:t>**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Regno Unito</a:t>
                      </a:r>
                      <a:endParaRPr lang="it-IT" sz="18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1.768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28,1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193.969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3.093,8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Unione Europea (27)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27.724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55,0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N.D.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it-IT" sz="1800" dirty="0">
                          <a:effectLst/>
                        </a:rPr>
                        <a:t>N.D</a:t>
                      </a:r>
                      <a:endParaRPr lang="it-IT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1052" y="1304473"/>
            <a:ext cx="7200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it-IT" altLang="it-IT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(Incidenti con intervento dell’Autorità di Polizia)</a:t>
            </a:r>
            <a:endParaRPr kumimoji="0" lang="it-IT" altLang="it-IT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39564" y="5517232"/>
            <a:ext cx="7743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>
              <a:tabLst>
                <a:tab pos="630238" algn="l"/>
              </a:tabLst>
            </a:pPr>
            <a:r>
              <a:rPr lang="en-US" altLang="it-IT" sz="1200" dirty="0">
                <a:solidFill>
                  <a:srgbClr val="002060"/>
                </a:solidFill>
                <a:ea typeface="Times New Roman" pitchFamily="18" charset="0"/>
              </a:rPr>
              <a:t>Fonte: European Transport Safety Council – Annual Report 2012-2013</a:t>
            </a:r>
            <a:endParaRPr lang="it-IT" altLang="it-IT" sz="1200" dirty="0">
              <a:solidFill>
                <a:srgbClr val="002060"/>
              </a:solidFill>
            </a:endParaRPr>
          </a:p>
          <a:p>
            <a:pPr indent="450850" eaLnBrk="0" hangingPunct="0">
              <a:tabLst>
                <a:tab pos="630238" algn="l"/>
              </a:tabLst>
            </a:pPr>
            <a:r>
              <a:rPr lang="it-IT" altLang="it-IT" sz="1200" dirty="0" smtClean="0">
                <a:solidFill>
                  <a:srgbClr val="002060"/>
                </a:solidFill>
              </a:rPr>
              <a:t> * </a:t>
            </a:r>
            <a:r>
              <a:rPr lang="it-IT" altLang="it-IT" sz="1200" dirty="0">
                <a:solidFill>
                  <a:srgbClr val="002060"/>
                </a:solidFill>
              </a:rPr>
              <a:t>Il dato assoluto sulla mortalità francese ed italiana è casualmente identico.</a:t>
            </a:r>
          </a:p>
          <a:p>
            <a:pPr lvl="0" indent="450850" eaLnBrk="0" hangingPunct="0">
              <a:tabLst>
                <a:tab pos="630238" algn="l"/>
              </a:tabLst>
            </a:pPr>
            <a:r>
              <a:rPr lang="it-IT" altLang="it-IT" sz="1200" dirty="0" smtClean="0">
                <a:solidFill>
                  <a:srgbClr val="002060"/>
                </a:solidFill>
                <a:ea typeface="Times New Roman" pitchFamily="18" charset="0"/>
              </a:rPr>
              <a:t>** Dato </a:t>
            </a:r>
            <a:r>
              <a:rPr lang="it-IT" altLang="it-IT" sz="1200" dirty="0">
                <a:solidFill>
                  <a:srgbClr val="002060"/>
                </a:solidFill>
                <a:ea typeface="Times New Roman" pitchFamily="18" charset="0"/>
              </a:rPr>
              <a:t>stimato a partire da fonti </a:t>
            </a:r>
            <a:r>
              <a:rPr lang="it-IT" altLang="it-IT" sz="1200" dirty="0" smtClean="0">
                <a:solidFill>
                  <a:srgbClr val="002060"/>
                </a:solidFill>
                <a:ea typeface="Times New Roman" pitchFamily="18" charset="0"/>
              </a:rPr>
              <a:t>ufficiali</a:t>
            </a:r>
          </a:p>
        </p:txBody>
      </p:sp>
    </p:spTree>
    <p:extLst>
      <p:ext uri="{BB962C8B-B14F-4D97-AF65-F5344CB8AC3E}">
        <p14:creationId xmlns:p14="http://schemas.microsoft.com/office/powerpoint/2010/main" val="30488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26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8285" y="155679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b="1" dirty="0"/>
          </a:p>
          <a:p>
            <a:pPr algn="just"/>
            <a:r>
              <a:rPr lang="it-IT" sz="1800" b="1" dirty="0" smtClean="0"/>
              <a:t> </a:t>
            </a:r>
            <a:endParaRPr lang="it-IT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800" b="1" dirty="0"/>
          </a:p>
        </p:txBody>
      </p:sp>
      <p:sp>
        <p:nvSpPr>
          <p:cNvPr id="14" name="Rettangolo 13"/>
          <p:cNvSpPr/>
          <p:nvPr/>
        </p:nvSpPr>
        <p:spPr>
          <a:xfrm>
            <a:off x="428625" y="1556793"/>
            <a:ext cx="80664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La statistica evidenzia che la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probabilità di rimanere vittime o feriti in incidenti stradali nel 2012 in Italia è la più elevata in assoluto tra i cinque paesi osservati 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dallo studio</a:t>
            </a:r>
          </a:p>
          <a:p>
            <a:pPr algn="just"/>
            <a:endParaRPr lang="it-IT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PERTANTO</a:t>
            </a:r>
            <a:endParaRPr lang="it-IT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it-IT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le imprese italiane pagano un maggior numero di sinistri con lesioni alla persona degli altri Paesi, caratteristica che è ovviamente riflessa nella  maggior elevatezza del premio </a:t>
            </a:r>
            <a:r>
              <a:rPr lang="it-IT" sz="1800" b="1" dirty="0" err="1" smtClean="0">
                <a:solidFill>
                  <a:schemeClr val="accent6">
                    <a:lumMod val="75000"/>
                  </a:schemeClr>
                </a:solidFill>
              </a:rPr>
              <a:t>r.c.a.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it-IT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481892" y="558770"/>
            <a:ext cx="4122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i="1" dirty="0">
                <a:solidFill>
                  <a:srgbClr val="000066"/>
                </a:solidFill>
                <a:cs typeface="Arial" charset="0"/>
              </a:rPr>
              <a:t>Vittime incidenti stradali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28625" y="4365104"/>
            <a:ext cx="806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Domanda</a:t>
            </a:r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/>
            <a:endParaRPr lang="it-IT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1800" b="1" dirty="0" smtClean="0">
                <a:solidFill>
                  <a:schemeClr val="accent6">
                    <a:lumMod val="75000"/>
                  </a:schemeClr>
                </a:solidFill>
              </a:rPr>
              <a:t>Cause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</a:rPr>
              <a:t>strutturali o sinistri fraudolenti?</a:t>
            </a:r>
            <a:endParaRPr lang="it-IT" sz="1800" b="1" dirty="0"/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09905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27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46074" y="4869160"/>
            <a:ext cx="8258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i="1" dirty="0"/>
              <a:t>Le opinioni espresse nel presente lavoro sono attribuibili esclusivamente all’autore e non impegnano in alcun modo la responsabilità </a:t>
            </a:r>
            <a:r>
              <a:rPr lang="it-IT" sz="1600" i="1" dirty="0" smtClean="0"/>
              <a:t>dell’Istituto.</a:t>
            </a:r>
            <a:endParaRPr lang="it-IT" sz="1600" i="1" dirty="0"/>
          </a:p>
        </p:txBody>
      </p:sp>
      <p:sp>
        <p:nvSpPr>
          <p:cNvPr id="10" name="Rettangolo 9"/>
          <p:cNvSpPr/>
          <p:nvPr/>
        </p:nvSpPr>
        <p:spPr>
          <a:xfrm>
            <a:off x="346074" y="2276872"/>
            <a:ext cx="8297863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GRAZIE PER L’ATTENZIONE 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3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Obiettivi dello studio 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101874" y="256490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 smtClean="0">
                <a:solidFill>
                  <a:srgbClr val="002060"/>
                </a:solidFill>
              </a:rPr>
              <a:t>Questionario </a:t>
            </a:r>
            <a:r>
              <a:rPr lang="it-IT" sz="1800" dirty="0">
                <a:solidFill>
                  <a:srgbClr val="002060"/>
                </a:solidFill>
              </a:rPr>
              <a:t>diretto alle </a:t>
            </a:r>
            <a:r>
              <a:rPr lang="it-IT" sz="1800" dirty="0" smtClean="0">
                <a:solidFill>
                  <a:srgbClr val="002060"/>
                </a:solidFill>
              </a:rPr>
              <a:t>Autorità </a:t>
            </a:r>
            <a:r>
              <a:rPr lang="it-IT" sz="1800" dirty="0">
                <a:solidFill>
                  <a:srgbClr val="002060"/>
                </a:solidFill>
              </a:rPr>
              <a:t>di </a:t>
            </a:r>
            <a:r>
              <a:rPr lang="it-IT" sz="1800" dirty="0" smtClean="0">
                <a:solidFill>
                  <a:srgbClr val="002060"/>
                </a:solidFill>
              </a:rPr>
              <a:t>Vigilanza di Spagna (DGSP) Francia (ACPR) Germania (BAFIN) e Regno Unito (FSA).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36562" y="1426453"/>
            <a:ext cx="757118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PREMI E SINISTRI R.C.A . : DATI </a:t>
            </a:r>
            <a:endParaRPr lang="it-IT" b="1" dirty="0"/>
          </a:p>
        </p:txBody>
      </p:sp>
      <p:sp>
        <p:nvSpPr>
          <p:cNvPr id="2" name="Rettangolo 1"/>
          <p:cNvSpPr/>
          <p:nvPr/>
        </p:nvSpPr>
        <p:spPr>
          <a:xfrm>
            <a:off x="685662" y="3789040"/>
            <a:ext cx="796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i="1" dirty="0">
                <a:solidFill>
                  <a:schemeClr val="accent6">
                    <a:lumMod val="75000"/>
                  </a:schemeClr>
                </a:solidFill>
              </a:rPr>
              <a:t>Tutti i dati relativi alla ricerca sono stati sottoposti a verifica di coerenza con fonti ufficiali di diversa natura (EUROSTAT, EIOPA, OCSE e le Associazioni di categoria nazionali). Per il Regno Unito che non ha fornito dati, sono stati impiegati esclusivamente dati pubblici ufficiali.</a:t>
            </a:r>
          </a:p>
        </p:txBody>
      </p:sp>
    </p:spTree>
    <p:extLst>
      <p:ext uri="{BB962C8B-B14F-4D97-AF65-F5344CB8AC3E}">
        <p14:creationId xmlns:p14="http://schemas.microsoft.com/office/powerpoint/2010/main" val="20782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4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82467" y="1221053"/>
            <a:ext cx="5161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536453"/>
            <a:ext cx="5584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Il danno alla persona: Fonti criteri risarcitori</a:t>
            </a:r>
            <a:endParaRPr lang="it-IT" sz="1600" dirty="0"/>
          </a:p>
        </p:txBody>
      </p:sp>
      <p:pic>
        <p:nvPicPr>
          <p:cNvPr id="1044" name="Picture 20" descr="C:\Users\matarazzo\AppData\Local\Microsoft\Windows\Temporary Internet Files\Content.IE5\ET8MW5DJ\MP9004236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99" y="-2219324"/>
            <a:ext cx="720000" cy="5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99896"/>
              </p:ext>
            </p:extLst>
          </p:nvPr>
        </p:nvGraphicFramePr>
        <p:xfrm>
          <a:off x="28379" y="1052513"/>
          <a:ext cx="9115621" cy="560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324"/>
                <a:gridCol w="2202200"/>
                <a:gridCol w="2632510"/>
                <a:gridCol w="1847115"/>
                <a:gridCol w="1519472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Danno</a:t>
                      </a:r>
                      <a:r>
                        <a:rPr lang="it-I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 patrimoniale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Danno</a:t>
                      </a:r>
                      <a:r>
                        <a:rPr lang="it-I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patrimoniale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Sanitario Pubblico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Welfare</a:t>
                      </a:r>
                      <a:endParaRPr lang="it-IT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8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tabellare</a:t>
                      </a:r>
                    </a:p>
                    <a:p>
                      <a:pPr algn="l"/>
                      <a:r>
                        <a:rPr lang="it-IT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1-9</a:t>
                      </a:r>
                      <a:r>
                        <a:rPr lang="it-IT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Tavola unica nazionale</a:t>
                      </a:r>
                    </a:p>
                    <a:p>
                      <a:pPr algn="l"/>
                      <a:r>
                        <a:rPr lang="it-IT" sz="1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10-100 T</a:t>
                      </a:r>
                      <a:r>
                        <a:rPr lang="it-IT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abelle Tribunale di Milano</a:t>
                      </a:r>
                    </a:p>
                    <a:p>
                      <a:pPr algn="l"/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cessante</a:t>
                      </a:r>
                    </a:p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Tavole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attuariali R.D. 9/10/1922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Danno emergente </a:t>
                      </a: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(spese assistenza</a:t>
                      </a:r>
                      <a:r>
                        <a:rPr lang="it-IT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futura</a:t>
                      </a:r>
                      <a:r>
                        <a:rPr lang="it-I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it-IT" sz="1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Liquidazione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forfettaria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SSN Prestazioni mediche ospedaliere senza rivalsa in cambio di un contributo sul premio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tabellare</a:t>
                      </a:r>
                    </a:p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Tabelle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elaborate sulla base delle principali corti Guida “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Indemnisation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dommages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corporels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cessante 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Danno emergente </a:t>
                      </a: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(spese assistenza</a:t>
                      </a:r>
                      <a:r>
                        <a:rPr lang="it-IT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futura)</a:t>
                      </a:r>
                      <a:endParaRPr lang="it-IT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Tavole attuariali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Guida “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Indemnisation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dommages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corporels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Prestazioni mediche ospedaliere con rivalsa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tabellare</a:t>
                      </a:r>
                    </a:p>
                    <a:p>
                      <a:pPr algn="l"/>
                      <a:r>
                        <a:rPr lang="it-IT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Baremo</a:t>
                      </a:r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Tavole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legali obbligatorie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cessante 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Danno emergente </a:t>
                      </a: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(spese assistenza</a:t>
                      </a:r>
                      <a:r>
                        <a:rPr lang="it-IT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futura)</a:t>
                      </a:r>
                      <a:endParaRPr lang="it-IT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Baremo</a:t>
                      </a:r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Tavole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legali obbligatorie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 familiari del defunto e dell’invalido grave senza rivalsa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non</a:t>
                      </a:r>
                      <a:r>
                        <a:rPr lang="it-IT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tabellare</a:t>
                      </a:r>
                    </a:p>
                    <a:p>
                      <a:pPr algn="l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Figura di danno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Schmerzensgeld</a:t>
                      </a:r>
                      <a:endParaRPr lang="it-IT" sz="1200" i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Codice Civile tedesco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cessante</a:t>
                      </a:r>
                    </a:p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Tavole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attuariali aggiornate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Danno emergente </a:t>
                      </a: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(spese assistenza</a:t>
                      </a:r>
                      <a:r>
                        <a:rPr lang="it-IT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futura)</a:t>
                      </a:r>
                      <a:endParaRPr lang="it-IT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Liquidazione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analitica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Prestazioni mediche ospedaliere con rivalsa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 non tabellare</a:t>
                      </a:r>
                      <a:endParaRPr lang="it-IT" sz="1200" i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Judicial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Studies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Board’s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Guidelines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the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Assessment</a:t>
                      </a:r>
                      <a:r>
                        <a:rPr lang="it-IT" sz="120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General </a:t>
                      </a:r>
                      <a:r>
                        <a:rPr lang="it-IT" sz="1200" i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damages</a:t>
                      </a:r>
                      <a:r>
                        <a:rPr lang="it-IT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</a:t>
                      </a:r>
                      <a:endParaRPr lang="it-IT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cessante</a:t>
                      </a:r>
                    </a:p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Tavole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attuariali aggiornate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Danno emergente </a:t>
                      </a:r>
                      <a:r>
                        <a:rPr lang="it-IT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(spese assistenza</a:t>
                      </a:r>
                      <a:r>
                        <a:rPr lang="it-IT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futura)</a:t>
                      </a:r>
                      <a:endParaRPr lang="it-IT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Liquidazione</a:t>
                      </a:r>
                      <a:r>
                        <a:rPr lang="it-IT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analitica</a:t>
                      </a:r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Prestazioni mediche ospedaliere con rivalsa</a:t>
                      </a:r>
                    </a:p>
                    <a:p>
                      <a:pPr algn="l"/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8679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8423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isani\AppData\Local\Microsoft\Windows\Temporary Internet Files\Content.IE5\QFET3JGA\MM90017826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79066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13336"/>
            <a:ext cx="78679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889002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5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Obiettivi dello studio </a:t>
            </a: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2921000" y="1969567"/>
                <a:ext cx="5722938" cy="3998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L’indice sintetico «prestazioni–premi» </a:t>
                </a:r>
                <a:r>
                  <a:rPr lang="it-IT" sz="1800" dirty="0">
                    <a:solidFill>
                      <a:schemeClr val="accent6">
                        <a:lumMod val="75000"/>
                      </a:schemeClr>
                    </a:solidFill>
                  </a:rPr>
                  <a:t>utilizzato nel lavoro è pertanto definito:</a:t>
                </a:r>
              </a:p>
              <a:p>
                <a:r>
                  <a:rPr lang="it-IT" dirty="0">
                    <a:solidFill>
                      <a:schemeClr val="accent6">
                        <a:lumMod val="75000"/>
                      </a:schemeClr>
                    </a:solidFill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it-IT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𝐣</m:t>
                          </m:r>
                        </m:sub>
                        <m:sup>
                          <m:r>
                            <a:rPr lang="it-I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𝑃𝑟𝑒𝑠𝑡</m:t>
                          </m:r>
                          <m:r>
                            <a:rPr lang="it-I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it-IT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𝑃𝑟</m:t>
                          </m:r>
                        </m:sup>
                      </m:sSubSup>
                      <m:r>
                        <a:rPr lang="it-IT" sz="24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4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𝐏𝐫𝐞𝐬𝐭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it-IT" sz="24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𝐏𝐫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it-IT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it-IT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it-IT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just"/>
                <a:r>
                  <a:rPr lang="it-IT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Ovvero il rapporto tra i due indici  delle prestazioni e dei premi:  qualora l’indice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it-IT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𝐣</m:t>
                        </m:r>
                      </m:sub>
                      <m:sup>
                        <m:r>
                          <a:rPr lang="it-IT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𝑃𝑟𝑒𝑠𝑡</m:t>
                        </m:r>
                        <m:r>
                          <a:rPr lang="it-IT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it-IT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𝑃𝑟</m:t>
                        </m:r>
                      </m:sup>
                    </m:sSubSup>
                  </m:oMath>
                </a14:m>
                <a:r>
                  <a:rPr lang="it-IT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è &gt; 100% l’assicurato del Paese j-</a:t>
                </a:r>
                <a:r>
                  <a:rPr lang="it-IT" sz="1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mo</a:t>
                </a:r>
                <a:r>
                  <a:rPr lang="it-IT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«riceve» in media più di quanto «paga» in termini di Premio </a:t>
                </a:r>
                <a:r>
                  <a:rPr lang="it-IT" sz="18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r.c.a.</a:t>
                </a:r>
                <a:r>
                  <a:rPr lang="it-IT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, se &lt;100% «riceve» di meno e se =100% è in «pareggio».</a:t>
                </a:r>
                <a:endParaRPr lang="it-IT" sz="1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0" y="1969567"/>
                <a:ext cx="5722938" cy="3998659"/>
              </a:xfrm>
              <a:prstGeom prst="rect">
                <a:avLst/>
              </a:prstGeom>
              <a:blipFill rotWithShape="1">
                <a:blip r:embed="rId4"/>
                <a:stretch>
                  <a:fillRect l="-852" t="-762" r="-958" b="-1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836562" y="1300698"/>
            <a:ext cx="757118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DATI E METODOLOGIA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288" y="4221088"/>
                <a:ext cx="2525713" cy="1371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𝐣</m:t>
                          </m:r>
                        </m:sub>
                        <m:sup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𝐏𝐫</m:t>
                          </m:r>
                        </m:sup>
                      </m:sSubSup>
                      <m:r>
                        <a:rPr lang="it-IT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it-IT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𝑃</m:t>
                              </m:r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𝐫</m:t>
                              </m:r>
                              <m:r>
                                <a:rPr lang="it-IT" b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</m:sup>
                          </m:sSubSup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eqArr>
                                <m:eqArrPr>
                                  <m:ctrlPr>
                                    <a:rPr lang="it-IT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it-IT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𝐏</m:t>
                                          </m:r>
                                        </m:e>
                                        <m:sub>
                                          <m: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𝐣</m:t>
                                          </m:r>
                                        </m:sub>
                                        <m:sup>
                                          <m:r>
                                            <a:rPr lang="it-IT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  <m: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𝐫</m:t>
                                          </m:r>
                                          <m:r>
                                            <a:rPr lang="it-IT" b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it-IT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  <m:e/>
                              </m:eqArr>
                            </m:e>
                          </m:nary>
                        </m:den>
                      </m:f>
                    </m:oMath>
                  </m:oMathPara>
                </a14:m>
                <a:endParaRPr lang="it-IT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4221088"/>
                <a:ext cx="2525713" cy="13711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428625" y="1916832"/>
                <a:ext cx="2492375" cy="1387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𝐣</m:t>
                          </m:r>
                        </m:sub>
                        <m:sup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𝐏𝐫</m:t>
                          </m:r>
                          <m:r>
                            <a:rPr lang="it-IT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𝑒𝑠𝑡</m:t>
                          </m:r>
                        </m:sup>
                      </m:sSubSup>
                      <m:r>
                        <a:rPr lang="it-IT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𝐣</m:t>
                              </m:r>
                            </m:sub>
                            <m:sup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𝐏𝐫</m:t>
                              </m:r>
                              <m:r>
                                <a:rPr lang="it-IT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𝑒𝑠𝑡</m:t>
                              </m:r>
                              <m:r>
                                <a:rPr lang="it-IT" b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</m:sup>
                          </m:sSubSup>
                          <m:r>
                            <a:rPr lang="it-IT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 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it-IT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  <m:e>
                              <m:eqArr>
                                <m:eqArrPr>
                                  <m:ctrlPr>
                                    <a:rPr lang="it-IT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it-IT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𝐏</m:t>
                                          </m:r>
                                        </m:e>
                                        <m:sub>
                                          <m: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𝐣</m:t>
                                          </m:r>
                                        </m:sub>
                                        <m:sup>
                                          <m: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𝐏𝐫</m:t>
                                          </m:r>
                                          <m:r>
                                            <a:rPr lang="it-IT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  <m:r>
                                            <a:rPr lang="it-IT" b="1" i="1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𝐬𝐭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it-IT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  <m:e/>
                              </m:eqArr>
                            </m:e>
                          </m:nary>
                        </m:den>
                      </m:f>
                    </m:oMath>
                  </m:oMathPara>
                </a14:m>
                <a:endParaRPr lang="it-IT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916832"/>
                <a:ext cx="2492375" cy="13874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e 24"/>
          <p:cNvSpPr/>
          <p:nvPr/>
        </p:nvSpPr>
        <p:spPr>
          <a:xfrm>
            <a:off x="428625" y="1916832"/>
            <a:ext cx="2559199" cy="13321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395536" y="4221088"/>
            <a:ext cx="2559199" cy="13321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4533081" y="2672916"/>
            <a:ext cx="2559199" cy="1332148"/>
          </a:xfrm>
          <a:prstGeom prst="ellipse">
            <a:avLst/>
          </a:prstGeom>
          <a:noFill/>
          <a:ln w="28575">
            <a:solidFill>
              <a:srgbClr val="00009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2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6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788024" y="620688"/>
            <a:ext cx="381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Il raffronto dei premi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r.c.auto</a:t>
            </a:r>
            <a:endParaRPr lang="it-IT" sz="1600" b="1" i="1" dirty="0">
              <a:solidFill>
                <a:srgbClr val="000066"/>
              </a:solidFill>
              <a:cs typeface="Arial" charset="0"/>
            </a:endParaRPr>
          </a:p>
          <a:p>
            <a:pPr algn="r"/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9" b="3905"/>
          <a:stretch/>
        </p:blipFill>
        <p:spPr bwMode="auto">
          <a:xfrm>
            <a:off x="1168055" y="1371600"/>
            <a:ext cx="680789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7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1284730"/>
            <a:ext cx="5256584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 Premi </a:t>
            </a:r>
            <a:r>
              <a:rPr lang="it-IT" b="1" dirty="0" err="1" smtClean="0"/>
              <a:t>r.c.a.</a:t>
            </a:r>
            <a:r>
              <a:rPr lang="it-IT" b="1" dirty="0" smtClean="0"/>
              <a:t> e la loro struttura 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635896" y="620688"/>
            <a:ext cx="496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i="1" dirty="0" smtClean="0">
                <a:solidFill>
                  <a:srgbClr val="000066"/>
                </a:solidFill>
                <a:cs typeface="Arial" charset="0"/>
              </a:rPr>
              <a:t>I risultati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95288" y="1777172"/>
            <a:ext cx="839241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800" dirty="0" smtClean="0"/>
          </a:p>
          <a:p>
            <a:pPr algn="ctr"/>
            <a:r>
              <a:rPr lang="it-IT" sz="1800" dirty="0" smtClean="0"/>
              <a:t> </a:t>
            </a:r>
            <a:r>
              <a:rPr lang="it-IT" sz="1800" b="1" dirty="0" smtClean="0"/>
              <a:t>IL RAFFRONTO RIGUARDA</a:t>
            </a:r>
            <a:r>
              <a:rPr lang="it-IT" sz="1800" dirty="0" smtClean="0"/>
              <a:t>:  </a:t>
            </a:r>
            <a:endParaRPr lang="it-IT" sz="1800" dirty="0"/>
          </a:p>
          <a:p>
            <a:pPr algn="just"/>
            <a:r>
              <a:rPr lang="it-IT" sz="18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it-IT" dirty="0" smtClean="0"/>
              <a:t>premio </a:t>
            </a:r>
            <a:r>
              <a:rPr lang="it-IT" dirty="0"/>
              <a:t>puro o quota unitaria per il costo dei </a:t>
            </a:r>
            <a:r>
              <a:rPr lang="it-IT" dirty="0" smtClean="0"/>
              <a:t>sinistri;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 smtClean="0"/>
              <a:t> </a:t>
            </a:r>
            <a:r>
              <a:rPr lang="it-IT" dirty="0"/>
              <a:t>quota unitaria </a:t>
            </a:r>
            <a:r>
              <a:rPr lang="it-IT" dirty="0" smtClean="0"/>
              <a:t>spese;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 smtClean="0"/>
              <a:t> </a:t>
            </a:r>
            <a:r>
              <a:rPr lang="it-IT" dirty="0"/>
              <a:t>margine unitario per </a:t>
            </a:r>
            <a:r>
              <a:rPr lang="it-IT" dirty="0" smtClean="0"/>
              <a:t>polizza;</a:t>
            </a:r>
          </a:p>
          <a:p>
            <a:pPr algn="just"/>
            <a:endParaRPr lang="it-IT" sz="2400" dirty="0" smtClean="0"/>
          </a:p>
          <a:p>
            <a:pPr marL="809625" indent="-809625" algn="just"/>
            <a:r>
              <a:rPr lang="it-IT" sz="1800" dirty="0" smtClean="0"/>
              <a:t>            </a:t>
            </a:r>
            <a:r>
              <a:rPr lang="it-IT" dirty="0" smtClean="0"/>
              <a:t>I premi sono al netto delle tasse e degli eventuali contributi a organismi nazionali, pertanto il confronto è puramente di tipo industriale;</a:t>
            </a:r>
          </a:p>
          <a:p>
            <a:pPr marL="809625" indent="-809625" algn="just"/>
            <a:endParaRPr lang="it-IT" dirty="0"/>
          </a:p>
          <a:p>
            <a:pPr marL="809625" indent="-809625" algn="just"/>
            <a:r>
              <a:rPr lang="it-IT" dirty="0" smtClean="0"/>
              <a:t>	sono riferiti ai segmenti autovetture, moto e ciclomotori. </a:t>
            </a:r>
            <a:endParaRPr lang="it-IT" sz="2400" dirty="0"/>
          </a:p>
          <a:p>
            <a:pPr algn="just"/>
            <a:endParaRPr lang="it-IT" sz="1600" dirty="0"/>
          </a:p>
        </p:txBody>
      </p:sp>
      <p:sp>
        <p:nvSpPr>
          <p:cNvPr id="14" name="Freccia a destra 13"/>
          <p:cNvSpPr/>
          <p:nvPr/>
        </p:nvSpPr>
        <p:spPr>
          <a:xfrm>
            <a:off x="547102" y="4085456"/>
            <a:ext cx="542782" cy="5020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Freccia a destra 14"/>
          <p:cNvSpPr/>
          <p:nvPr/>
        </p:nvSpPr>
        <p:spPr>
          <a:xfrm>
            <a:off x="487863" y="5059745"/>
            <a:ext cx="602021" cy="502056"/>
          </a:xfrm>
          <a:prstGeom prst="rightArrow">
            <a:avLst>
              <a:gd name="adj1" fmla="val 50000"/>
              <a:gd name="adj2" fmla="val 6969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8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288" y="1484785"/>
            <a:ext cx="8065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93143" y="1268760"/>
            <a:ext cx="6647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2008-2012</a:t>
            </a:r>
          </a:p>
          <a:p>
            <a:pPr algn="ctr"/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921000" y="620688"/>
            <a:ext cx="5722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      I risultati: i premi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r.c.a.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 e la loro struttura</a:t>
            </a:r>
            <a:endParaRPr lang="it-IT" sz="1600" dirty="0"/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560170882"/>
              </p:ext>
            </p:extLst>
          </p:nvPr>
        </p:nvGraphicFramePr>
        <p:xfrm>
          <a:off x="755576" y="1634535"/>
          <a:ext cx="7704856" cy="422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7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1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D33EE16-1781-43D3-8E05-7D602C6680B9}" type="slidenum">
              <a:rPr lang="it-IT" sz="1000">
                <a:latin typeface="+mn-lt"/>
              </a:rPr>
              <a:pPr algn="r">
                <a:defRPr/>
              </a:pPr>
              <a:t>9</a:t>
            </a:fld>
            <a:endParaRPr lang="it-IT" sz="1000" dirty="0">
              <a:latin typeface="+mn-lt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28625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t-IT" b="1" i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cxnSp>
        <p:nvCxnSpPr>
          <p:cNvPr id="6" name="Connettore 1 5"/>
          <p:cNvCxnSpPr/>
          <p:nvPr/>
        </p:nvCxnSpPr>
        <p:spPr bwMode="auto">
          <a:xfrm>
            <a:off x="395288" y="404813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ttore 1 7"/>
          <p:cNvCxnSpPr/>
          <p:nvPr/>
        </p:nvCxnSpPr>
        <p:spPr bwMode="auto">
          <a:xfrm>
            <a:off x="395288" y="1125538"/>
            <a:ext cx="820896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150" name="Immagine 8" descr="logo_ho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5138"/>
            <a:ext cx="25257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82467" y="1221053"/>
            <a:ext cx="5161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600" dirty="0"/>
          </a:p>
          <a:p>
            <a:r>
              <a:rPr lang="it-IT" sz="1600" dirty="0"/>
              <a:t> 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419872" y="476672"/>
            <a:ext cx="5184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I risultati: i premi </a:t>
            </a:r>
            <a:r>
              <a:rPr lang="it-IT" sz="1600" b="1" i="1" dirty="0" err="1">
                <a:solidFill>
                  <a:srgbClr val="000066"/>
                </a:solidFill>
                <a:cs typeface="Arial" charset="0"/>
              </a:rPr>
              <a:t>r.c.a.</a:t>
            </a:r>
            <a:r>
              <a:rPr lang="it-IT" sz="1600" b="1" i="1" dirty="0">
                <a:solidFill>
                  <a:srgbClr val="000066"/>
                </a:solidFill>
                <a:cs typeface="Arial" charset="0"/>
              </a:rPr>
              <a:t> e la loro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struttura</a:t>
            </a:r>
          </a:p>
          <a:p>
            <a:pPr algn="r"/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(differenze assolute, valori indice </a:t>
            </a:r>
            <a:r>
              <a:rPr lang="it-IT" sz="1600" b="1" i="1" dirty="0" err="1" smtClean="0">
                <a:solidFill>
                  <a:srgbClr val="000066"/>
                </a:solidFill>
                <a:cs typeface="Arial" charset="0"/>
              </a:rPr>
              <a:t>I</a:t>
            </a:r>
            <a:r>
              <a:rPr lang="it-IT" sz="1600" b="1" i="1" baseline="30000" dirty="0" err="1" smtClean="0">
                <a:solidFill>
                  <a:srgbClr val="000066"/>
                </a:solidFill>
                <a:cs typeface="Arial" charset="0"/>
              </a:rPr>
              <a:t>pr</a:t>
            </a:r>
            <a:r>
              <a:rPr lang="it-IT" sz="1600" b="1" i="1" baseline="300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it-IT" sz="1600" b="1" i="1" dirty="0" smtClean="0">
                <a:solidFill>
                  <a:srgbClr val="000066"/>
                </a:solidFill>
                <a:cs typeface="Arial" charset="0"/>
              </a:rPr>
              <a:t>)</a:t>
            </a:r>
            <a:endParaRPr lang="it-IT" sz="1600" dirty="0"/>
          </a:p>
        </p:txBody>
      </p:sp>
      <p:pic>
        <p:nvPicPr>
          <p:cNvPr id="1044" name="Picture 20" descr="C:\Users\matarazzo\AppData\Local\Microsoft\Windows\Temporary Internet Files\Content.IE5\ET8MW5DJ\MP90042361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99" y="-2219324"/>
            <a:ext cx="720000" cy="5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99780"/>
              </p:ext>
            </p:extLst>
          </p:nvPr>
        </p:nvGraphicFramePr>
        <p:xfrm>
          <a:off x="539552" y="1196752"/>
          <a:ext cx="8064896" cy="48036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4551"/>
                <a:gridCol w="1565849"/>
                <a:gridCol w="1485983"/>
                <a:gridCol w="1307928"/>
                <a:gridCol w="1670585"/>
              </a:tblGrid>
              <a:tr h="60248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2008-2012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Premio tariffa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Premio puro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Spese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Margine</a:t>
                      </a:r>
                      <a:endParaRPr lang="it-IT" dirty="0"/>
                    </a:p>
                  </a:txBody>
                  <a:tcPr anchor="ctr"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+144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156,0%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+108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148,9%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+21</a:t>
                      </a:r>
                      <a:r>
                        <a:rPr lang="it-IT" baseline="0" dirty="0" smtClean="0"/>
                        <a:t> 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139,6%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+15 </a:t>
                      </a:r>
                      <a:r>
                        <a:rPr lang="it-IT" baseline="0" dirty="0" smtClean="0"/>
                        <a:t>€</a:t>
                      </a:r>
                    </a:p>
                    <a:p>
                      <a:pPr algn="r"/>
                      <a:r>
                        <a:rPr lang="it-IT" dirty="0" smtClean="0"/>
                        <a:t>11,8%</a:t>
                      </a:r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+47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118,3%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+56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125,3%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+13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124,5%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-22 </a:t>
                      </a:r>
                      <a:r>
                        <a:rPr lang="it-IT" baseline="0" dirty="0" smtClean="0"/>
                        <a:t>€</a:t>
                      </a:r>
                    </a:p>
                    <a:p>
                      <a:pPr algn="r"/>
                      <a:r>
                        <a:rPr lang="it-IT" baseline="0" dirty="0" smtClean="0"/>
                        <a:t>229,1%</a:t>
                      </a:r>
                      <a:endParaRPr lang="it-IT" dirty="0" smtClean="0"/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-44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82,9%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-23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89,6%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98,1%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-19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211,7%</a:t>
                      </a:r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-53</a:t>
                      </a:r>
                      <a:r>
                        <a:rPr lang="it-IT" baseline="0" dirty="0" smtClean="0"/>
                        <a:t> 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79,4%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-56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74,7%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-13 </a:t>
                      </a:r>
                      <a:r>
                        <a:rPr lang="it-IT" baseline="0" dirty="0" smtClean="0"/>
                        <a:t>€</a:t>
                      </a:r>
                    </a:p>
                    <a:p>
                      <a:pPr algn="r"/>
                      <a:r>
                        <a:rPr lang="it-IT" dirty="0" smtClean="0"/>
                        <a:t>75,4%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+16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5,9%</a:t>
                      </a:r>
                    </a:p>
                  </a:txBody>
                  <a:tcPr/>
                </a:tc>
              </a:tr>
              <a:tr h="60248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-95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63,0%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-87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60,6%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-18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66,0%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+10 </a:t>
                      </a:r>
                      <a:r>
                        <a:rPr lang="it-IT" baseline="0" dirty="0" smtClean="0"/>
                        <a:t>€</a:t>
                      </a:r>
                      <a:endParaRPr lang="it-IT" dirty="0" smtClean="0"/>
                    </a:p>
                    <a:p>
                      <a:pPr algn="r"/>
                      <a:r>
                        <a:rPr lang="it-IT" dirty="0" smtClean="0"/>
                        <a:t>41,2%</a:t>
                      </a:r>
                    </a:p>
                  </a:txBody>
                  <a:tcPr/>
                </a:tc>
              </a:tr>
              <a:tr h="50040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257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221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53</a:t>
                      </a:r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b="1" dirty="0" smtClean="0"/>
                        <a:t>-17</a:t>
                      </a:r>
                      <a:endParaRPr lang="it-IT" b="1" dirty="0"/>
                    </a:p>
                  </a:txBody>
                  <a:tcPr anchor="ctr"/>
                </a:tc>
              </a:tr>
              <a:tr h="50040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221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194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48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dirty="0" smtClean="0"/>
                        <a:t>-21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46" y="3789040"/>
            <a:ext cx="111024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" y="4437112"/>
            <a:ext cx="109726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isani\AppData\Local\Microsoft\Windows\Temporary Internet Files\Content.IE5\QFET3JGA\MM90017826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6" y="1844824"/>
            <a:ext cx="11937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4" y="2456952"/>
            <a:ext cx="113012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0" y="3140968"/>
            <a:ext cx="110244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visani\AppData\Local\Microsoft\Windows\Temporary Internet Files\Content.IE5\QFET3JGA\MM90017826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463598" cy="25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9" y="5159712"/>
            <a:ext cx="44220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26" y="5159712"/>
            <a:ext cx="44611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85" y="5159712"/>
            <a:ext cx="42001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35" y="5159712"/>
            <a:ext cx="413962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7" descr="C:\Users\visani\AppData\Local\Microsoft\Windows\Temporary Internet Files\Content.IE5\K33KEV95\MM9001782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9" y="5661248"/>
            <a:ext cx="44220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C:\Users\visani\AppData\Local\Microsoft\Windows\Temporary Internet Files\Content.IE5\U881LHTE\MM90017824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26" y="5661248"/>
            <a:ext cx="44611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C:\Users\visani\AppData\Local\Microsoft\Windows\Temporary Internet Files\Content.IE5\VRNH0A7K\MM900178283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85" y="5661248"/>
            <a:ext cx="420019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 descr="C:\Users\visani\AppData\Local\Microsoft\Windows\Temporary Internet Files\Content.IE5\BJIUCCI1\MM900178248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35" y="5661248"/>
            <a:ext cx="413962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10530</TotalTime>
  <Words>1505</Words>
  <Application>Microsoft Office PowerPoint</Application>
  <PresentationFormat>Presentazione su schermo (4:3)</PresentationFormat>
  <Paragraphs>468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ISVAP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</dc:creator>
  <cp:lastModifiedBy>Visani Caterina</cp:lastModifiedBy>
  <cp:revision>875</cp:revision>
  <cp:lastPrinted>2014-12-16T14:26:09Z</cp:lastPrinted>
  <dcterms:created xsi:type="dcterms:W3CDTF">2013-01-07T08:24:05Z</dcterms:created>
  <dcterms:modified xsi:type="dcterms:W3CDTF">2014-12-17T08:00:48Z</dcterms:modified>
</cp:coreProperties>
</file>