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68" r:id="rId2"/>
    <p:sldId id="269" r:id="rId3"/>
    <p:sldId id="260" r:id="rId4"/>
    <p:sldId id="270" r:id="rId5"/>
    <p:sldId id="272" r:id="rId6"/>
    <p:sldId id="279" r:id="rId7"/>
    <p:sldId id="273" r:id="rId8"/>
    <p:sldId id="274" r:id="rId9"/>
    <p:sldId id="281" r:id="rId10"/>
    <p:sldId id="277" r:id="rId11"/>
    <p:sldId id="296" r:id="rId12"/>
    <p:sldId id="276" r:id="rId13"/>
    <p:sldId id="308" r:id="rId14"/>
    <p:sldId id="313" r:id="rId15"/>
    <p:sldId id="304" r:id="rId16"/>
    <p:sldId id="317" r:id="rId17"/>
    <p:sldId id="319" r:id="rId18"/>
    <p:sldId id="310" r:id="rId19"/>
    <p:sldId id="284" r:id="rId20"/>
    <p:sldId id="311" r:id="rId21"/>
    <p:sldId id="295" r:id="rId22"/>
    <p:sldId id="294" r:id="rId23"/>
    <p:sldId id="297" r:id="rId24"/>
    <p:sldId id="290" r:id="rId25"/>
    <p:sldId id="298" r:id="rId26"/>
    <p:sldId id="300" r:id="rId27"/>
    <p:sldId id="302" r:id="rId28"/>
    <p:sldId id="303"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7"/>
    <p:restoredTop sz="90000"/>
  </p:normalViewPr>
  <p:slideViewPr>
    <p:cSldViewPr snapToGrid="0" snapToObjects="1">
      <p:cViewPr varScale="1">
        <p:scale>
          <a:sx n="104" d="100"/>
          <a:sy n="104" d="100"/>
        </p:scale>
        <p:origin x="197" y="77"/>
      </p:cViewPr>
      <p:guideLst>
        <p:guide orient="horz" pos="1643"/>
        <p:guide pos="2880"/>
      </p:guideLst>
    </p:cSldViewPr>
  </p:slideViewPr>
  <p:outlineViewPr>
    <p:cViewPr>
      <p:scale>
        <a:sx n="33" d="100"/>
        <a:sy n="33" d="100"/>
      </p:scale>
      <p:origin x="0" y="0"/>
    </p:cViewPr>
  </p:outlineViewPr>
  <p:notesTextViewPr>
    <p:cViewPr>
      <p:scale>
        <a:sx n="65" d="100"/>
        <a:sy n="6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638B-A11D-6C45-B675-7B80205FF4CE}" type="datetimeFigureOut">
              <a:rPr lang="it-IT" smtClean="0"/>
              <a:t>09/11/2021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63ED-4242-B640-BCEB-A04ED1AAE0A6}" type="slidenum">
              <a:rPr lang="it-IT" smtClean="0"/>
              <a:t>‹N›</a:t>
            </a:fld>
            <a:endParaRPr lang="it-IT"/>
          </a:p>
        </p:txBody>
      </p:sp>
    </p:spTree>
    <p:extLst>
      <p:ext uri="{BB962C8B-B14F-4D97-AF65-F5344CB8AC3E}">
        <p14:creationId xmlns:p14="http://schemas.microsoft.com/office/powerpoint/2010/main" val="132586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a:t>
            </a:fld>
            <a:endParaRPr lang="it-IT"/>
          </a:p>
        </p:txBody>
      </p:sp>
    </p:spTree>
    <p:extLst>
      <p:ext uri="{BB962C8B-B14F-4D97-AF65-F5344CB8AC3E}">
        <p14:creationId xmlns:p14="http://schemas.microsoft.com/office/powerpoint/2010/main" val="34573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richiede </a:t>
            </a:r>
          </a:p>
          <a:p>
            <a:r>
              <a:rPr lang="it-IT" sz="1200" kern="1200" dirty="0">
                <a:solidFill>
                  <a:schemeClr val="tx1"/>
                </a:solidFill>
                <a:effectLst/>
                <a:latin typeface="+mn-lt"/>
                <a:ea typeface="+mn-ea"/>
                <a:cs typeface="+mn-cs"/>
              </a:rPr>
              <a:t> </a:t>
            </a:r>
          </a:p>
          <a:p>
            <a:r>
              <a:rPr lang="it-IT" sz="1200" b="1" u="sng" kern="1200" dirty="0">
                <a:solidFill>
                  <a:schemeClr val="tx1"/>
                </a:solidFill>
                <a:effectLst/>
                <a:latin typeface="+mn-lt"/>
                <a:ea typeface="+mn-ea"/>
                <a:cs typeface="+mn-cs"/>
              </a:rPr>
              <a:t>per misurare le passività</a:t>
            </a:r>
            <a:r>
              <a:rPr lang="it-IT" sz="1200" kern="1200" dirty="0">
                <a:solidFill>
                  <a:schemeClr val="tx1"/>
                </a:solidFill>
                <a:effectLst/>
                <a:latin typeface="+mn-lt"/>
                <a:ea typeface="+mn-ea"/>
                <a:cs typeface="+mn-cs"/>
              </a:rPr>
              <a:t> nello stato patrimoniale di:</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di riconoscere la natura del servizio reso e di applicare principi contabili adeguati. Questi principi sulla natura sono simili all’IFRS 4, so no major </a:t>
            </a:r>
            <a:r>
              <a:rPr lang="it-IT" sz="1200" kern="1200" dirty="0" err="1">
                <a:solidFill>
                  <a:schemeClr val="tx1"/>
                </a:solidFill>
                <a:effectLst/>
                <a:latin typeface="+mn-lt"/>
                <a:ea typeface="+mn-ea"/>
                <a:cs typeface="+mn-cs"/>
              </a:rPr>
              <a:t>changes</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expected</a:t>
            </a:r>
            <a:r>
              <a:rPr lang="it-IT" sz="1200" kern="1200" dirty="0">
                <a:solidFill>
                  <a:schemeClr val="tx1"/>
                </a:solidFill>
                <a:effectLst/>
                <a:latin typeface="+mn-lt"/>
                <a:ea typeface="+mn-ea"/>
                <a:cs typeface="+mn-cs"/>
              </a:rPr>
              <a:t>, così pure la </a:t>
            </a:r>
            <a:r>
              <a:rPr lang="it-IT" sz="1200" kern="1200" dirty="0" err="1">
                <a:solidFill>
                  <a:schemeClr val="tx1"/>
                </a:solidFill>
                <a:effectLst/>
                <a:latin typeface="+mn-lt"/>
                <a:ea typeface="+mn-ea"/>
                <a:cs typeface="+mn-cs"/>
              </a:rPr>
              <a:t>definizone</a:t>
            </a:r>
            <a:r>
              <a:rPr lang="it-IT" sz="1200" kern="1200" dirty="0">
                <a:solidFill>
                  <a:schemeClr val="tx1"/>
                </a:solidFill>
                <a:effectLst/>
                <a:latin typeface="+mn-lt"/>
                <a:ea typeface="+mn-ea"/>
                <a:cs typeface="+mn-cs"/>
              </a:rPr>
              <a:t> di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boundaries</a:t>
            </a:r>
            <a:r>
              <a:rPr lang="it-IT" sz="1200" kern="1200" dirty="0">
                <a:solidFill>
                  <a:schemeClr val="tx1"/>
                </a:solidFill>
                <a:effectLst/>
                <a:latin typeface="+mn-lt"/>
                <a:ea typeface="+mn-ea"/>
                <a:cs typeface="+mn-cs"/>
              </a:rPr>
              <a:t> porta agli stessi risultati di Solvency II.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Di individuare la data di inizio come la minore tra The </a:t>
            </a:r>
            <a:r>
              <a:rPr lang="it-IT" sz="1200" kern="1200" dirty="0" err="1">
                <a:solidFill>
                  <a:schemeClr val="tx1"/>
                </a:solidFill>
                <a:effectLst/>
                <a:latin typeface="+mn-lt"/>
                <a:ea typeface="+mn-ea"/>
                <a:cs typeface="+mn-cs"/>
              </a:rPr>
              <a:t>beginning</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coverage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period</a:t>
            </a:r>
            <a:r>
              <a:rPr lang="it-IT" sz="1200" kern="1200" dirty="0">
                <a:solidFill>
                  <a:schemeClr val="tx1"/>
                </a:solidFill>
                <a:effectLst/>
                <a:latin typeface="+mn-lt"/>
                <a:ea typeface="+mn-ea"/>
                <a:cs typeface="+mn-cs"/>
              </a:rPr>
              <a:t>; and The due date of the first </a:t>
            </a:r>
            <a:r>
              <a:rPr lang="it-IT" sz="1200" kern="1200" dirty="0" err="1">
                <a:solidFill>
                  <a:schemeClr val="tx1"/>
                </a:solidFill>
                <a:effectLst/>
                <a:latin typeface="+mn-lt"/>
                <a:ea typeface="+mn-ea"/>
                <a:cs typeface="+mn-cs"/>
              </a:rPr>
              <a:t>payment</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Di raggruppare in gruppi con </a:t>
            </a:r>
            <a:r>
              <a:rPr lang="it-IT" sz="1200" b="1" kern="1200" dirty="0" err="1">
                <a:solidFill>
                  <a:schemeClr val="tx1"/>
                </a:solidFill>
                <a:effectLst/>
                <a:latin typeface="+mn-lt"/>
                <a:ea typeface="+mn-ea"/>
                <a:cs typeface="+mn-cs"/>
              </a:rPr>
              <a:t>similar</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risks</a:t>
            </a:r>
            <a:r>
              <a:rPr lang="it-IT" sz="1200" b="1" kern="1200" dirty="0">
                <a:solidFill>
                  <a:schemeClr val="tx1"/>
                </a:solidFill>
                <a:effectLst/>
                <a:latin typeface="+mn-lt"/>
                <a:ea typeface="+mn-ea"/>
                <a:cs typeface="+mn-cs"/>
              </a:rPr>
              <a:t> and </a:t>
            </a:r>
            <a:r>
              <a:rPr lang="it-IT" sz="1200" b="1" kern="1200" dirty="0" err="1">
                <a:solidFill>
                  <a:schemeClr val="tx1"/>
                </a:solidFill>
                <a:effectLst/>
                <a:latin typeface="+mn-lt"/>
                <a:ea typeface="+mn-ea"/>
                <a:cs typeface="+mn-cs"/>
              </a:rPr>
              <a:t>managed</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together</a:t>
            </a:r>
            <a:r>
              <a:rPr lang="it-IT" sz="1200" kern="1200" dirty="0">
                <a:solidFill>
                  <a:schemeClr val="tx1"/>
                </a:solidFill>
                <a:effectLst/>
                <a:latin typeface="+mn-lt"/>
                <a:ea typeface="+mn-ea"/>
                <a:cs typeface="+mn-cs"/>
              </a:rPr>
              <a:t>. A questo proposito IASB ha commentato (</a:t>
            </a:r>
            <a:r>
              <a:rPr lang="it-IT" sz="1200" kern="1200" dirty="0" err="1">
                <a:solidFill>
                  <a:schemeClr val="tx1"/>
                </a:solidFill>
                <a:effectLst/>
                <a:latin typeface="+mn-lt"/>
                <a:ea typeface="+mn-ea"/>
                <a:cs typeface="+mn-cs"/>
              </a:rPr>
              <a:t>Basis</a:t>
            </a:r>
            <a:r>
              <a:rPr lang="it-IT" sz="1200" kern="1200" dirty="0">
                <a:solidFill>
                  <a:schemeClr val="tx1"/>
                </a:solidFill>
                <a:effectLst/>
                <a:latin typeface="+mn-lt"/>
                <a:ea typeface="+mn-ea"/>
                <a:cs typeface="+mn-cs"/>
              </a:rPr>
              <a:t> for </a:t>
            </a:r>
            <a:r>
              <a:rPr lang="it-IT" sz="1200" kern="1200" dirty="0" err="1">
                <a:solidFill>
                  <a:schemeClr val="tx1"/>
                </a:solidFill>
                <a:effectLst/>
                <a:latin typeface="+mn-lt"/>
                <a:ea typeface="+mn-ea"/>
                <a:cs typeface="+mn-cs"/>
              </a:rPr>
              <a:t>Conclusions</a:t>
            </a:r>
            <a:r>
              <a:rPr lang="it-IT" sz="1200" kern="1200" dirty="0">
                <a:solidFill>
                  <a:schemeClr val="tx1"/>
                </a:solidFill>
                <a:effectLst/>
                <a:latin typeface="+mn-lt"/>
                <a:ea typeface="+mn-ea"/>
                <a:cs typeface="+mn-cs"/>
              </a:rPr>
              <a:t> (IFRS 17.BC126) che la procedura di raggruppamento dei contratti di assicurazione non dovrebbe portare a un numero eccessivo di gruppi che potrebbero fornire informazioni non sufficientemente utili-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di </a:t>
            </a:r>
            <a:r>
              <a:rPr lang="it-IT" sz="1200" b="1" kern="1200" dirty="0">
                <a:solidFill>
                  <a:schemeClr val="tx1"/>
                </a:solidFill>
                <a:effectLst/>
                <a:latin typeface="+mn-lt"/>
                <a:ea typeface="+mn-ea"/>
                <a:cs typeface="+mn-cs"/>
              </a:rPr>
              <a:t>raggruppare</a:t>
            </a:r>
            <a:r>
              <a:rPr lang="it-IT" sz="1200" kern="1200" dirty="0">
                <a:solidFill>
                  <a:schemeClr val="tx1"/>
                </a:solidFill>
                <a:effectLst/>
                <a:latin typeface="+mn-lt"/>
                <a:ea typeface="+mn-ea"/>
                <a:cs typeface="+mn-cs"/>
              </a:rPr>
              <a:t> i contratti, </a:t>
            </a:r>
            <a:r>
              <a:rPr lang="it-IT" sz="1200" b="1" kern="1200" dirty="0">
                <a:solidFill>
                  <a:schemeClr val="tx1"/>
                </a:solidFill>
                <a:effectLst/>
                <a:latin typeface="+mn-lt"/>
                <a:ea typeface="+mn-ea"/>
                <a:cs typeface="+mn-cs"/>
              </a:rPr>
              <a:t>per gruppo di rischio simili</a:t>
            </a:r>
            <a:r>
              <a:rPr lang="it-IT" sz="1200" kern="1200" dirty="0">
                <a:solidFill>
                  <a:schemeClr val="tx1"/>
                </a:solidFill>
                <a:effectLst/>
                <a:latin typeface="+mn-lt"/>
                <a:ea typeface="+mn-ea"/>
                <a:cs typeface="+mn-cs"/>
              </a:rPr>
              <a:t> e </a:t>
            </a:r>
            <a:r>
              <a:rPr lang="it-IT" sz="1200" b="1" kern="1200" dirty="0">
                <a:solidFill>
                  <a:schemeClr val="tx1"/>
                </a:solidFill>
                <a:effectLst/>
                <a:latin typeface="+mn-lt"/>
                <a:ea typeface="+mn-ea"/>
                <a:cs typeface="+mn-cs"/>
              </a:rPr>
              <a:t>gestiti congiuntamente </a:t>
            </a:r>
            <a:r>
              <a:rPr lang="it-IT" sz="1200" kern="1200" dirty="0" err="1">
                <a:solidFill>
                  <a:schemeClr val="tx1"/>
                </a:solidFill>
                <a:effectLst/>
                <a:latin typeface="+mn-lt"/>
                <a:ea typeface="+mn-ea"/>
                <a:cs typeface="+mn-cs"/>
              </a:rPr>
              <a:t>similar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risks</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managed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together</a:t>
            </a:r>
            <a:r>
              <a:rPr lang="it-IT" sz="1200" kern="1200" dirty="0">
                <a:solidFill>
                  <a:schemeClr val="tx1"/>
                </a:solidFill>
                <a:effectLst/>
                <a:latin typeface="+mn-lt"/>
                <a:ea typeface="+mn-ea"/>
                <a:cs typeface="+mn-cs"/>
              </a:rPr>
              <a:t>, per coorti annue, in almeno 3 gruppi: </a:t>
            </a:r>
          </a:p>
          <a:p>
            <a:r>
              <a:rPr lang="it-IT" sz="1200" kern="1200" dirty="0">
                <a:solidFill>
                  <a:schemeClr val="tx1"/>
                </a:solidFill>
                <a:effectLst/>
                <a:latin typeface="+mn-lt"/>
                <a:ea typeface="+mn-ea"/>
                <a:cs typeface="+mn-cs"/>
              </a:rPr>
              <a:t>1) contratti onerosi, </a:t>
            </a:r>
          </a:p>
          <a:p>
            <a:r>
              <a:rPr lang="it-IT" sz="1200" kern="1200" dirty="0">
                <a:solidFill>
                  <a:schemeClr val="tx1"/>
                </a:solidFill>
                <a:effectLst/>
                <a:latin typeface="+mn-lt"/>
                <a:ea typeface="+mn-ea"/>
                <a:cs typeface="+mn-cs"/>
              </a:rPr>
              <a:t>2) contratti non onerosi che hanno scarsa probabilità di diventare onerosi e </a:t>
            </a:r>
          </a:p>
          <a:p>
            <a:r>
              <a:rPr lang="it-IT" sz="1200" kern="1200" dirty="0">
                <a:solidFill>
                  <a:schemeClr val="tx1"/>
                </a:solidFill>
                <a:effectLst/>
                <a:latin typeface="+mn-lt"/>
                <a:ea typeface="+mn-ea"/>
                <a:cs typeface="+mn-cs"/>
              </a:rPr>
              <a:t>3) tutti gli altri contratti. </a:t>
            </a:r>
          </a:p>
          <a:p>
            <a:r>
              <a:rPr lang="en-US" sz="1200" kern="1200" dirty="0">
                <a:solidFill>
                  <a:schemeClr val="tx1"/>
                </a:solidFill>
                <a:effectLst/>
                <a:latin typeface="+mn-lt"/>
                <a:ea typeface="+mn-ea"/>
                <a:cs typeface="+mn-cs"/>
              </a:rPr>
              <a:t>Per </a:t>
            </a:r>
            <a:r>
              <a:rPr lang="en-US" sz="1200" kern="1200" dirty="0" err="1">
                <a:solidFill>
                  <a:schemeClr val="tx1"/>
                </a:solidFill>
                <a:effectLst/>
                <a:latin typeface="+mn-lt"/>
                <a:ea typeface="+mn-ea"/>
                <a:cs typeface="+mn-cs"/>
              </a:rPr>
              <a:t>evitare</a:t>
            </a:r>
            <a:r>
              <a:rPr lang="en-US" sz="1200" kern="1200" dirty="0">
                <a:solidFill>
                  <a:schemeClr val="tx1"/>
                </a:solidFill>
                <a:effectLst/>
                <a:latin typeface="+mn-lt"/>
                <a:ea typeface="+mn-ea"/>
                <a:cs typeface="+mn-cs"/>
              </a:rPr>
              <a:t> di </a:t>
            </a:r>
            <a:r>
              <a:rPr lang="en-US" sz="1200" kern="1200" dirty="0" err="1">
                <a:solidFill>
                  <a:schemeClr val="tx1"/>
                </a:solidFill>
                <a:effectLst/>
                <a:latin typeface="+mn-lt"/>
                <a:ea typeface="+mn-ea"/>
                <a:cs typeface="+mn-cs"/>
              </a:rPr>
              <a:t>compensare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gruppi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onerosi</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gruppi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profittevoli</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A questo proposito, il recente emendamento al principio IFRS17 proposto dalla Commissione europea concede agli assicuratori europei, la possibilità di esentare i contratti di </a:t>
            </a:r>
            <a:r>
              <a:rPr lang="it-IT" sz="1200" kern="1200" dirty="0" err="1">
                <a:solidFill>
                  <a:schemeClr val="tx1"/>
                </a:solidFill>
                <a:effectLst/>
                <a:latin typeface="+mn-lt"/>
                <a:ea typeface="+mn-ea"/>
                <a:cs typeface="+mn-cs"/>
              </a:rPr>
              <a:t>mutualizzazione</a:t>
            </a:r>
            <a:r>
              <a:rPr lang="it-IT" sz="1200" kern="1200" dirty="0">
                <a:solidFill>
                  <a:schemeClr val="tx1"/>
                </a:solidFill>
                <a:effectLst/>
                <a:latin typeface="+mn-lt"/>
                <a:ea typeface="+mn-ea"/>
                <a:cs typeface="+mn-cs"/>
              </a:rPr>
              <a:t> intergenerazionali e i contratti cash flow </a:t>
            </a:r>
            <a:r>
              <a:rPr lang="it-IT" sz="1200" kern="1200" dirty="0" err="1">
                <a:solidFill>
                  <a:schemeClr val="tx1"/>
                </a:solidFill>
                <a:effectLst/>
                <a:latin typeface="+mn-lt"/>
                <a:ea typeface="+mn-ea"/>
                <a:cs typeface="+mn-cs"/>
              </a:rPr>
              <a:t>matched</a:t>
            </a:r>
            <a:r>
              <a:rPr lang="it-IT" sz="1200" kern="1200" dirty="0">
                <a:solidFill>
                  <a:schemeClr val="tx1"/>
                </a:solidFill>
                <a:effectLst/>
                <a:latin typeface="+mn-lt"/>
                <a:ea typeface="+mn-ea"/>
                <a:cs typeface="+mn-cs"/>
              </a:rPr>
              <a:t> dal requisito della coorte annuale dell'IFRS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riguarda la misurazione, l’IFRS 17 a differenza del IFRS4 dispone che i valori che verranno pagati devono essere al fair </a:t>
            </a:r>
            <a:r>
              <a:rPr lang="it-IT" sz="1200" kern="1200" dirty="0" err="1">
                <a:solidFill>
                  <a:schemeClr val="tx1"/>
                </a:solidFill>
                <a:effectLst/>
                <a:latin typeface="+mn-lt"/>
                <a:ea typeface="+mn-ea"/>
                <a:cs typeface="+mn-cs"/>
              </a:rPr>
              <a:t>value</a:t>
            </a:r>
            <a:r>
              <a:rPr lang="it-IT" sz="1200" kern="1200" dirty="0">
                <a:solidFill>
                  <a:schemeClr val="tx1"/>
                </a:solidFill>
                <a:effectLst/>
                <a:latin typeface="+mn-lt"/>
                <a:ea typeface="+mn-ea"/>
                <a:cs typeface="+mn-cs"/>
              </a:rPr>
              <a:t>. Per quanto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contratto di riassicurazione detenuto sia contabilizzato separatamente dai contratti assicurativi sottostanti a cui si riferisce.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a:solidFill>
                  <a:schemeClr val="tx1"/>
                </a:solidFill>
                <a:effectLst/>
                <a:latin typeface="+mn-lt"/>
                <a:ea typeface="+mn-ea"/>
                <a:cs typeface="+mn-cs"/>
              </a:rPr>
              <a:t>Perché la passività verso l’assicurato non diminuisce per gli importi si prevede di ricevere dal riassicuratore.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a:solidFill>
                  <a:schemeClr val="tx1"/>
                </a:solidFill>
                <a:effectLst/>
                <a:latin typeface="+mn-lt"/>
                <a:ea typeface="+mn-ea"/>
                <a:cs typeface="+mn-cs"/>
              </a:rPr>
              <a:t>Perché un contratti di riassicurazione spesso forniscono copertura per molti contratti sottostanti, e quindi l'emittente (cioè il riassicuratore) può non essere esposto alla possibilità di una perdita significativa anche se ogni singolo contratto sottostante espone l'assicuratore a un rischio assicurativo significativo. Tuttavia, applicando l'IFRS 17, anche se un contratto di riassicurazione non espone l'emittente alla possibilità di una perdita significativa, si ritiene che trasferisca un rischio assicurativo significativo se trasferisce al riassicuratore sostanzialmente tutto il rischio assicurativo relativo alla parte riassicurata dei contratti assicurativi sottostanti. Alcuni contratti che sono, nella forma giuridica, contratti di riassicurazione finanziaria restituiscono tutti i rischi significativi all'assicurato. Tali contratti sono normalmente strumenti finanziari o contratti di servizio e pertanto non rientrano nell'ambito di applicazione dell'IFRS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 can be </a:t>
            </a:r>
            <a:r>
              <a:rPr lang="it-IT" sz="1200" kern="1200" dirty="0" err="1">
                <a:solidFill>
                  <a:schemeClr val="tx1"/>
                </a:solidFill>
                <a:effectLst/>
                <a:latin typeface="+mn-lt"/>
                <a:ea typeface="+mn-ea"/>
                <a:cs typeface="+mn-cs"/>
              </a:rPr>
              <a:t>assumed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investment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components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included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insurance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also</a:t>
            </a:r>
            <a:r>
              <a:rPr lang="it-IT" sz="1200" kern="1200" dirty="0">
                <a:solidFill>
                  <a:schemeClr val="tx1"/>
                </a:solidFill>
                <a:effectLst/>
                <a:latin typeface="+mn-lt"/>
                <a:ea typeface="+mn-ea"/>
                <a:cs typeface="+mn-cs"/>
              </a:rPr>
              <a:t> in the scope of IFRS 17 and do </a:t>
            </a:r>
            <a:r>
              <a:rPr lang="it-IT" sz="1200" kern="1200" dirty="0" err="1">
                <a:solidFill>
                  <a:schemeClr val="tx1"/>
                </a:solidFill>
                <a:effectLst/>
                <a:latin typeface="+mn-lt"/>
                <a:ea typeface="+mn-ea"/>
                <a:cs typeface="+mn-cs"/>
              </a:rPr>
              <a:t>not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require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separation</a:t>
            </a:r>
            <a:r>
              <a:rPr lang="it-IT" sz="1200" kern="1200" dirty="0">
                <a:solidFill>
                  <a:schemeClr val="tx1"/>
                </a:solidFill>
                <a:effectLst/>
                <a:latin typeface="+mn-lt"/>
                <a:ea typeface="+mn-ea"/>
                <a:cs typeface="+mn-cs"/>
              </a:rPr>
              <a:t> from the </a:t>
            </a:r>
            <a:r>
              <a:rPr lang="it-IT" sz="1200" kern="1200" dirty="0" err="1">
                <a:solidFill>
                  <a:schemeClr val="tx1"/>
                </a:solidFill>
                <a:effectLst/>
                <a:latin typeface="+mn-lt"/>
                <a:ea typeface="+mn-ea"/>
                <a:cs typeface="+mn-cs"/>
              </a:rPr>
              <a:t>insurance</a:t>
            </a:r>
            <a:r>
              <a:rPr lang="it-IT" sz="1200" kern="1200" dirty="0">
                <a:solidFill>
                  <a:schemeClr val="tx1"/>
                </a:solidFill>
                <a:effectLst/>
                <a:latin typeface="+mn-lt"/>
                <a:ea typeface="+mn-ea"/>
                <a:cs typeface="+mn-cs"/>
              </a:rPr>
              <a:t> component of the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onsequently</a:t>
            </a:r>
            <a:r>
              <a:rPr lang="it-IT" sz="1200" kern="1200" dirty="0">
                <a:solidFill>
                  <a:schemeClr val="tx1"/>
                </a:solidFill>
                <a:effectLst/>
                <a:latin typeface="+mn-lt"/>
                <a:ea typeface="+mn-ea"/>
                <a:cs typeface="+mn-cs"/>
              </a:rPr>
              <a:t>, a best estimate of the cash </a:t>
            </a:r>
            <a:r>
              <a:rPr lang="it-IT" sz="1200" kern="1200" dirty="0" err="1">
                <a:solidFill>
                  <a:schemeClr val="tx1"/>
                </a:solidFill>
                <a:effectLst/>
                <a:latin typeface="+mn-lt"/>
                <a:ea typeface="+mn-ea"/>
                <a:cs typeface="+mn-cs"/>
              </a:rPr>
              <a:t>flows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has</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determined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reporting date, </a:t>
            </a:r>
            <a:r>
              <a:rPr lang="it-IT" sz="1200" kern="1200" dirty="0" err="1">
                <a:solidFill>
                  <a:schemeClr val="tx1"/>
                </a:solidFill>
                <a:effectLst/>
                <a:latin typeface="+mn-lt"/>
                <a:ea typeface="+mn-ea"/>
                <a:cs typeface="+mn-cs"/>
              </a:rPr>
              <a:t>including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reporting </a:t>
            </a:r>
            <a:r>
              <a:rPr lang="it-IT" sz="1200" kern="1200" dirty="0" err="1">
                <a:solidFill>
                  <a:schemeClr val="tx1"/>
                </a:solidFill>
                <a:effectLst/>
                <a:latin typeface="+mn-lt"/>
                <a:ea typeface="+mn-ea"/>
                <a:cs typeface="+mn-cs"/>
              </a:rPr>
              <a:t>dates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deferral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phase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Doing</a:t>
            </a:r>
            <a:r>
              <a:rPr lang="it-IT" sz="1200" kern="1200" dirty="0">
                <a:solidFill>
                  <a:schemeClr val="tx1"/>
                </a:solidFill>
                <a:effectLst/>
                <a:latin typeface="+mn-lt"/>
                <a:ea typeface="+mn-ea"/>
                <a:cs typeface="+mn-cs"/>
              </a:rPr>
              <a:t> so </a:t>
            </a:r>
            <a:r>
              <a:rPr lang="it-IT" sz="1200" kern="1200" dirty="0" err="1">
                <a:solidFill>
                  <a:schemeClr val="tx1"/>
                </a:solidFill>
                <a:effectLst/>
                <a:latin typeface="+mn-lt"/>
                <a:ea typeface="+mn-ea"/>
                <a:cs typeface="+mn-cs"/>
              </a:rPr>
              <a:t>requires</a:t>
            </a:r>
            <a:r>
              <a:rPr lang="it-IT" sz="1200" kern="1200" dirty="0">
                <a:solidFill>
                  <a:schemeClr val="tx1"/>
                </a:solidFill>
                <a:effectLst/>
                <a:latin typeface="+mn-lt"/>
                <a:ea typeface="+mn-ea"/>
                <a:cs typeface="+mn-cs"/>
              </a:rPr>
              <a:t> an </a:t>
            </a:r>
            <a:r>
              <a:rPr lang="it-IT" sz="1200" kern="1200" dirty="0" err="1">
                <a:solidFill>
                  <a:schemeClr val="tx1"/>
                </a:solidFill>
                <a:effectLst/>
                <a:latin typeface="+mn-lt"/>
                <a:ea typeface="+mn-ea"/>
                <a:cs typeface="+mn-cs"/>
              </a:rPr>
              <a:t>entity</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determine</a:t>
            </a:r>
            <a:r>
              <a:rPr lang="it-IT" sz="1200" kern="1200" dirty="0">
                <a:solidFill>
                  <a:schemeClr val="tx1"/>
                </a:solidFill>
                <a:effectLst/>
                <a:latin typeface="+mn-lt"/>
                <a:ea typeface="+mn-ea"/>
                <a:cs typeface="+mn-cs"/>
              </a:rPr>
              <a:t> a best estimate of the </a:t>
            </a:r>
            <a:r>
              <a:rPr lang="it-IT" sz="1200" kern="1200" dirty="0" err="1">
                <a:solidFill>
                  <a:schemeClr val="tx1"/>
                </a:solidFill>
                <a:effectLst/>
                <a:latin typeface="+mn-lt"/>
                <a:ea typeface="+mn-ea"/>
                <a:cs typeface="+mn-cs"/>
              </a:rPr>
              <a:t>expected</a:t>
            </a:r>
            <a:r>
              <a:rPr lang="it-IT" sz="1200" kern="1200" dirty="0">
                <a:solidFill>
                  <a:schemeClr val="tx1"/>
                </a:solidFill>
                <a:effectLst/>
                <a:latin typeface="+mn-lt"/>
                <a:ea typeface="+mn-ea"/>
                <a:cs typeface="+mn-cs"/>
              </a:rPr>
              <a:t> future </a:t>
            </a:r>
            <a:r>
              <a:rPr lang="it-IT" sz="1200" kern="1200" dirty="0" err="1">
                <a:solidFill>
                  <a:schemeClr val="tx1"/>
                </a:solidFill>
                <a:effectLst/>
                <a:latin typeface="+mn-lt"/>
                <a:ea typeface="+mn-ea"/>
                <a:cs typeface="+mn-cs"/>
              </a:rPr>
              <a:t>annuity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payments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any</a:t>
            </a:r>
            <a:r>
              <a:rPr lang="it-IT" sz="1200" kern="1200" dirty="0">
                <a:solidFill>
                  <a:schemeClr val="tx1"/>
                </a:solidFill>
                <a:effectLst/>
                <a:latin typeface="+mn-lt"/>
                <a:ea typeface="+mn-ea"/>
                <a:cs typeface="+mn-cs"/>
              </a:rPr>
              <a:t> reporting date </a:t>
            </a:r>
            <a:r>
              <a:rPr lang="it-IT" sz="1200" kern="1200" dirty="0" err="1">
                <a:solidFill>
                  <a:schemeClr val="tx1"/>
                </a:solidFill>
                <a:effectLst/>
                <a:latin typeface="+mn-lt"/>
                <a:ea typeface="+mn-ea"/>
                <a:cs typeface="+mn-cs"/>
              </a:rPr>
              <a:t>during</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deferral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phase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amount</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estimated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annuity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payments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depends</a:t>
            </a:r>
            <a:r>
              <a:rPr lang="it-IT" sz="1200" kern="1200" dirty="0">
                <a:solidFill>
                  <a:schemeClr val="tx1"/>
                </a:solidFill>
                <a:effectLst/>
                <a:latin typeface="+mn-lt"/>
                <a:ea typeface="+mn-ea"/>
                <a:cs typeface="+mn-cs"/>
              </a:rPr>
              <a:t> on an </a:t>
            </a:r>
            <a:r>
              <a:rPr lang="it-IT" sz="1200" kern="1200" dirty="0" err="1">
                <a:solidFill>
                  <a:schemeClr val="tx1"/>
                </a:solidFill>
                <a:effectLst/>
                <a:latin typeface="+mn-lt"/>
                <a:ea typeface="+mn-ea"/>
                <a:cs typeface="+mn-cs"/>
              </a:rPr>
              <a:t>estimated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amount</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unit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linked</a:t>
            </a:r>
            <a:r>
              <a:rPr lang="it-IT" sz="1200" kern="1200" dirty="0">
                <a:solidFill>
                  <a:schemeClr val="tx1"/>
                </a:solidFill>
                <a:effectLst/>
                <a:latin typeface="+mn-lt"/>
                <a:ea typeface="+mn-ea"/>
                <a:cs typeface="+mn-cs"/>
              </a:rPr>
              <a:t> component (</a:t>
            </a:r>
            <a:r>
              <a:rPr lang="it-IT" sz="1200" kern="1200" dirty="0" err="1">
                <a:solidFill>
                  <a:schemeClr val="tx1"/>
                </a:solidFill>
                <a:effectLst/>
                <a:latin typeface="+mn-lt"/>
                <a:ea typeface="+mn-ea"/>
                <a:cs typeface="+mn-cs"/>
              </a:rPr>
              <a:t>usually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done</a:t>
            </a:r>
            <a:r>
              <a:rPr lang="it-IT" sz="1200" kern="1200" dirty="0">
                <a:solidFill>
                  <a:schemeClr val="tx1"/>
                </a:solidFill>
                <a:effectLst/>
                <a:latin typeface="+mn-lt"/>
                <a:ea typeface="+mn-ea"/>
                <a:cs typeface="+mn-cs"/>
              </a:rPr>
              <a:t> via a </a:t>
            </a:r>
            <a:r>
              <a:rPr lang="it-IT" sz="1200" kern="1200" dirty="0" err="1">
                <a:solidFill>
                  <a:schemeClr val="tx1"/>
                </a:solidFill>
                <a:effectLst/>
                <a:latin typeface="+mn-lt"/>
                <a:ea typeface="+mn-ea"/>
                <a:cs typeface="+mn-cs"/>
              </a:rPr>
              <a:t>projection</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unit-linked</a:t>
            </a:r>
            <a:r>
              <a:rPr lang="it-IT" sz="1200" kern="1200" dirty="0">
                <a:solidFill>
                  <a:schemeClr val="tx1"/>
                </a:solidFill>
                <a:effectLst/>
                <a:latin typeface="+mn-lt"/>
                <a:ea typeface="+mn-ea"/>
                <a:cs typeface="+mn-cs"/>
              </a:rPr>
              <a:t> fund up to the end of the </a:t>
            </a:r>
            <a:r>
              <a:rPr lang="it-IT" sz="1200" kern="1200" dirty="0" err="1">
                <a:solidFill>
                  <a:schemeClr val="tx1"/>
                </a:solidFill>
                <a:effectLst/>
                <a:latin typeface="+mn-lt"/>
                <a:ea typeface="+mn-ea"/>
                <a:cs typeface="+mn-cs"/>
              </a:rPr>
              <a:t>deferral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phase</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actuarial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models</a:t>
            </a:r>
            <a:r>
              <a:rPr lang="it-IT" sz="1200" kern="1200" dirty="0">
                <a:solidFill>
                  <a:schemeClr val="tx1"/>
                </a:solidFill>
                <a:effectLst/>
                <a:latin typeface="+mn-lt"/>
                <a:ea typeface="+mn-ea"/>
                <a:cs typeface="+mn-cs"/>
              </a:rPr>
              <a:t>), i.e. the </a:t>
            </a:r>
            <a:r>
              <a:rPr lang="it-IT" sz="1200" kern="1200" dirty="0" err="1">
                <a:solidFill>
                  <a:schemeClr val="tx1"/>
                </a:solidFill>
                <a:effectLst/>
                <a:latin typeface="+mn-lt"/>
                <a:ea typeface="+mn-ea"/>
                <a:cs typeface="+mn-cs"/>
              </a:rPr>
              <a:t>measurement</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unit-linked</a:t>
            </a:r>
            <a:r>
              <a:rPr lang="it-IT" sz="1200" kern="1200" dirty="0">
                <a:solidFill>
                  <a:schemeClr val="tx1"/>
                </a:solidFill>
                <a:effectLst/>
                <a:latin typeface="+mn-lt"/>
                <a:ea typeface="+mn-ea"/>
                <a:cs typeface="+mn-cs"/>
              </a:rPr>
              <a:t> component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necessary</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order</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determine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value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insur</a:t>
            </a:r>
            <a:r>
              <a:rPr lang="it-IT" sz="1200" kern="1200" dirty="0">
                <a:solidFill>
                  <a:schemeClr val="tx1"/>
                </a:solidFill>
                <a:effectLst/>
                <a:latin typeface="+mn-lt"/>
                <a:ea typeface="+mn-ea"/>
                <a:cs typeface="+mn-cs"/>
              </a:rPr>
              <a:t>- ance component. </a:t>
            </a:r>
            <a:endParaRPr lang="it-IT" dirty="0"/>
          </a:p>
          <a:p>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explained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above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sufficient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criterion</a:t>
            </a:r>
            <a:r>
              <a:rPr lang="it-IT" sz="1200" kern="1200" dirty="0">
                <a:solidFill>
                  <a:schemeClr val="tx1"/>
                </a:solidFill>
                <a:effectLst/>
                <a:latin typeface="+mn-lt"/>
                <a:ea typeface="+mn-ea"/>
                <a:cs typeface="+mn-cs"/>
              </a:rPr>
              <a:t> for the </a:t>
            </a:r>
            <a:r>
              <a:rPr lang="it-IT" sz="1200" kern="1200" dirty="0" err="1">
                <a:solidFill>
                  <a:schemeClr val="tx1"/>
                </a:solidFill>
                <a:effectLst/>
                <a:latin typeface="+mn-lt"/>
                <a:ea typeface="+mn-ea"/>
                <a:cs typeface="+mn-cs"/>
              </a:rPr>
              <a:t>two</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components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being</a:t>
            </a:r>
            <a:r>
              <a:rPr lang="it-IT" sz="1200" kern="1200" dirty="0">
                <a:solidFill>
                  <a:schemeClr val="tx1"/>
                </a:solidFill>
                <a:effectLst/>
                <a:latin typeface="+mn-lt"/>
                <a:ea typeface="+mn-ea"/>
                <a:cs typeface="+mn-cs"/>
              </a:rPr>
              <a:t> non- </a:t>
            </a:r>
            <a:r>
              <a:rPr lang="it-IT" sz="1200" kern="1200" dirty="0" err="1">
                <a:solidFill>
                  <a:schemeClr val="tx1"/>
                </a:solidFill>
                <a:effectLst/>
                <a:latin typeface="+mn-lt"/>
                <a:ea typeface="+mn-ea"/>
                <a:cs typeface="+mn-cs"/>
              </a:rPr>
              <a:t>distinct</a:t>
            </a:r>
            <a:r>
              <a:rPr lang="it-IT" sz="1200" kern="1200" dirty="0">
                <a:solidFill>
                  <a:schemeClr val="tx1"/>
                </a:solidFill>
                <a:effectLst/>
                <a:latin typeface="+mn-lt"/>
                <a:ea typeface="+mn-ea"/>
                <a:cs typeface="+mn-cs"/>
              </a:rPr>
              <a:t> and a </a:t>
            </a:r>
            <a:r>
              <a:rPr lang="it-IT" sz="1200" kern="1200" dirty="0" err="1">
                <a:solidFill>
                  <a:schemeClr val="tx1"/>
                </a:solidFill>
                <a:effectLst/>
                <a:latin typeface="+mn-lt"/>
                <a:ea typeface="+mn-ea"/>
                <a:cs typeface="+mn-cs"/>
              </a:rPr>
              <a:t>separation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not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possible</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i="1" kern="1200" dirty="0" err="1">
                <a:solidFill>
                  <a:schemeClr val="tx1"/>
                </a:solidFill>
                <a:effectLst/>
                <a:latin typeface="+mn-lt"/>
                <a:ea typeface="+mn-ea"/>
                <a:cs typeface="+mn-cs"/>
              </a:rPr>
              <a:t>When</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an </a:t>
            </a:r>
            <a:r>
              <a:rPr lang="it-IT" sz="1200" i="1" kern="1200" dirty="0" err="1">
                <a:solidFill>
                  <a:schemeClr val="tx1"/>
                </a:solidFill>
                <a:effectLst/>
                <a:latin typeface="+mn-lt"/>
                <a:ea typeface="+mn-ea"/>
                <a:cs typeface="+mn-cs"/>
              </a:rPr>
              <a:t>insurance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contract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recognized</a:t>
            </a:r>
            <a:r>
              <a:rPr lang="it-IT" sz="1200" i="1" kern="1200" dirty="0">
                <a:solidFill>
                  <a:schemeClr val="tx1"/>
                </a:solidFill>
                <a:effectLst/>
                <a:latin typeface="+mn-lt"/>
                <a:ea typeface="+mn-ea"/>
                <a:cs typeface="+mn-cs"/>
              </a:rPr>
              <a:t> for the first time? </a:t>
            </a:r>
            <a:endParaRPr lang="it-IT" dirty="0"/>
          </a:p>
          <a:p>
            <a:r>
              <a:rPr lang="it-IT" sz="1200" kern="1200" dirty="0">
                <a:solidFill>
                  <a:schemeClr val="tx1"/>
                </a:solidFill>
                <a:effectLst/>
                <a:latin typeface="+mn-lt"/>
                <a:ea typeface="+mn-ea"/>
                <a:cs typeface="+mn-cs"/>
              </a:rPr>
              <a:t>IFRS 17.25 </a:t>
            </a:r>
            <a:r>
              <a:rPr lang="it-IT" sz="1200" kern="1200" dirty="0" err="1">
                <a:solidFill>
                  <a:schemeClr val="tx1"/>
                </a:solidFill>
                <a:effectLst/>
                <a:latin typeface="+mn-lt"/>
                <a:ea typeface="+mn-ea"/>
                <a:cs typeface="+mn-cs"/>
              </a:rPr>
              <a:t>defines</a:t>
            </a:r>
            <a:r>
              <a:rPr lang="it-IT" sz="1200" kern="1200" dirty="0">
                <a:solidFill>
                  <a:schemeClr val="tx1"/>
                </a:solidFill>
                <a:effectLst/>
                <a:latin typeface="+mn-lt"/>
                <a:ea typeface="+mn-ea"/>
                <a:cs typeface="+mn-cs"/>
              </a:rPr>
              <a:t> the first </a:t>
            </a:r>
            <a:r>
              <a:rPr lang="it-IT" sz="1200" kern="1200" dirty="0" err="1">
                <a:solidFill>
                  <a:schemeClr val="tx1"/>
                </a:solidFill>
                <a:effectLst/>
                <a:latin typeface="+mn-lt"/>
                <a:ea typeface="+mn-ea"/>
                <a:cs typeface="+mn-cs"/>
              </a:rPr>
              <a:t>recognition</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insurance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earlier</a:t>
            </a:r>
            <a:r>
              <a:rPr lang="it-IT" sz="1200" kern="1200" dirty="0">
                <a:solidFill>
                  <a:schemeClr val="tx1"/>
                </a:solidFill>
                <a:effectLst/>
                <a:latin typeface="+mn-lt"/>
                <a:ea typeface="+mn-ea"/>
                <a:cs typeface="+mn-cs"/>
              </a:rPr>
              <a:t> of: </a:t>
            </a:r>
            <a:endParaRPr lang="it-IT" dirty="0"/>
          </a:p>
          <a:p>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beginning</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coverage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period</a:t>
            </a:r>
            <a:r>
              <a:rPr lang="it-IT" sz="1200" kern="1200" dirty="0">
                <a:solidFill>
                  <a:schemeClr val="tx1"/>
                </a:solidFill>
                <a:effectLst/>
                <a:latin typeface="+mn-lt"/>
                <a:ea typeface="+mn-ea"/>
                <a:cs typeface="+mn-cs"/>
              </a:rPr>
              <a:t>; and </a:t>
            </a:r>
            <a:endParaRPr lang="it-IT" dirty="0">
              <a:effectLst/>
            </a:endParaRPr>
          </a:p>
          <a:p>
            <a:r>
              <a:rPr lang="it-IT" sz="1200" kern="1200" dirty="0">
                <a:solidFill>
                  <a:schemeClr val="tx1"/>
                </a:solidFill>
                <a:effectLst/>
                <a:latin typeface="+mn-lt"/>
                <a:ea typeface="+mn-ea"/>
                <a:cs typeface="+mn-cs"/>
              </a:rPr>
              <a:t>  The due date of the first </a:t>
            </a:r>
            <a:r>
              <a:rPr lang="it-IT" sz="1200" kern="1200" dirty="0" err="1">
                <a:solidFill>
                  <a:schemeClr val="tx1"/>
                </a:solidFill>
                <a:effectLst/>
                <a:latin typeface="+mn-lt"/>
                <a:ea typeface="+mn-ea"/>
                <a:cs typeface="+mn-cs"/>
              </a:rPr>
              <a:t>payment</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policyholder</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IFRS 17.25 </a:t>
            </a:r>
            <a:r>
              <a:rPr lang="it-IT" sz="1200" kern="1200" dirty="0" err="1">
                <a:solidFill>
                  <a:schemeClr val="tx1"/>
                </a:solidFill>
                <a:effectLst/>
                <a:latin typeface="+mn-lt"/>
                <a:ea typeface="+mn-ea"/>
                <a:cs typeface="+mn-cs"/>
              </a:rPr>
              <a:t>defines</a:t>
            </a:r>
            <a:r>
              <a:rPr lang="it-IT" sz="1200" kern="1200" dirty="0">
                <a:solidFill>
                  <a:schemeClr val="tx1"/>
                </a:solidFill>
                <a:effectLst/>
                <a:latin typeface="+mn-lt"/>
                <a:ea typeface="+mn-ea"/>
                <a:cs typeface="+mn-cs"/>
              </a:rPr>
              <a:t> the first </a:t>
            </a:r>
            <a:r>
              <a:rPr lang="it-IT" sz="1200" kern="1200" dirty="0" err="1">
                <a:solidFill>
                  <a:schemeClr val="tx1"/>
                </a:solidFill>
                <a:effectLst/>
                <a:latin typeface="+mn-lt"/>
                <a:ea typeface="+mn-ea"/>
                <a:cs typeface="+mn-cs"/>
              </a:rPr>
              <a:t>recognition</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insurance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earlier</a:t>
            </a:r>
            <a:r>
              <a:rPr lang="it-IT" sz="1200" kern="1200" dirty="0">
                <a:solidFill>
                  <a:schemeClr val="tx1"/>
                </a:solidFill>
                <a:effectLst/>
                <a:latin typeface="+mn-lt"/>
                <a:ea typeface="+mn-ea"/>
                <a:cs typeface="+mn-cs"/>
              </a:rPr>
              <a:t> of: </a:t>
            </a:r>
            <a:endParaRPr lang="it-IT" dirty="0"/>
          </a:p>
          <a:p>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beginning</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coverage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period</a:t>
            </a:r>
            <a:r>
              <a:rPr lang="it-IT" sz="1200" kern="1200" dirty="0">
                <a:solidFill>
                  <a:schemeClr val="tx1"/>
                </a:solidFill>
                <a:effectLst/>
                <a:latin typeface="+mn-lt"/>
                <a:ea typeface="+mn-ea"/>
                <a:cs typeface="+mn-cs"/>
              </a:rPr>
              <a:t>; and </a:t>
            </a:r>
            <a:endParaRPr lang="it-IT" dirty="0">
              <a:effectLst/>
            </a:endParaRPr>
          </a:p>
          <a:p>
            <a:r>
              <a:rPr lang="it-IT" sz="1200" kern="1200" dirty="0">
                <a:solidFill>
                  <a:schemeClr val="tx1"/>
                </a:solidFill>
                <a:effectLst/>
                <a:latin typeface="+mn-lt"/>
                <a:ea typeface="+mn-ea"/>
                <a:cs typeface="+mn-cs"/>
              </a:rPr>
              <a:t>  The due date of the first </a:t>
            </a:r>
            <a:r>
              <a:rPr lang="it-IT" sz="1200" kern="1200" dirty="0" err="1">
                <a:solidFill>
                  <a:schemeClr val="tx1"/>
                </a:solidFill>
                <a:effectLst/>
                <a:latin typeface="+mn-lt"/>
                <a:ea typeface="+mn-ea"/>
                <a:cs typeface="+mn-cs"/>
              </a:rPr>
              <a:t>payment</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policyholder</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a:t>
            </a:r>
            <a:endParaRPr lang="it-IT" dirty="0">
              <a:effectLst/>
            </a:endParaRPr>
          </a:p>
          <a:p>
            <a:r>
              <a:rPr lang="it-IT" sz="1200" kern="1200" dirty="0" err="1">
                <a:solidFill>
                  <a:schemeClr val="tx1"/>
                </a:solidFill>
                <a:effectLst/>
                <a:latin typeface="+mn-lt"/>
                <a:ea typeface="+mn-ea"/>
                <a:cs typeface="+mn-cs"/>
              </a:rPr>
              <a:t>However</a:t>
            </a:r>
            <a:r>
              <a:rPr lang="it-IT" sz="1200" kern="1200" dirty="0">
                <a:solidFill>
                  <a:schemeClr val="tx1"/>
                </a:solidFill>
                <a:effectLst/>
                <a:latin typeface="+mn-lt"/>
                <a:ea typeface="+mn-ea"/>
                <a:cs typeface="+mn-cs"/>
              </a:rPr>
              <a:t>, for a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onerous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recognition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has</a:t>
            </a:r>
            <a:r>
              <a:rPr lang="it-IT" sz="1200" kern="1200" dirty="0">
                <a:solidFill>
                  <a:schemeClr val="tx1"/>
                </a:solidFill>
                <a:effectLst/>
                <a:latin typeface="+mn-lt"/>
                <a:ea typeface="+mn-ea"/>
                <a:cs typeface="+mn-cs"/>
              </a:rPr>
              <a:t> to take </a:t>
            </a:r>
            <a:r>
              <a:rPr lang="it-IT" sz="1200" kern="1200" dirty="0" err="1">
                <a:solidFill>
                  <a:schemeClr val="tx1"/>
                </a:solidFill>
                <a:effectLst/>
                <a:latin typeface="+mn-lt"/>
                <a:ea typeface="+mn-ea"/>
                <a:cs typeface="+mn-cs"/>
              </a:rPr>
              <a:t>place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immedi</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ately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the information </a:t>
            </a:r>
            <a:r>
              <a:rPr lang="it-IT" sz="1200" kern="1200" dirty="0" err="1">
                <a:solidFill>
                  <a:schemeClr val="tx1"/>
                </a:solidFill>
                <a:effectLst/>
                <a:latin typeface="+mn-lt"/>
                <a:ea typeface="+mn-ea"/>
                <a:cs typeface="+mn-cs"/>
              </a:rPr>
              <a:t>about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onerousness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available</a:t>
            </a:r>
            <a:r>
              <a:rPr lang="it-IT" sz="1200" kern="1200" dirty="0">
                <a:solidFill>
                  <a:schemeClr val="tx1"/>
                </a:solidFill>
                <a:effectLst/>
                <a:latin typeface="+mn-lt"/>
                <a:ea typeface="+mn-ea"/>
                <a:cs typeface="+mn-cs"/>
              </a:rPr>
              <a:t>. </a:t>
            </a:r>
            <a:endParaRPr lang="it-IT" dirty="0">
              <a:effectLst/>
            </a:endParaRPr>
          </a:p>
          <a:p>
            <a:r>
              <a:rPr lang="it-IT" sz="1200" kern="1200" dirty="0">
                <a:solidFill>
                  <a:schemeClr val="tx1"/>
                </a:solidFill>
                <a:effectLst/>
                <a:latin typeface="+mn-lt"/>
                <a:ea typeface="+mn-ea"/>
                <a:cs typeface="+mn-cs"/>
              </a:rPr>
              <a:t>Note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IFRS 17 </a:t>
            </a:r>
            <a:r>
              <a:rPr lang="it-IT" sz="1200" kern="1200" dirty="0" err="1">
                <a:solidFill>
                  <a:schemeClr val="tx1"/>
                </a:solidFill>
                <a:effectLst/>
                <a:latin typeface="+mn-lt"/>
                <a:ea typeface="+mn-ea"/>
                <a:cs typeface="+mn-cs"/>
              </a:rPr>
              <a:t>differs</a:t>
            </a:r>
            <a:r>
              <a:rPr lang="it-IT" sz="1200" kern="1200" dirty="0">
                <a:solidFill>
                  <a:schemeClr val="tx1"/>
                </a:solidFill>
                <a:effectLst/>
                <a:latin typeface="+mn-lt"/>
                <a:ea typeface="+mn-ea"/>
                <a:cs typeface="+mn-cs"/>
              </a:rPr>
              <a:t> from Solvency II </a:t>
            </a:r>
            <a:r>
              <a:rPr lang="it-IT" sz="1200" kern="1200" dirty="0" err="1">
                <a:solidFill>
                  <a:schemeClr val="tx1"/>
                </a:solidFill>
                <a:effectLst/>
                <a:latin typeface="+mn-lt"/>
                <a:ea typeface="+mn-ea"/>
                <a:cs typeface="+mn-cs"/>
              </a:rPr>
              <a:t>where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written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have</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recognized</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technical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provision</a:t>
            </a:r>
            <a:r>
              <a:rPr lang="it-IT" sz="1200" kern="1200" dirty="0">
                <a:solidFill>
                  <a:schemeClr val="tx1"/>
                </a:solidFill>
                <a:effectLst/>
                <a:latin typeface="+mn-lt"/>
                <a:ea typeface="+mn-ea"/>
                <a:cs typeface="+mn-cs"/>
              </a:rPr>
              <a:t>. </a:t>
            </a:r>
            <a:endParaRPr lang="it-IT" dirty="0">
              <a:effectLst/>
            </a:endParaRP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Typically</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most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efficient</a:t>
            </a:r>
            <a:r>
              <a:rPr lang="it-IT" sz="1200" kern="1200" dirty="0">
                <a:solidFill>
                  <a:schemeClr val="tx1"/>
                </a:solidFill>
                <a:effectLst/>
                <a:latin typeface="+mn-lt"/>
                <a:ea typeface="+mn-ea"/>
                <a:cs typeface="+mn-cs"/>
              </a:rPr>
              <a:t> way for first time </a:t>
            </a:r>
            <a:r>
              <a:rPr lang="it-IT" sz="1200" kern="1200" dirty="0" err="1">
                <a:solidFill>
                  <a:schemeClr val="tx1"/>
                </a:solidFill>
                <a:effectLst/>
                <a:latin typeface="+mn-lt"/>
                <a:ea typeface="+mn-ea"/>
                <a:cs typeface="+mn-cs"/>
              </a:rPr>
              <a:t>consideration</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accounting</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lieu</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issue</a:t>
            </a:r>
            <a:r>
              <a:rPr lang="it-IT" sz="1200" kern="1200" dirty="0">
                <a:solidFill>
                  <a:schemeClr val="tx1"/>
                </a:solidFill>
                <a:effectLst/>
                <a:latin typeface="+mn-lt"/>
                <a:ea typeface="+mn-ea"/>
                <a:cs typeface="+mn-cs"/>
              </a:rPr>
              <a:t> date)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exists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respective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admin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system</a:t>
            </a:r>
            <a:r>
              <a:rPr lang="it-IT" sz="1200" kern="1200" dirty="0">
                <a:solidFill>
                  <a:schemeClr val="tx1"/>
                </a:solidFill>
                <a:effectLst/>
                <a:latin typeface="+mn-lt"/>
                <a:ea typeface="+mn-ea"/>
                <a:cs typeface="+mn-cs"/>
              </a:rPr>
              <a:t>. In some </a:t>
            </a:r>
            <a:r>
              <a:rPr lang="it-IT" sz="1200" kern="1200" dirty="0" err="1">
                <a:solidFill>
                  <a:schemeClr val="tx1"/>
                </a:solidFill>
                <a:effectLst/>
                <a:latin typeface="+mn-lt"/>
                <a:ea typeface="+mn-ea"/>
                <a:cs typeface="+mn-cs"/>
              </a:rPr>
              <a:t>cases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might</a:t>
            </a:r>
            <a:r>
              <a:rPr lang="it-IT" sz="1200" kern="1200" dirty="0">
                <a:solidFill>
                  <a:schemeClr val="tx1"/>
                </a:solidFill>
                <a:effectLst/>
                <a:latin typeface="+mn-lt"/>
                <a:ea typeface="+mn-ea"/>
                <a:cs typeface="+mn-cs"/>
              </a:rPr>
              <a:t> be </a:t>
            </a:r>
            <a:r>
              <a:rPr lang="it-IT" sz="1200" kern="1200" dirty="0" err="1">
                <a:solidFill>
                  <a:schemeClr val="tx1"/>
                </a:solidFill>
                <a:effectLst/>
                <a:latin typeface="+mn-lt"/>
                <a:ea typeface="+mn-ea"/>
                <a:cs typeface="+mn-cs"/>
              </a:rPr>
              <a:t>necessary</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approximate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effects</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difference</a:t>
            </a:r>
            <a:r>
              <a:rPr lang="it-IT" sz="1200" kern="1200" dirty="0">
                <a:solidFill>
                  <a:schemeClr val="tx1"/>
                </a:solidFill>
                <a:effectLst/>
                <a:latin typeface="+mn-lt"/>
                <a:ea typeface="+mn-ea"/>
                <a:cs typeface="+mn-cs"/>
              </a:rPr>
              <a:t> to the </a:t>
            </a:r>
            <a:r>
              <a:rPr lang="it-IT" sz="1200" kern="1200" dirty="0" err="1">
                <a:solidFill>
                  <a:schemeClr val="tx1"/>
                </a:solidFill>
                <a:effectLst/>
                <a:latin typeface="+mn-lt"/>
                <a:ea typeface="+mn-ea"/>
                <a:cs typeface="+mn-cs"/>
              </a:rPr>
              <a:t>issue</a:t>
            </a:r>
            <a:r>
              <a:rPr lang="it-IT" sz="1200" kern="1200" dirty="0">
                <a:solidFill>
                  <a:schemeClr val="tx1"/>
                </a:solidFill>
                <a:effectLst/>
                <a:latin typeface="+mn-lt"/>
                <a:ea typeface="+mn-ea"/>
                <a:cs typeface="+mn-cs"/>
              </a:rPr>
              <a:t> date. </a:t>
            </a:r>
            <a:endParaRPr lang="it-IT" dirty="0">
              <a:effectLst/>
            </a:endParaRPr>
          </a:p>
          <a:p>
            <a:r>
              <a:rPr lang="it-IT" sz="1200" kern="1200" dirty="0" err="1">
                <a:solidFill>
                  <a:schemeClr val="tx1"/>
                </a:solidFill>
                <a:effectLst/>
                <a:latin typeface="+mn-lt"/>
                <a:ea typeface="+mn-ea"/>
                <a:cs typeface="+mn-cs"/>
              </a:rPr>
              <a:t>There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further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important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topic</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mentioned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regarding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recognition</a:t>
            </a:r>
            <a:r>
              <a:rPr lang="it-IT" sz="1200" kern="1200" dirty="0">
                <a:solidFill>
                  <a:schemeClr val="tx1"/>
                </a:solidFill>
                <a:effectLst/>
                <a:latin typeface="+mn-lt"/>
                <a:ea typeface="+mn-ea"/>
                <a:cs typeface="+mn-cs"/>
              </a:rPr>
              <a:t>: </a:t>
            </a:r>
            <a:endParaRPr lang="it-IT" dirty="0">
              <a:effectLst/>
            </a:endParaRPr>
          </a:p>
          <a:p>
            <a:r>
              <a:rPr lang="it-IT" sz="1200" kern="1200" dirty="0" err="1">
                <a:solidFill>
                  <a:schemeClr val="tx1"/>
                </a:solidFill>
                <a:effectLst/>
                <a:latin typeface="+mn-lt"/>
                <a:ea typeface="+mn-ea"/>
                <a:cs typeface="+mn-cs"/>
              </a:rPr>
              <a:t>According</a:t>
            </a:r>
            <a:r>
              <a:rPr lang="it-IT" sz="1200" kern="1200" dirty="0">
                <a:solidFill>
                  <a:schemeClr val="tx1"/>
                </a:solidFill>
                <a:effectLst/>
                <a:latin typeface="+mn-lt"/>
                <a:ea typeface="+mn-ea"/>
                <a:cs typeface="+mn-cs"/>
              </a:rPr>
              <a:t> to IFRS 17.27,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acquisition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cost</a:t>
            </a:r>
            <a:r>
              <a:rPr lang="it-IT" sz="1200" kern="1200" dirty="0">
                <a:solidFill>
                  <a:schemeClr val="tx1"/>
                </a:solidFill>
                <a:effectLst/>
                <a:latin typeface="+mn-lt"/>
                <a:ea typeface="+mn-ea"/>
                <a:cs typeface="+mn-cs"/>
              </a:rPr>
              <a:t> cash </a:t>
            </a:r>
            <a:r>
              <a:rPr lang="it-IT" sz="1200" kern="1200" dirty="0" err="1">
                <a:solidFill>
                  <a:schemeClr val="tx1"/>
                </a:solidFill>
                <a:effectLst/>
                <a:latin typeface="+mn-lt"/>
                <a:ea typeface="+mn-ea"/>
                <a:cs typeface="+mn-cs"/>
              </a:rPr>
              <a:t>flows</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must be </a:t>
            </a:r>
            <a:r>
              <a:rPr lang="it-IT" sz="1200" kern="1200" dirty="0" err="1">
                <a:solidFill>
                  <a:schemeClr val="tx1"/>
                </a:solidFill>
                <a:effectLst/>
                <a:latin typeface="+mn-lt"/>
                <a:ea typeface="+mn-ea"/>
                <a:cs typeface="+mn-cs"/>
              </a:rPr>
              <a:t>recognized</a:t>
            </a:r>
            <a:r>
              <a:rPr lang="it-IT" sz="1200" kern="1200" dirty="0">
                <a:solidFill>
                  <a:schemeClr val="tx1"/>
                </a:solidFill>
                <a:effectLst/>
                <a:latin typeface="+mn-lt"/>
                <a:ea typeface="+mn-ea"/>
                <a:cs typeface="+mn-cs"/>
              </a:rPr>
              <a:t> in the balance </a:t>
            </a:r>
            <a:r>
              <a:rPr lang="it-IT" sz="1200" kern="1200" dirty="0" err="1">
                <a:solidFill>
                  <a:schemeClr val="tx1"/>
                </a:solidFill>
                <a:effectLst/>
                <a:latin typeface="+mn-lt"/>
                <a:ea typeface="+mn-ea"/>
                <a:cs typeface="+mn-cs"/>
              </a:rPr>
              <a:t>sheet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an </a:t>
            </a:r>
            <a:r>
              <a:rPr lang="it-IT" sz="1200" kern="1200" dirty="0" err="1">
                <a:solidFill>
                  <a:schemeClr val="tx1"/>
                </a:solidFill>
                <a:effectLst/>
                <a:latin typeface="+mn-lt"/>
                <a:ea typeface="+mn-ea"/>
                <a:cs typeface="+mn-cs"/>
              </a:rPr>
              <a:t>asset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at</a:t>
            </a:r>
            <a:r>
              <a:rPr lang="it-IT" sz="1200" kern="1200" dirty="0">
                <a:solidFill>
                  <a:schemeClr val="tx1"/>
                </a:solidFill>
                <a:effectLst/>
                <a:latin typeface="+mn-lt"/>
                <a:ea typeface="+mn-ea"/>
                <a:cs typeface="+mn-cs"/>
              </a:rPr>
              <a:t> the time </a:t>
            </a:r>
            <a:r>
              <a:rPr lang="it-IT" sz="1200" kern="1200" dirty="0" err="1">
                <a:solidFill>
                  <a:schemeClr val="tx1"/>
                </a:solidFill>
                <a:effectLst/>
                <a:latin typeface="+mn-lt"/>
                <a:ea typeface="+mn-ea"/>
                <a:cs typeface="+mn-cs"/>
              </a:rPr>
              <a:t>they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arise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even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if</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this</a:t>
            </a:r>
            <a:r>
              <a:rPr lang="it-IT" sz="1200" kern="1200" dirty="0">
                <a:solidFill>
                  <a:schemeClr val="tx1"/>
                </a:solidFill>
                <a:effectLst/>
                <a:latin typeface="+mn-lt"/>
                <a:ea typeface="+mn-ea"/>
                <a:cs typeface="+mn-cs"/>
              </a:rPr>
              <a:t> time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before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recognized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Such</a:t>
            </a:r>
            <a:r>
              <a:rPr lang="it-IT" sz="1200" kern="1200" dirty="0">
                <a:solidFill>
                  <a:schemeClr val="tx1"/>
                </a:solidFill>
                <a:effectLst/>
                <a:latin typeface="+mn-lt"/>
                <a:ea typeface="+mn-ea"/>
                <a:cs typeface="+mn-cs"/>
              </a:rPr>
              <a:t> a balance </a:t>
            </a:r>
            <a:r>
              <a:rPr lang="it-IT" sz="1200" kern="1200" dirty="0" err="1">
                <a:solidFill>
                  <a:schemeClr val="tx1"/>
                </a:solidFill>
                <a:effectLst/>
                <a:latin typeface="+mn-lt"/>
                <a:ea typeface="+mn-ea"/>
                <a:cs typeface="+mn-cs"/>
              </a:rPr>
              <a:t>sheet</a:t>
            </a:r>
            <a:r>
              <a:rPr lang="it-IT" sz="1200" kern="1200" dirty="0">
                <a:solidFill>
                  <a:schemeClr val="tx1"/>
                </a:solidFill>
                <a:effectLst/>
                <a:latin typeface="+mn-lt"/>
                <a:ea typeface="+mn-ea"/>
                <a:cs typeface="+mn-cs"/>
              </a:rPr>
              <a:t> item </a:t>
            </a:r>
            <a:r>
              <a:rPr lang="it-IT" sz="1200" kern="1200" dirty="0" err="1">
                <a:solidFill>
                  <a:schemeClr val="tx1"/>
                </a:solidFill>
                <a:effectLst/>
                <a:latin typeface="+mn-lt"/>
                <a:ea typeface="+mn-ea"/>
                <a:cs typeface="+mn-cs"/>
              </a:rPr>
              <a:t>has</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derecognized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immediately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after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recognition</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corresponding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group</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a:t>
            </a:r>
            <a:endParaRPr lang="it-IT" dirty="0">
              <a:effectLst/>
            </a:endParaRPr>
          </a:p>
          <a:p>
            <a:r>
              <a:rPr lang="it-IT" sz="1200" kern="1200" dirty="0" err="1">
                <a:solidFill>
                  <a:schemeClr val="tx1"/>
                </a:solidFill>
                <a:effectLst/>
                <a:latin typeface="+mn-lt"/>
                <a:ea typeface="+mn-ea"/>
                <a:cs typeface="+mn-cs"/>
              </a:rPr>
              <a:t>Consider</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example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commissions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paid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December</a:t>
            </a:r>
            <a:r>
              <a:rPr lang="it-IT" sz="1200" kern="1200" dirty="0">
                <a:solidFill>
                  <a:schemeClr val="tx1"/>
                </a:solidFill>
                <a:effectLst/>
                <a:latin typeface="+mn-lt"/>
                <a:ea typeface="+mn-ea"/>
                <a:cs typeface="+mn-cs"/>
              </a:rPr>
              <a:t> for </a:t>
            </a:r>
            <a:r>
              <a:rPr lang="it-IT" sz="1200" kern="1200" dirty="0" err="1">
                <a:solidFill>
                  <a:schemeClr val="tx1"/>
                </a:solidFill>
                <a:effectLst/>
                <a:latin typeface="+mn-lt"/>
                <a:ea typeface="+mn-ea"/>
                <a:cs typeface="+mn-cs"/>
              </a:rPr>
              <a:t>contracts</a:t>
            </a:r>
            <a:r>
              <a:rPr lang="it-IT" sz="1200" kern="1200" dirty="0">
                <a:solidFill>
                  <a:schemeClr val="tx1"/>
                </a:solidFill>
                <a:effectLst/>
                <a:latin typeface="+mn-lt"/>
                <a:ea typeface="+mn-ea"/>
                <a:cs typeface="+mn-cs"/>
              </a:rPr>
              <a:t> start- </a:t>
            </a:r>
            <a:r>
              <a:rPr lang="it-IT" sz="1200" kern="1200" dirty="0" err="1">
                <a:solidFill>
                  <a:schemeClr val="tx1"/>
                </a:solidFill>
                <a:effectLst/>
                <a:latin typeface="+mn-lt"/>
                <a:ea typeface="+mn-ea"/>
                <a:cs typeface="+mn-cs"/>
              </a:rPr>
              <a:t>ing</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January</a:t>
            </a:r>
            <a:r>
              <a:rPr lang="it-IT" sz="1200" kern="1200" dirty="0">
                <a:solidFill>
                  <a:schemeClr val="tx1"/>
                </a:solidFill>
                <a:effectLst/>
                <a:latin typeface="+mn-lt"/>
                <a:ea typeface="+mn-ea"/>
                <a:cs typeface="+mn-cs"/>
              </a:rPr>
              <a:t> and premium due </a:t>
            </a:r>
            <a:r>
              <a:rPr lang="it-IT" sz="1200" kern="1200" dirty="0" err="1">
                <a:solidFill>
                  <a:schemeClr val="tx1"/>
                </a:solidFill>
                <a:effectLst/>
                <a:latin typeface="+mn-lt"/>
                <a:ea typeface="+mn-ea"/>
                <a:cs typeface="+mn-cs"/>
              </a:rPr>
              <a:t>dates</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January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accounting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method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resem</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bles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capitalization</a:t>
            </a:r>
            <a:r>
              <a:rPr lang="it-IT" sz="1200" kern="1200" dirty="0">
                <a:solidFill>
                  <a:schemeClr val="tx1"/>
                </a:solidFill>
                <a:effectLst/>
                <a:latin typeface="+mn-lt"/>
                <a:ea typeface="+mn-ea"/>
                <a:cs typeface="+mn-cs"/>
              </a:rPr>
              <a:t> of a </a:t>
            </a:r>
            <a:r>
              <a:rPr lang="it-IT" sz="1200" kern="1200" dirty="0" err="1">
                <a:solidFill>
                  <a:schemeClr val="tx1"/>
                </a:solidFill>
                <a:effectLst/>
                <a:latin typeface="+mn-lt"/>
                <a:ea typeface="+mn-ea"/>
                <a:cs typeface="+mn-cs"/>
              </a:rPr>
              <a:t>kind</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Deferred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Acquisition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Costs</a:t>
            </a:r>
            <a:r>
              <a:rPr lang="it-IT" sz="1200" kern="1200" dirty="0">
                <a:solidFill>
                  <a:schemeClr val="tx1"/>
                </a:solidFill>
                <a:effectLst/>
                <a:latin typeface="+mn-lt"/>
                <a:ea typeface="+mn-ea"/>
                <a:cs typeface="+mn-cs"/>
              </a:rPr>
              <a:t> (DAC)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an </a:t>
            </a:r>
            <a:r>
              <a:rPr lang="it-IT" sz="1200" kern="1200" dirty="0" err="1">
                <a:solidFill>
                  <a:schemeClr val="tx1"/>
                </a:solidFill>
                <a:effectLst/>
                <a:latin typeface="+mn-lt"/>
                <a:ea typeface="+mn-ea"/>
                <a:cs typeface="+mn-cs"/>
              </a:rPr>
              <a:t>asset</a:t>
            </a:r>
            <a:r>
              <a:rPr lang="it-IT" sz="1200" kern="1200" dirty="0">
                <a:solidFill>
                  <a:schemeClr val="tx1"/>
                </a:solidFill>
                <a:effectLst/>
                <a:latin typeface="+mn-lt"/>
                <a:ea typeface="+mn-ea"/>
                <a:cs typeface="+mn-cs"/>
              </a:rPr>
              <a:t> on an interim </a:t>
            </a:r>
            <a:r>
              <a:rPr lang="it-IT" sz="1200" kern="1200" dirty="0" err="1">
                <a:solidFill>
                  <a:schemeClr val="tx1"/>
                </a:solidFill>
                <a:effectLst/>
                <a:latin typeface="+mn-lt"/>
                <a:ea typeface="+mn-ea"/>
                <a:cs typeface="+mn-cs"/>
              </a:rPr>
              <a:t>basis</a:t>
            </a:r>
            <a:r>
              <a:rPr lang="it-IT" sz="1200" kern="1200" dirty="0">
                <a:solidFill>
                  <a:schemeClr val="tx1"/>
                </a:solidFill>
                <a:effectLst/>
                <a:latin typeface="+mn-lt"/>
                <a:ea typeface="+mn-ea"/>
                <a:cs typeface="+mn-cs"/>
              </a:rPr>
              <a:t>. </a:t>
            </a:r>
            <a:endParaRPr lang="it-IT" dirty="0">
              <a:effectLst/>
            </a:endParaRPr>
          </a:p>
          <a:p>
            <a:r>
              <a:rPr lang="it-IT" sz="1200" kern="1200" dirty="0">
                <a:solidFill>
                  <a:schemeClr val="tx1"/>
                </a:solidFill>
                <a:effectLst/>
                <a:latin typeface="+mn-lt"/>
                <a:ea typeface="+mn-ea"/>
                <a:cs typeface="+mn-cs"/>
              </a:rPr>
              <a:t>An </a:t>
            </a:r>
            <a:r>
              <a:rPr lang="it-IT" sz="1200" kern="1200" dirty="0" err="1">
                <a:solidFill>
                  <a:schemeClr val="tx1"/>
                </a:solidFill>
                <a:effectLst/>
                <a:latin typeface="+mn-lt"/>
                <a:ea typeface="+mn-ea"/>
                <a:cs typeface="+mn-cs"/>
              </a:rPr>
              <a:t>exception</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this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requirement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the use of the option under IFRS 17.59(a)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applying</a:t>
            </a:r>
            <a:r>
              <a:rPr lang="it-IT" sz="1200" kern="1200" dirty="0">
                <a:solidFill>
                  <a:schemeClr val="tx1"/>
                </a:solidFill>
                <a:effectLst/>
                <a:latin typeface="+mn-lt"/>
                <a:ea typeface="+mn-ea"/>
                <a:cs typeface="+mn-cs"/>
              </a:rPr>
              <a:t> the PAA </a:t>
            </a:r>
            <a:r>
              <a:rPr lang="it-IT" sz="1200" kern="1200" dirty="0" err="1">
                <a:solidFill>
                  <a:schemeClr val="tx1"/>
                </a:solidFill>
                <a:effectLst/>
                <a:latin typeface="+mn-lt"/>
                <a:ea typeface="+mn-ea"/>
                <a:cs typeface="+mn-cs"/>
              </a:rPr>
              <a:t>valuation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approach</a:t>
            </a:r>
            <a:r>
              <a:rPr lang="it-IT" sz="1200" kern="1200" dirty="0">
                <a:solidFill>
                  <a:schemeClr val="tx1"/>
                </a:solidFill>
                <a:effectLst/>
                <a:latin typeface="+mn-lt"/>
                <a:ea typeface="+mn-ea"/>
                <a:cs typeface="+mn-cs"/>
              </a:rPr>
              <a:t>, under </a:t>
            </a:r>
            <a:r>
              <a:rPr lang="it-IT" sz="1200" kern="1200" dirty="0" err="1">
                <a:solidFill>
                  <a:schemeClr val="tx1"/>
                </a:solidFill>
                <a:effectLst/>
                <a:latin typeface="+mn-lt"/>
                <a:ea typeface="+mn-ea"/>
                <a:cs typeface="+mn-cs"/>
              </a:rPr>
              <a:t>which</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pre-contractual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quisition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costs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allowed</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recognized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directly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expenses</a:t>
            </a:r>
            <a:r>
              <a:rPr lang="it-IT" sz="1200" kern="1200" dirty="0">
                <a:solidFill>
                  <a:schemeClr val="tx1"/>
                </a:solidFill>
                <a:effectLst/>
                <a:latin typeface="+mn-lt"/>
                <a:ea typeface="+mn-ea"/>
                <a:cs typeface="+mn-cs"/>
              </a:rPr>
              <a:t> or </a:t>
            </a:r>
            <a:r>
              <a:rPr lang="it-IT" sz="1200" kern="1200" dirty="0" err="1">
                <a:solidFill>
                  <a:schemeClr val="tx1"/>
                </a:solidFill>
                <a:effectLst/>
                <a:latin typeface="+mn-lt"/>
                <a:ea typeface="+mn-ea"/>
                <a:cs typeface="+mn-cs"/>
              </a:rPr>
              <a:t>income</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In the case of a </a:t>
            </a:r>
            <a:r>
              <a:rPr lang="it-IT" sz="1200" kern="1200" dirty="0" err="1">
                <a:solidFill>
                  <a:schemeClr val="tx1"/>
                </a:solidFill>
                <a:effectLst/>
                <a:latin typeface="+mn-lt"/>
                <a:ea typeface="+mn-ea"/>
                <a:cs typeface="+mn-cs"/>
              </a:rPr>
              <a:t>modification</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has</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regrouped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 </a:t>
            </a:r>
            <a:r>
              <a:rPr lang="it-IT" sz="1200" kern="1200" dirty="0" err="1">
                <a:solidFill>
                  <a:schemeClr val="tx1"/>
                </a:solidFill>
                <a:effectLst/>
                <a:latin typeface="+mn-lt"/>
                <a:ea typeface="+mn-ea"/>
                <a:cs typeface="+mn-cs"/>
              </a:rPr>
              <a:t>profitability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refer</a:t>
            </a:r>
            <a:r>
              <a:rPr lang="it-IT" sz="1200" kern="1200" dirty="0">
                <a:solidFill>
                  <a:schemeClr val="tx1"/>
                </a:solidFill>
                <a:effectLst/>
                <a:latin typeface="+mn-lt"/>
                <a:ea typeface="+mn-ea"/>
                <a:cs typeface="+mn-cs"/>
              </a:rPr>
              <a:t> to IFRS 17.16), </a:t>
            </a:r>
            <a:r>
              <a:rPr lang="it-IT" sz="1200" kern="1200" dirty="0" err="1">
                <a:solidFill>
                  <a:schemeClr val="tx1"/>
                </a:solidFill>
                <a:effectLst/>
                <a:latin typeface="+mn-lt"/>
                <a:ea typeface="+mn-ea"/>
                <a:cs typeface="+mn-cs"/>
              </a:rPr>
              <a:t>taking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into</a:t>
            </a:r>
            <a:r>
              <a:rPr lang="it-IT" sz="1200" kern="1200" dirty="0">
                <a:solidFill>
                  <a:schemeClr val="tx1"/>
                </a:solidFill>
                <a:effectLst/>
                <a:latin typeface="+mn-lt"/>
                <a:ea typeface="+mn-ea"/>
                <a:cs typeface="+mn-cs"/>
              </a:rPr>
              <a:t> account the </a:t>
            </a:r>
            <a:r>
              <a:rPr lang="it-IT" sz="1200" kern="1200" dirty="0" err="1">
                <a:solidFill>
                  <a:schemeClr val="tx1"/>
                </a:solidFill>
                <a:effectLst/>
                <a:latin typeface="+mn-lt"/>
                <a:ea typeface="+mn-ea"/>
                <a:cs typeface="+mn-cs"/>
              </a:rPr>
              <a:t>modified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conditions</a:t>
            </a:r>
            <a:r>
              <a:rPr lang="it-IT" sz="1200" kern="1200" dirty="0">
                <a:solidFill>
                  <a:schemeClr val="tx1"/>
                </a:solidFill>
                <a:effectLst/>
                <a:latin typeface="+mn-lt"/>
                <a:ea typeface="+mn-ea"/>
                <a:cs typeface="+mn-cs"/>
              </a:rPr>
              <a:t> and the </a:t>
            </a:r>
            <a:r>
              <a:rPr lang="it-IT" sz="1200" kern="1200" dirty="0" err="1">
                <a:solidFill>
                  <a:schemeClr val="tx1"/>
                </a:solidFill>
                <a:effectLst/>
                <a:latin typeface="+mn-lt"/>
                <a:ea typeface="+mn-ea"/>
                <a:cs typeface="+mn-cs"/>
              </a:rPr>
              <a:t>current</a:t>
            </a:r>
            <a:r>
              <a:rPr lang="it-IT" sz="1200" kern="1200" dirty="0">
                <a:solidFill>
                  <a:schemeClr val="tx1"/>
                </a:solidFill>
                <a:effectLst/>
                <a:latin typeface="+mn-lt"/>
                <a:ea typeface="+mn-ea"/>
                <a:cs typeface="+mn-cs"/>
              </a:rPr>
              <a:t> market </a:t>
            </a:r>
            <a:r>
              <a:rPr lang="it-IT" sz="1200" kern="1200" dirty="0" err="1">
                <a:solidFill>
                  <a:schemeClr val="tx1"/>
                </a:solidFill>
                <a:effectLst/>
                <a:latin typeface="+mn-lt"/>
                <a:ea typeface="+mn-ea"/>
                <a:cs typeface="+mn-cs"/>
              </a:rPr>
              <a:t>conditions</a:t>
            </a:r>
            <a:r>
              <a:rPr lang="it-IT" sz="1200" kern="1200" dirty="0">
                <a:solidFill>
                  <a:schemeClr val="tx1"/>
                </a:solidFill>
                <a:effectLst/>
                <a:latin typeface="+mn-lt"/>
                <a:ea typeface="+mn-ea"/>
                <a:cs typeface="+mn-cs"/>
              </a:rPr>
              <a:t>. </a:t>
            </a:r>
            <a:endParaRPr lang="it-IT" dirty="0">
              <a:effectLst/>
            </a:endParaRPr>
          </a:p>
          <a:p>
            <a:r>
              <a:rPr lang="it-IT" sz="1200" kern="1200" dirty="0" err="1">
                <a:solidFill>
                  <a:schemeClr val="tx1"/>
                </a:solidFill>
                <a:effectLst/>
                <a:latin typeface="+mn-lt"/>
                <a:ea typeface="+mn-ea"/>
                <a:cs typeface="+mn-cs"/>
              </a:rPr>
              <a:t>We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further</a:t>
            </a:r>
            <a:r>
              <a:rPr lang="it-IT" sz="1200" kern="1200" dirty="0">
                <a:solidFill>
                  <a:schemeClr val="tx1"/>
                </a:solidFill>
                <a:effectLst/>
                <a:latin typeface="+mn-lt"/>
                <a:ea typeface="+mn-ea"/>
                <a:cs typeface="+mn-cs"/>
              </a:rPr>
              <a:t> note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term</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substantial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included</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definition</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boundaries</a:t>
            </a:r>
            <a:r>
              <a:rPr lang="it-IT" sz="1200" kern="1200" dirty="0">
                <a:solidFill>
                  <a:schemeClr val="tx1"/>
                </a:solidFill>
                <a:effectLst/>
                <a:latin typeface="+mn-lt"/>
                <a:ea typeface="+mn-ea"/>
                <a:cs typeface="+mn-cs"/>
              </a:rPr>
              <a:t> – i.e. </a:t>
            </a:r>
            <a:r>
              <a:rPr lang="it-IT" sz="1200" kern="1200" dirty="0" err="1">
                <a:solidFill>
                  <a:schemeClr val="tx1"/>
                </a:solidFill>
                <a:effectLst/>
                <a:latin typeface="+mn-lt"/>
                <a:ea typeface="+mn-ea"/>
                <a:cs typeface="+mn-cs"/>
              </a:rPr>
              <a:t>if</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contract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boundaries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entity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may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assess</a:t>
            </a:r>
            <a:r>
              <a:rPr lang="it-IT" sz="1200" kern="1200" dirty="0">
                <a:solidFill>
                  <a:schemeClr val="tx1"/>
                </a:solidFill>
                <a:effectLst/>
                <a:latin typeface="+mn-lt"/>
                <a:ea typeface="+mn-ea"/>
                <a:cs typeface="+mn-cs"/>
              </a:rPr>
              <a:t> the sub- </a:t>
            </a:r>
            <a:r>
              <a:rPr lang="it-IT" sz="1200" kern="1200" dirty="0" err="1">
                <a:solidFill>
                  <a:schemeClr val="tx1"/>
                </a:solidFill>
                <a:effectLst/>
                <a:latin typeface="+mn-lt"/>
                <a:ea typeface="+mn-ea"/>
                <a:cs typeface="+mn-cs"/>
              </a:rPr>
              <a:t>stantiality</a:t>
            </a:r>
            <a:r>
              <a:rPr lang="it-IT" sz="1200" kern="1200" dirty="0">
                <a:solidFill>
                  <a:schemeClr val="tx1"/>
                </a:solidFill>
                <a:effectLst/>
                <a:latin typeface="+mn-lt"/>
                <a:ea typeface="+mn-ea"/>
                <a:cs typeface="+mn-cs"/>
              </a:rPr>
              <a:t> by </a:t>
            </a:r>
            <a:r>
              <a:rPr lang="it-IT" sz="1200" kern="1200" dirty="0" err="1">
                <a:solidFill>
                  <a:schemeClr val="tx1"/>
                </a:solidFill>
                <a:effectLst/>
                <a:latin typeface="+mn-lt"/>
                <a:ea typeface="+mn-ea"/>
                <a:cs typeface="+mn-cs"/>
              </a:rPr>
              <a:t>either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applying</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modification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rules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if</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substantial</a:t>
            </a:r>
            <a:r>
              <a:rPr lang="it-IT" sz="1200" kern="1200" dirty="0">
                <a:solidFill>
                  <a:schemeClr val="tx1"/>
                </a:solidFill>
                <a:effectLst/>
                <a:latin typeface="+mn-lt"/>
                <a:ea typeface="+mn-ea"/>
                <a:cs typeface="+mn-cs"/>
              </a:rPr>
              <a:t>) or </a:t>
            </a:r>
            <a:r>
              <a:rPr lang="it-IT" sz="1200" kern="1200" dirty="0" err="1">
                <a:solidFill>
                  <a:schemeClr val="tx1"/>
                </a:solidFill>
                <a:effectLst/>
                <a:latin typeface="+mn-lt"/>
                <a:ea typeface="+mn-ea"/>
                <a:cs typeface="+mn-cs"/>
              </a:rPr>
              <a:t>changing</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fulfilment</a:t>
            </a:r>
            <a:r>
              <a:rPr lang="it-IT" sz="1200" kern="1200" dirty="0">
                <a:solidFill>
                  <a:schemeClr val="tx1"/>
                </a:solidFill>
                <a:effectLst/>
                <a:latin typeface="+mn-lt"/>
                <a:ea typeface="+mn-ea"/>
                <a:cs typeface="+mn-cs"/>
              </a:rPr>
              <a:t> cash </a:t>
            </a:r>
            <a:r>
              <a:rPr lang="it-IT" sz="1200" kern="1200" dirty="0" err="1">
                <a:solidFill>
                  <a:schemeClr val="tx1"/>
                </a:solidFill>
                <a:effectLst/>
                <a:latin typeface="+mn-lt"/>
                <a:ea typeface="+mn-ea"/>
                <a:cs typeface="+mn-cs"/>
              </a:rPr>
              <a:t>flows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if</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not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Nevertheless</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our</a:t>
            </a:r>
            <a:r>
              <a:rPr lang="it-IT" sz="1200" kern="1200" dirty="0">
                <a:solidFill>
                  <a:schemeClr val="tx1"/>
                </a:solidFill>
                <a:effectLst/>
                <a:latin typeface="+mn-lt"/>
                <a:ea typeface="+mn-ea"/>
                <a:cs typeface="+mn-cs"/>
              </a:rPr>
              <a:t> opinion </a:t>
            </a:r>
            <a:r>
              <a:rPr lang="it-IT" sz="1200" kern="1200" dirty="0" err="1">
                <a:solidFill>
                  <a:schemeClr val="tx1"/>
                </a:solidFill>
                <a:effectLst/>
                <a:latin typeface="+mn-lt"/>
                <a:ea typeface="+mn-ea"/>
                <a:cs typeface="+mn-cs"/>
              </a:rPr>
              <a:t>materiality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has</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considered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modifications</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derecognitions</a:t>
            </a:r>
            <a:r>
              <a:rPr lang="it-IT" sz="1200" kern="1200" dirty="0">
                <a:solidFill>
                  <a:schemeClr val="tx1"/>
                </a:solidFill>
                <a:effectLst/>
                <a:latin typeface="+mn-lt"/>
                <a:ea typeface="+mn-ea"/>
                <a:cs typeface="+mn-cs"/>
              </a:rPr>
              <a:t>. </a:t>
            </a:r>
            <a:endParaRPr lang="it-IT" dirty="0">
              <a:effectLst/>
            </a:endParaRPr>
          </a:p>
          <a:p>
            <a:endParaRPr lang="it-IT" dirty="0">
              <a:effectLst/>
            </a:endParaRPr>
          </a:p>
          <a:p>
            <a:endParaRPr lang="it-IT" dirty="0">
              <a:effectLst/>
            </a:endParaRPr>
          </a:p>
          <a:p>
            <a:endParaRPr lang="it-IT" sz="1200" kern="1200" dirty="0">
              <a:solidFill>
                <a:schemeClr val="tx1"/>
              </a:solidFill>
              <a:effectLst/>
              <a:latin typeface="+mn-lt"/>
              <a:ea typeface="+mn-ea"/>
              <a:cs typeface="+mn-cs"/>
            </a:endParaRPr>
          </a:p>
          <a:p>
            <a:endParaRPr lang="it-IT" dirty="0"/>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10</a:t>
            </a:fld>
            <a:endParaRPr lang="it-IT"/>
          </a:p>
        </p:txBody>
      </p:sp>
    </p:spTree>
    <p:extLst>
      <p:ext uri="{BB962C8B-B14F-4D97-AF65-F5344CB8AC3E}">
        <p14:creationId xmlns:p14="http://schemas.microsoft.com/office/powerpoint/2010/main" val="69534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11</a:t>
            </a:fld>
            <a:endParaRPr lang="it-IT"/>
          </a:p>
        </p:txBody>
      </p:sp>
    </p:spTree>
    <p:extLst>
      <p:ext uri="{BB962C8B-B14F-4D97-AF65-F5344CB8AC3E}">
        <p14:creationId xmlns:p14="http://schemas.microsoft.com/office/powerpoint/2010/main" val="413831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12</a:t>
            </a:fld>
            <a:endParaRPr lang="it-IT"/>
          </a:p>
        </p:txBody>
      </p:sp>
    </p:spTree>
    <p:extLst>
      <p:ext uri="{BB962C8B-B14F-4D97-AF65-F5344CB8AC3E}">
        <p14:creationId xmlns:p14="http://schemas.microsoft.com/office/powerpoint/2010/main" val="372134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13</a:t>
            </a:fld>
            <a:endParaRPr lang="it-IT"/>
          </a:p>
        </p:txBody>
      </p:sp>
    </p:spTree>
    <p:extLst>
      <p:ext uri="{BB962C8B-B14F-4D97-AF65-F5344CB8AC3E}">
        <p14:creationId xmlns:p14="http://schemas.microsoft.com/office/powerpoint/2010/main" val="113744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14</a:t>
            </a:fld>
            <a:endParaRPr lang="it-IT"/>
          </a:p>
        </p:txBody>
      </p:sp>
    </p:spTree>
    <p:extLst>
      <p:ext uri="{BB962C8B-B14F-4D97-AF65-F5344CB8AC3E}">
        <p14:creationId xmlns:p14="http://schemas.microsoft.com/office/powerpoint/2010/main" val="198851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15</a:t>
            </a:fld>
            <a:endParaRPr lang="it-IT"/>
          </a:p>
        </p:txBody>
      </p:sp>
    </p:spTree>
    <p:extLst>
      <p:ext uri="{BB962C8B-B14F-4D97-AF65-F5344CB8AC3E}">
        <p14:creationId xmlns:p14="http://schemas.microsoft.com/office/powerpoint/2010/main" val="308289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16</a:t>
            </a:fld>
            <a:endParaRPr lang="it-IT"/>
          </a:p>
        </p:txBody>
      </p:sp>
    </p:spTree>
    <p:extLst>
      <p:ext uri="{BB962C8B-B14F-4D97-AF65-F5344CB8AC3E}">
        <p14:creationId xmlns:p14="http://schemas.microsoft.com/office/powerpoint/2010/main" val="266827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17</a:t>
            </a:fld>
            <a:endParaRPr lang="it-IT"/>
          </a:p>
        </p:txBody>
      </p:sp>
    </p:spTree>
    <p:extLst>
      <p:ext uri="{BB962C8B-B14F-4D97-AF65-F5344CB8AC3E}">
        <p14:creationId xmlns:p14="http://schemas.microsoft.com/office/powerpoint/2010/main" val="377471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18</a:t>
            </a:fld>
            <a:endParaRPr lang="it-IT"/>
          </a:p>
        </p:txBody>
      </p:sp>
    </p:spTree>
    <p:extLst>
      <p:ext uri="{BB962C8B-B14F-4D97-AF65-F5344CB8AC3E}">
        <p14:creationId xmlns:p14="http://schemas.microsoft.com/office/powerpoint/2010/main" val="286917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19</a:t>
            </a:fld>
            <a:endParaRPr lang="it-IT"/>
          </a:p>
        </p:txBody>
      </p:sp>
    </p:spTree>
    <p:extLst>
      <p:ext uri="{BB962C8B-B14F-4D97-AF65-F5344CB8AC3E}">
        <p14:creationId xmlns:p14="http://schemas.microsoft.com/office/powerpoint/2010/main" val="222853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buFontTx/>
              <a:buNone/>
            </a:pPr>
            <a:endParaRPr lang="it-IT" sz="1600" dirty="0">
              <a:latin typeface="ArialMT"/>
            </a:endParaRPr>
          </a:p>
          <a:p>
            <a:pPr lvl="1">
              <a:buFontTx/>
              <a:buNone/>
            </a:pPr>
            <a:endParaRPr lang="it-IT" sz="1600" dirty="0">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dirty="0">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a:t>
            </a:fld>
            <a:endParaRPr lang="it-IT"/>
          </a:p>
        </p:txBody>
      </p:sp>
    </p:spTree>
    <p:extLst>
      <p:ext uri="{BB962C8B-B14F-4D97-AF65-F5344CB8AC3E}">
        <p14:creationId xmlns:p14="http://schemas.microsoft.com/office/powerpoint/2010/main" val="1678348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21</a:t>
            </a:fld>
            <a:endParaRPr lang="it-IT"/>
          </a:p>
        </p:txBody>
      </p:sp>
    </p:spTree>
    <p:extLst>
      <p:ext uri="{BB962C8B-B14F-4D97-AF65-F5344CB8AC3E}">
        <p14:creationId xmlns:p14="http://schemas.microsoft.com/office/powerpoint/2010/main" val="191582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23</a:t>
            </a:fld>
            <a:endParaRPr lang="it-IT"/>
          </a:p>
        </p:txBody>
      </p:sp>
    </p:spTree>
    <p:extLst>
      <p:ext uri="{BB962C8B-B14F-4D97-AF65-F5344CB8AC3E}">
        <p14:creationId xmlns:p14="http://schemas.microsoft.com/office/powerpoint/2010/main" val="330567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24</a:t>
            </a:fld>
            <a:endParaRPr lang="it-IT"/>
          </a:p>
        </p:txBody>
      </p:sp>
    </p:spTree>
    <p:extLst>
      <p:ext uri="{BB962C8B-B14F-4D97-AF65-F5344CB8AC3E}">
        <p14:creationId xmlns:p14="http://schemas.microsoft.com/office/powerpoint/2010/main" val="37955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25</a:t>
            </a:fld>
            <a:endParaRPr lang="it-IT"/>
          </a:p>
        </p:txBody>
      </p:sp>
    </p:spTree>
    <p:extLst>
      <p:ext uri="{BB962C8B-B14F-4D97-AF65-F5344CB8AC3E}">
        <p14:creationId xmlns:p14="http://schemas.microsoft.com/office/powerpoint/2010/main" val="16459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26</a:t>
            </a:fld>
            <a:endParaRPr lang="it-IT"/>
          </a:p>
        </p:txBody>
      </p:sp>
    </p:spTree>
    <p:extLst>
      <p:ext uri="{BB962C8B-B14F-4D97-AF65-F5344CB8AC3E}">
        <p14:creationId xmlns:p14="http://schemas.microsoft.com/office/powerpoint/2010/main" val="65206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27</a:t>
            </a:fld>
            <a:endParaRPr lang="it-IT"/>
          </a:p>
        </p:txBody>
      </p:sp>
    </p:spTree>
    <p:extLst>
      <p:ext uri="{BB962C8B-B14F-4D97-AF65-F5344CB8AC3E}">
        <p14:creationId xmlns:p14="http://schemas.microsoft.com/office/powerpoint/2010/main" val="1494520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28</a:t>
            </a:fld>
            <a:endParaRPr lang="it-IT"/>
          </a:p>
        </p:txBody>
      </p:sp>
    </p:spTree>
    <p:extLst>
      <p:ext uri="{BB962C8B-B14F-4D97-AF65-F5344CB8AC3E}">
        <p14:creationId xmlns:p14="http://schemas.microsoft.com/office/powerpoint/2010/main" val="88183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3</a:t>
            </a:fld>
            <a:endParaRPr lang="it-IT"/>
          </a:p>
        </p:txBody>
      </p:sp>
    </p:spTree>
    <p:extLst>
      <p:ext uri="{BB962C8B-B14F-4D97-AF65-F5344CB8AC3E}">
        <p14:creationId xmlns:p14="http://schemas.microsoft.com/office/powerpoint/2010/main" val="159949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4</a:t>
            </a:fld>
            <a:endParaRPr lang="it-IT"/>
          </a:p>
        </p:txBody>
      </p:sp>
    </p:spTree>
    <p:extLst>
      <p:ext uri="{BB962C8B-B14F-4D97-AF65-F5344CB8AC3E}">
        <p14:creationId xmlns:p14="http://schemas.microsoft.com/office/powerpoint/2010/main" val="69585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5</a:t>
            </a:fld>
            <a:endParaRPr lang="it-IT"/>
          </a:p>
        </p:txBody>
      </p:sp>
    </p:spTree>
    <p:extLst>
      <p:ext uri="{BB962C8B-B14F-4D97-AF65-F5344CB8AC3E}">
        <p14:creationId xmlns:p14="http://schemas.microsoft.com/office/powerpoint/2010/main" val="296891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6</a:t>
            </a:fld>
            <a:endParaRPr lang="it-IT"/>
          </a:p>
        </p:txBody>
      </p:sp>
    </p:spTree>
    <p:extLst>
      <p:ext uri="{BB962C8B-B14F-4D97-AF65-F5344CB8AC3E}">
        <p14:creationId xmlns:p14="http://schemas.microsoft.com/office/powerpoint/2010/main" val="16917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7</a:t>
            </a:fld>
            <a:endParaRPr lang="it-IT"/>
          </a:p>
        </p:txBody>
      </p:sp>
    </p:spTree>
    <p:extLst>
      <p:ext uri="{BB962C8B-B14F-4D97-AF65-F5344CB8AC3E}">
        <p14:creationId xmlns:p14="http://schemas.microsoft.com/office/powerpoint/2010/main" val="244504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8</a:t>
            </a:fld>
            <a:endParaRPr lang="it-IT"/>
          </a:p>
        </p:txBody>
      </p:sp>
    </p:spTree>
    <p:extLst>
      <p:ext uri="{BB962C8B-B14F-4D97-AF65-F5344CB8AC3E}">
        <p14:creationId xmlns:p14="http://schemas.microsoft.com/office/powerpoint/2010/main" val="236559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0463ED-4242-B640-BCEB-A04ED1AAE0A6}" type="slidenum">
              <a:rPr lang="it-IT" smtClean="0"/>
              <a:t>9</a:t>
            </a:fld>
            <a:endParaRPr lang="it-IT"/>
          </a:p>
        </p:txBody>
      </p:sp>
    </p:spTree>
    <p:extLst>
      <p:ext uri="{BB962C8B-B14F-4D97-AF65-F5344CB8AC3E}">
        <p14:creationId xmlns:p14="http://schemas.microsoft.com/office/powerpoint/2010/main" val="397008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B5A813-38FF-1144-BE39-D527F513DA0C}" type="datetimeFigureOut">
              <a:rPr lang="it-IT" smtClean="0"/>
              <a:t>09/11/2021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65534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B5A813-38FF-1144-BE39-D527F513DA0C}" type="datetimeFigureOut">
              <a:rPr lang="it-IT" smtClean="0"/>
              <a:t>09/11/2021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80075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B5A813-38FF-1144-BE39-D527F513DA0C}" type="datetimeFigureOut">
              <a:rPr lang="it-IT" smtClean="0"/>
              <a:t>09/11/2021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9942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B5A813-38FF-1144-BE39-D527F513DA0C}" type="datetimeFigureOut">
              <a:rPr lang="it-IT" smtClean="0"/>
              <a:t>09/11/2021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51203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8B5A813-38FF-1144-BE39-D527F513DA0C}" type="datetimeFigureOut">
              <a:rPr lang="it-IT" smtClean="0"/>
              <a:t>09/11/2021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55381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8B5A813-38FF-1144-BE39-D527F513DA0C}" type="datetimeFigureOut">
              <a:rPr lang="it-IT" smtClean="0"/>
              <a:t>09/11/2021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143073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8B5A813-38FF-1144-BE39-D527F513DA0C}" type="datetimeFigureOut">
              <a:rPr lang="it-IT" smtClean="0"/>
              <a:t>09/11/2021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156961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8B5A813-38FF-1144-BE39-D527F513DA0C}" type="datetimeFigureOut">
              <a:rPr lang="it-IT" smtClean="0"/>
              <a:t>09/11/2021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418485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5A813-38FF-1144-BE39-D527F513DA0C}" type="datetimeFigureOut">
              <a:rPr lang="it-IT" smtClean="0"/>
              <a:t>09/11/2021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7583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8B5A813-38FF-1144-BE39-D527F513DA0C}" type="datetimeFigureOut">
              <a:rPr lang="it-IT" smtClean="0"/>
              <a:t>09/11/2021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57455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78B5A813-38FF-1144-BE39-D527F513DA0C}" type="datetimeFigureOut">
              <a:rPr lang="it-IT" smtClean="0"/>
              <a:t>09/11/2021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389351D-6060-BF49-A334-F98A03B30C0C}" type="slidenum">
              <a:rPr lang="it-IT" smtClean="0"/>
              <a:t>‹N›</a:t>
            </a:fld>
            <a:endParaRPr lang="it-IT"/>
          </a:p>
        </p:txBody>
      </p:sp>
    </p:spTree>
    <p:extLst>
      <p:ext uri="{BB962C8B-B14F-4D97-AF65-F5344CB8AC3E}">
        <p14:creationId xmlns:p14="http://schemas.microsoft.com/office/powerpoint/2010/main" val="320393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B5A813-38FF-1144-BE39-D527F513DA0C}" type="datetimeFigureOut">
              <a:rPr lang="it-IT" smtClean="0"/>
              <a:t>09/11/2021</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89351D-6060-BF49-A334-F98A03B30C0C}" type="slidenum">
              <a:rPr lang="it-IT" smtClean="0"/>
              <a:t>‹N›</a:t>
            </a:fld>
            <a:endParaRPr lang="it-IT"/>
          </a:p>
        </p:txBody>
      </p:sp>
      <p:sp>
        <p:nvSpPr>
          <p:cNvPr id="7" name="Slide Number Placeholder 5">
            <a:extLst>
              <a:ext uri="{FF2B5EF4-FFF2-40B4-BE49-F238E27FC236}">
                <a16:creationId xmlns:a16="http://schemas.microsoft.com/office/drawing/2014/main" id="{2A017F0D-BCAC-8341-B6A3-91329C12A40B}"/>
              </a:ext>
            </a:extLst>
          </p:cNvPr>
          <p:cNvSpPr txBox="1">
            <a:spLocks/>
          </p:cNvSpPr>
          <p:nvPr userDrawn="1"/>
        </p:nvSpPr>
        <p:spPr>
          <a:xfrm>
            <a:off x="0" y="3168922"/>
            <a:ext cx="618893"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89351D-6060-BF49-A334-F98A03B30C0C}" type="slidenum">
              <a:rPr lang="it-IT" smtClean="0"/>
              <a:pPr/>
              <a:t>‹N›</a:t>
            </a:fld>
            <a:endParaRPr lang="it-IT"/>
          </a:p>
        </p:txBody>
      </p:sp>
    </p:spTree>
    <p:extLst>
      <p:ext uri="{BB962C8B-B14F-4D97-AF65-F5344CB8AC3E}">
        <p14:creationId xmlns:p14="http://schemas.microsoft.com/office/powerpoint/2010/main" val="2980466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34.png"/><Relationship Id="rId21" Type="http://schemas.openxmlformats.org/officeDocument/2006/relationships/image" Target="../media/image46.svg"/><Relationship Id="rId7" Type="http://schemas.openxmlformats.org/officeDocument/2006/relationships/image" Target="../media/image17.sv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50.svg"/><Relationship Id="rId2" Type="http://schemas.openxmlformats.org/officeDocument/2006/relationships/notesSlide" Target="../notesSlides/notesSlide10.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6.svg"/><Relationship Id="rId24" Type="http://schemas.openxmlformats.org/officeDocument/2006/relationships/image" Target="../media/image49.png"/><Relationship Id="rId5" Type="http://schemas.openxmlformats.org/officeDocument/2006/relationships/image" Target="../media/image15.svg"/><Relationship Id="rId15" Type="http://schemas.openxmlformats.org/officeDocument/2006/relationships/image" Target="../media/image40.svg"/><Relationship Id="rId23" Type="http://schemas.openxmlformats.org/officeDocument/2006/relationships/image" Target="../media/image48.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39.png"/><Relationship Id="rId22"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34.pn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3.sv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7.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1.svg"/><Relationship Id="rId11" Type="http://schemas.openxmlformats.org/officeDocument/2006/relationships/image" Target="../media/image9.svg"/><Relationship Id="rId5" Type="http://schemas.openxmlformats.org/officeDocument/2006/relationships/image" Target="../media/image30.png"/><Relationship Id="rId10" Type="http://schemas.openxmlformats.org/officeDocument/2006/relationships/image" Target="../media/image8.png"/><Relationship Id="rId4" Type="http://schemas.openxmlformats.org/officeDocument/2006/relationships/image" Target="../media/image29.sv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3.sv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63.sv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1.sv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13.png"/><Relationship Id="rId7" Type="http://schemas.openxmlformats.org/officeDocument/2006/relationships/image" Target="../media/image9.sv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31.svg"/><Relationship Id="rId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6" descr="Il Colosseo">
            <a:extLst>
              <a:ext uri="{FF2B5EF4-FFF2-40B4-BE49-F238E27FC236}">
                <a16:creationId xmlns:a16="http://schemas.microsoft.com/office/drawing/2014/main" id="{E2675D1A-01A8-9147-81E9-BBC30684E029}"/>
              </a:ext>
            </a:extLst>
          </p:cNvPr>
          <p:cNvPicPr>
            <a:picLocks noGrp="1" noChangeAspect="1"/>
          </p:cNvPicPr>
          <p:nvPr>
            <p:ph type="pic" idx="1"/>
          </p:nvPr>
        </p:nvPicPr>
        <p:blipFill rotWithShape="1">
          <a:blip r:embed="rId3">
            <a:extLst>
              <a:ext uri="{28A0092B-C50C-407E-A947-70E740481C1C}">
                <a14:useLocalDpi xmlns:a14="http://schemas.microsoft.com/office/drawing/2010/main"/>
              </a:ext>
            </a:extLst>
          </a:blip>
          <a:srcRect/>
          <a:stretch/>
        </p:blipFill>
        <p:spPr>
          <a:xfrm>
            <a:off x="4958080" y="762000"/>
            <a:ext cx="3998572" cy="424864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ottotitolo 2">
            <a:extLst>
              <a:ext uri="{FF2B5EF4-FFF2-40B4-BE49-F238E27FC236}">
                <a16:creationId xmlns:a16="http://schemas.microsoft.com/office/drawing/2014/main" id="{35E4A706-EBC8-E445-9F3D-D718C3D1AC1D}"/>
              </a:ext>
            </a:extLst>
          </p:cNvPr>
          <p:cNvSpPr>
            <a:spLocks noGrp="1"/>
          </p:cNvSpPr>
          <p:nvPr>
            <p:ph type="body" sz="half" idx="2"/>
          </p:nvPr>
        </p:nvSpPr>
        <p:spPr>
          <a:xfrm>
            <a:off x="1402081" y="3591846"/>
            <a:ext cx="2949178" cy="961668"/>
          </a:xfrm>
        </p:spPr>
        <p:txBody>
          <a:bodyPr/>
          <a:lstStyle/>
          <a:p>
            <a:r>
              <a:rPr lang="it-IT" dirty="0"/>
              <a:t>Franca Forster</a:t>
            </a:r>
          </a:p>
          <a:p>
            <a:r>
              <a:rPr lang="it-IT" dirty="0"/>
              <a:t>Ordine Nazionale degli Attuari</a:t>
            </a:r>
            <a:br>
              <a:rPr lang="it-IT" dirty="0"/>
            </a:br>
            <a:endParaRPr lang="it-IT" dirty="0"/>
          </a:p>
          <a:p>
            <a:endParaRPr lang="it-IT" dirty="0"/>
          </a:p>
        </p:txBody>
      </p:sp>
      <p:sp>
        <p:nvSpPr>
          <p:cNvPr id="2" name="Titolo 1">
            <a:extLst>
              <a:ext uri="{FF2B5EF4-FFF2-40B4-BE49-F238E27FC236}">
                <a16:creationId xmlns:a16="http://schemas.microsoft.com/office/drawing/2014/main" id="{AD5AED2F-F2BE-6D4E-A169-C25197C9670E}"/>
              </a:ext>
            </a:extLst>
          </p:cNvPr>
          <p:cNvSpPr>
            <a:spLocks noGrp="1"/>
          </p:cNvSpPr>
          <p:nvPr>
            <p:ph type="title"/>
          </p:nvPr>
        </p:nvSpPr>
        <p:spPr>
          <a:xfrm>
            <a:off x="1402081" y="1156970"/>
            <a:ext cx="3555999" cy="2205990"/>
          </a:xfrm>
        </p:spPr>
        <p:txBody>
          <a:bodyPr>
            <a:normAutofit/>
          </a:bodyPr>
          <a:lstStyle/>
          <a:p>
            <a:r>
              <a:rPr lang="it-IT" sz="2800" dirty="0">
                <a:solidFill>
                  <a:srgbClr val="9A2734"/>
                </a:solidFill>
              </a:rPr>
              <a:t>L’interazione tra </a:t>
            </a:r>
            <a:br>
              <a:rPr lang="it-IT" sz="2800" dirty="0">
                <a:solidFill>
                  <a:srgbClr val="9A2734"/>
                </a:solidFill>
              </a:rPr>
            </a:br>
            <a:r>
              <a:rPr lang="it-IT" sz="2800" dirty="0">
                <a:solidFill>
                  <a:srgbClr val="9A2734"/>
                </a:solidFill>
              </a:rPr>
              <a:t>IFRS 17 ed IFRS 9 </a:t>
            </a:r>
            <a:br>
              <a:rPr lang="it-IT" sz="2800" dirty="0">
                <a:solidFill>
                  <a:srgbClr val="9A2734"/>
                </a:solidFill>
              </a:rPr>
            </a:br>
            <a:r>
              <a:rPr lang="it-IT" sz="2800" dirty="0">
                <a:solidFill>
                  <a:srgbClr val="9A2734"/>
                </a:solidFill>
              </a:rPr>
              <a:t>ed i relativi effetti di volatilità sul Conto Economico</a:t>
            </a:r>
          </a:p>
        </p:txBody>
      </p:sp>
      <p:sp>
        <p:nvSpPr>
          <p:cNvPr id="6" name="Sottotitolo 2">
            <a:extLst>
              <a:ext uri="{FF2B5EF4-FFF2-40B4-BE49-F238E27FC236}">
                <a16:creationId xmlns:a16="http://schemas.microsoft.com/office/drawing/2014/main" id="{A6B443B2-97F8-5F4B-AA52-FF02F0D2C68A}"/>
              </a:ext>
            </a:extLst>
          </p:cNvPr>
          <p:cNvSpPr txBox="1">
            <a:spLocks/>
          </p:cNvSpPr>
          <p:nvPr/>
        </p:nvSpPr>
        <p:spPr>
          <a:xfrm>
            <a:off x="1402081" y="4728849"/>
            <a:ext cx="3555998" cy="264158"/>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1000" dirty="0"/>
              <a:t>@Franca Forster |Ordine Nazionale degli Attuari</a:t>
            </a:r>
            <a:br>
              <a:rPr lang="it-IT" sz="1000" dirty="0"/>
            </a:br>
            <a:endParaRPr lang="it-IT" sz="1000" dirty="0"/>
          </a:p>
          <a:p>
            <a:endParaRPr lang="it-IT" sz="1000" dirty="0"/>
          </a:p>
        </p:txBody>
      </p:sp>
    </p:spTree>
    <p:extLst>
      <p:ext uri="{BB962C8B-B14F-4D97-AF65-F5344CB8AC3E}">
        <p14:creationId xmlns:p14="http://schemas.microsoft.com/office/powerpoint/2010/main" val="41398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7B2AC630-DD7B-2647-AB6B-CBB9B2950474}"/>
              </a:ext>
            </a:extLst>
          </p:cNvPr>
          <p:cNvSpPr txBox="1"/>
          <p:nvPr/>
        </p:nvSpPr>
        <p:spPr>
          <a:xfrm>
            <a:off x="4638479" y="1604077"/>
            <a:ext cx="1977474" cy="338554"/>
          </a:xfrm>
          <a:prstGeom prst="rect">
            <a:avLst/>
          </a:prstGeom>
          <a:noFill/>
        </p:spPr>
        <p:txBody>
          <a:bodyPr wrap="square" rtlCol="0">
            <a:spAutoFit/>
          </a:bodyPr>
          <a:lstStyle/>
          <a:p>
            <a:r>
              <a:rPr lang="it-IT" sz="1600" dirty="0"/>
              <a:t>RECOGNITION</a:t>
            </a:r>
          </a:p>
        </p:txBody>
      </p:sp>
      <p:pic>
        <p:nvPicPr>
          <p:cNvPr id="20" name="Elemento grafico 19" descr="Badge 1 con riempimento a tinta unita">
            <a:extLst>
              <a:ext uri="{FF2B5EF4-FFF2-40B4-BE49-F238E27FC236}">
                <a16:creationId xmlns:a16="http://schemas.microsoft.com/office/drawing/2014/main" id="{E39EF773-8380-EF43-92B9-7CE1C90E85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3947" y="1619521"/>
            <a:ext cx="360000" cy="360000"/>
          </a:xfrm>
          <a:prstGeom prst="rect">
            <a:avLst/>
          </a:prstGeom>
        </p:spPr>
      </p:pic>
      <p:sp>
        <p:nvSpPr>
          <p:cNvPr id="21" name="CasellaDiTesto 20">
            <a:extLst>
              <a:ext uri="{FF2B5EF4-FFF2-40B4-BE49-F238E27FC236}">
                <a16:creationId xmlns:a16="http://schemas.microsoft.com/office/drawing/2014/main" id="{5945D552-7D8C-2D41-816D-0A70534F2F0C}"/>
              </a:ext>
            </a:extLst>
          </p:cNvPr>
          <p:cNvSpPr txBox="1"/>
          <p:nvPr/>
        </p:nvSpPr>
        <p:spPr>
          <a:xfrm>
            <a:off x="4610188" y="2468034"/>
            <a:ext cx="3039338" cy="338554"/>
          </a:xfrm>
          <a:prstGeom prst="rect">
            <a:avLst/>
          </a:prstGeom>
          <a:noFill/>
        </p:spPr>
        <p:txBody>
          <a:bodyPr wrap="square" rtlCol="0">
            <a:spAutoFit/>
          </a:bodyPr>
          <a:lstStyle/>
          <a:p>
            <a:r>
              <a:rPr lang="it-IT" sz="1600" dirty="0"/>
              <a:t>GROUPING</a:t>
            </a:r>
            <a:endParaRPr lang="en-US" sz="1200" dirty="0"/>
          </a:p>
        </p:txBody>
      </p:sp>
      <p:pic>
        <p:nvPicPr>
          <p:cNvPr id="22" name="Elemento grafico 21" descr="Badge con riempimento a tinta unita">
            <a:extLst>
              <a:ext uri="{FF2B5EF4-FFF2-40B4-BE49-F238E27FC236}">
                <a16:creationId xmlns:a16="http://schemas.microsoft.com/office/drawing/2014/main" id="{DB97359A-B008-A743-A18F-2968DCEB47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83947" y="2513617"/>
            <a:ext cx="360000" cy="360000"/>
          </a:xfrm>
          <a:prstGeom prst="rect">
            <a:avLst/>
          </a:prstGeom>
        </p:spPr>
      </p:pic>
      <p:sp>
        <p:nvSpPr>
          <p:cNvPr id="23" name="CasellaDiTesto 22">
            <a:extLst>
              <a:ext uri="{FF2B5EF4-FFF2-40B4-BE49-F238E27FC236}">
                <a16:creationId xmlns:a16="http://schemas.microsoft.com/office/drawing/2014/main" id="{1EED93C4-D54F-F241-BB6C-5CDE19D5A621}"/>
              </a:ext>
            </a:extLst>
          </p:cNvPr>
          <p:cNvSpPr txBox="1"/>
          <p:nvPr/>
        </p:nvSpPr>
        <p:spPr>
          <a:xfrm>
            <a:off x="4638477" y="3444603"/>
            <a:ext cx="3806275" cy="338554"/>
          </a:xfrm>
          <a:prstGeom prst="rect">
            <a:avLst/>
          </a:prstGeom>
          <a:noFill/>
        </p:spPr>
        <p:txBody>
          <a:bodyPr wrap="square" rtlCol="0">
            <a:spAutoFit/>
          </a:bodyPr>
          <a:lstStyle/>
          <a:p>
            <a:r>
              <a:rPr lang="it-IT" sz="1600" dirty="0"/>
              <a:t>MISURAZIONE «FULFILMENT CASH FLOW»</a:t>
            </a:r>
          </a:p>
        </p:txBody>
      </p:sp>
      <p:pic>
        <p:nvPicPr>
          <p:cNvPr id="24" name="Elemento grafico 23" descr="Badge 3 con riempimento a tinta unita">
            <a:extLst>
              <a:ext uri="{FF2B5EF4-FFF2-40B4-BE49-F238E27FC236}">
                <a16:creationId xmlns:a16="http://schemas.microsoft.com/office/drawing/2014/main" id="{F1F8F6E1-905E-B340-B764-F351AA7330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3947" y="3444603"/>
            <a:ext cx="360000" cy="360000"/>
          </a:xfrm>
          <a:prstGeom prst="rect">
            <a:avLst/>
          </a:prstGeom>
        </p:spPr>
      </p:pic>
      <p:pic>
        <p:nvPicPr>
          <p:cNvPr id="3" name="Elemento grafico 2" descr="Lunettes 3D contorno">
            <a:extLst>
              <a:ext uri="{FF2B5EF4-FFF2-40B4-BE49-F238E27FC236}">
                <a16:creationId xmlns:a16="http://schemas.microsoft.com/office/drawing/2014/main" id="{CF44FD63-9E94-9A4E-B874-A46D966341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38747" y="1397681"/>
            <a:ext cx="914400" cy="914400"/>
          </a:xfrm>
          <a:prstGeom prst="rect">
            <a:avLst/>
          </a:prstGeom>
        </p:spPr>
      </p:pic>
      <p:pic>
        <p:nvPicPr>
          <p:cNvPr id="30" name="Elemento grafico 29" descr="Monete contorno">
            <a:extLst>
              <a:ext uri="{FF2B5EF4-FFF2-40B4-BE49-F238E27FC236}">
                <a16:creationId xmlns:a16="http://schemas.microsoft.com/office/drawing/2014/main" id="{FDD94BCE-B829-C345-B59B-0C09C31AE0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38747" y="3304743"/>
            <a:ext cx="810943" cy="810943"/>
          </a:xfrm>
          <a:prstGeom prst="rect">
            <a:avLst/>
          </a:prstGeom>
        </p:spPr>
      </p:pic>
      <p:pic>
        <p:nvPicPr>
          <p:cNvPr id="4" name="Elemento grafico 3" descr="Cuore con pulsazioni contorno">
            <a:extLst>
              <a:ext uri="{FF2B5EF4-FFF2-40B4-BE49-F238E27FC236}">
                <a16:creationId xmlns:a16="http://schemas.microsoft.com/office/drawing/2014/main" id="{60E5EB14-BFDE-3B43-AE91-A0EFD7F3108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94474" y="2430156"/>
            <a:ext cx="657707" cy="647875"/>
          </a:xfrm>
          <a:prstGeom prst="rect">
            <a:avLst/>
          </a:prstGeom>
        </p:spPr>
      </p:pic>
      <p:pic>
        <p:nvPicPr>
          <p:cNvPr id="6" name="Elemento grafico 5" descr="Automobile contorno">
            <a:extLst>
              <a:ext uri="{FF2B5EF4-FFF2-40B4-BE49-F238E27FC236}">
                <a16:creationId xmlns:a16="http://schemas.microsoft.com/office/drawing/2014/main" id="{8309AA4A-D24D-F643-932D-498C8FB10AA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25815" y="2404817"/>
            <a:ext cx="657707" cy="647875"/>
          </a:xfrm>
          <a:prstGeom prst="rect">
            <a:avLst/>
          </a:prstGeom>
        </p:spPr>
      </p:pic>
      <p:pic>
        <p:nvPicPr>
          <p:cNvPr id="15" name="Elemento grafico 14" descr="Grafico a barre con andamento ascendente contorno">
            <a:extLst>
              <a:ext uri="{FF2B5EF4-FFF2-40B4-BE49-F238E27FC236}">
                <a16:creationId xmlns:a16="http://schemas.microsoft.com/office/drawing/2014/main" id="{E24D0AD0-0497-224C-8049-5ABD1A29602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138254" y="2419433"/>
            <a:ext cx="657707" cy="647875"/>
          </a:xfrm>
          <a:prstGeom prst="rect">
            <a:avLst/>
          </a:prstGeom>
        </p:spPr>
      </p:pic>
      <p:pic>
        <p:nvPicPr>
          <p:cNvPr id="25" name="Elemento grafico 24" descr="Grafico periodico contorno">
            <a:extLst>
              <a:ext uri="{FF2B5EF4-FFF2-40B4-BE49-F238E27FC236}">
                <a16:creationId xmlns:a16="http://schemas.microsoft.com/office/drawing/2014/main" id="{3C220122-83B4-9E48-91EA-6D5FC3DA08F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82034" y="2419433"/>
            <a:ext cx="657707" cy="647875"/>
          </a:xfrm>
          <a:prstGeom prst="rect">
            <a:avLst/>
          </a:prstGeom>
        </p:spPr>
      </p:pic>
      <p:sp>
        <p:nvSpPr>
          <p:cNvPr id="5" name="CasellaDiTesto 4">
            <a:extLst>
              <a:ext uri="{FF2B5EF4-FFF2-40B4-BE49-F238E27FC236}">
                <a16:creationId xmlns:a16="http://schemas.microsoft.com/office/drawing/2014/main" id="{55F79CAC-0E4E-2E46-8C2F-390C5EBE762A}"/>
              </a:ext>
            </a:extLst>
          </p:cNvPr>
          <p:cNvSpPr txBox="1"/>
          <p:nvPr/>
        </p:nvSpPr>
        <p:spPr>
          <a:xfrm>
            <a:off x="1548820" y="2986591"/>
            <a:ext cx="555326" cy="215444"/>
          </a:xfrm>
          <a:prstGeom prst="rect">
            <a:avLst/>
          </a:prstGeom>
          <a:noFill/>
        </p:spPr>
        <p:txBody>
          <a:bodyPr wrap="square" rtlCol="0">
            <a:spAutoFit/>
          </a:bodyPr>
          <a:lstStyle/>
          <a:p>
            <a:r>
              <a:rPr lang="it-IT" sz="800">
                <a:solidFill>
                  <a:schemeClr val="bg1">
                    <a:lumMod val="50000"/>
                  </a:schemeClr>
                </a:solidFill>
              </a:rPr>
              <a:t>Life </a:t>
            </a:r>
            <a:r>
              <a:rPr lang="it-IT" sz="800" err="1">
                <a:solidFill>
                  <a:schemeClr val="bg1">
                    <a:lumMod val="50000"/>
                  </a:schemeClr>
                </a:solidFill>
              </a:rPr>
              <a:t>Risk</a:t>
            </a:r>
            <a:endParaRPr lang="it-IT" sz="800">
              <a:solidFill>
                <a:schemeClr val="bg1">
                  <a:lumMod val="50000"/>
                </a:schemeClr>
              </a:solidFill>
            </a:endParaRPr>
          </a:p>
        </p:txBody>
      </p:sp>
      <p:sp>
        <p:nvSpPr>
          <p:cNvPr id="17" name="CasellaDiTesto 16">
            <a:extLst>
              <a:ext uri="{FF2B5EF4-FFF2-40B4-BE49-F238E27FC236}">
                <a16:creationId xmlns:a16="http://schemas.microsoft.com/office/drawing/2014/main" id="{2DACD51C-E22C-3842-896F-1164D4E07E64}"/>
              </a:ext>
            </a:extLst>
          </p:cNvPr>
          <p:cNvSpPr txBox="1"/>
          <p:nvPr/>
        </p:nvSpPr>
        <p:spPr>
          <a:xfrm>
            <a:off x="2171340" y="2975868"/>
            <a:ext cx="692497" cy="215444"/>
          </a:xfrm>
          <a:prstGeom prst="rect">
            <a:avLst/>
          </a:prstGeom>
          <a:noFill/>
        </p:spPr>
        <p:txBody>
          <a:bodyPr wrap="square" rtlCol="0">
            <a:spAutoFit/>
          </a:bodyPr>
          <a:lstStyle/>
          <a:p>
            <a:r>
              <a:rPr lang="it-IT" sz="800">
                <a:solidFill>
                  <a:schemeClr val="bg1">
                    <a:lumMod val="50000"/>
                  </a:schemeClr>
                </a:solidFill>
              </a:rPr>
              <a:t>Life </a:t>
            </a:r>
            <a:r>
              <a:rPr lang="it-IT" sz="800" err="1">
                <a:solidFill>
                  <a:schemeClr val="bg1">
                    <a:lumMod val="50000"/>
                  </a:schemeClr>
                </a:solidFill>
              </a:rPr>
              <a:t>Savings</a:t>
            </a:r>
            <a:endParaRPr lang="it-IT" sz="800">
              <a:solidFill>
                <a:schemeClr val="bg1">
                  <a:lumMod val="50000"/>
                </a:schemeClr>
              </a:solidFill>
            </a:endParaRPr>
          </a:p>
        </p:txBody>
      </p:sp>
      <p:sp>
        <p:nvSpPr>
          <p:cNvPr id="19" name="CasellaDiTesto 18">
            <a:extLst>
              <a:ext uri="{FF2B5EF4-FFF2-40B4-BE49-F238E27FC236}">
                <a16:creationId xmlns:a16="http://schemas.microsoft.com/office/drawing/2014/main" id="{43D26CE1-3479-C640-AE00-F77F4F9A0CB4}"/>
              </a:ext>
            </a:extLst>
          </p:cNvPr>
          <p:cNvSpPr txBox="1"/>
          <p:nvPr/>
        </p:nvSpPr>
        <p:spPr>
          <a:xfrm>
            <a:off x="2815802" y="2958369"/>
            <a:ext cx="914399" cy="215444"/>
          </a:xfrm>
          <a:prstGeom prst="rect">
            <a:avLst/>
          </a:prstGeom>
          <a:noFill/>
        </p:spPr>
        <p:txBody>
          <a:bodyPr wrap="square" rtlCol="0">
            <a:spAutoFit/>
          </a:bodyPr>
          <a:lstStyle/>
          <a:p>
            <a:r>
              <a:rPr lang="it-IT" sz="800" err="1">
                <a:solidFill>
                  <a:schemeClr val="bg1">
                    <a:lumMod val="50000"/>
                  </a:schemeClr>
                </a:solidFill>
              </a:rPr>
              <a:t>Partecipating</a:t>
            </a:r>
            <a:endParaRPr lang="it-IT" sz="800">
              <a:solidFill>
                <a:schemeClr val="bg1">
                  <a:lumMod val="50000"/>
                </a:schemeClr>
              </a:solidFill>
            </a:endParaRPr>
          </a:p>
        </p:txBody>
      </p:sp>
      <p:sp>
        <p:nvSpPr>
          <p:cNvPr id="27" name="CasellaDiTesto 26">
            <a:extLst>
              <a:ext uri="{FF2B5EF4-FFF2-40B4-BE49-F238E27FC236}">
                <a16:creationId xmlns:a16="http://schemas.microsoft.com/office/drawing/2014/main" id="{173B4A31-5FA7-9645-855C-EDDA1E8D9F92}"/>
              </a:ext>
            </a:extLst>
          </p:cNvPr>
          <p:cNvSpPr txBox="1"/>
          <p:nvPr/>
        </p:nvSpPr>
        <p:spPr>
          <a:xfrm>
            <a:off x="3479674" y="2954150"/>
            <a:ext cx="555326" cy="215444"/>
          </a:xfrm>
          <a:prstGeom prst="rect">
            <a:avLst/>
          </a:prstGeom>
          <a:noFill/>
        </p:spPr>
        <p:txBody>
          <a:bodyPr wrap="square" rtlCol="0">
            <a:spAutoFit/>
          </a:bodyPr>
          <a:lstStyle/>
          <a:p>
            <a:r>
              <a:rPr lang="it-IT" sz="800">
                <a:solidFill>
                  <a:schemeClr val="bg1">
                    <a:lumMod val="50000"/>
                  </a:schemeClr>
                </a:solidFill>
              </a:rPr>
              <a:t>Non-Life</a:t>
            </a:r>
          </a:p>
        </p:txBody>
      </p:sp>
      <p:sp>
        <p:nvSpPr>
          <p:cNvPr id="26" name="CasellaDiTesto 25">
            <a:extLst>
              <a:ext uri="{FF2B5EF4-FFF2-40B4-BE49-F238E27FC236}">
                <a16:creationId xmlns:a16="http://schemas.microsoft.com/office/drawing/2014/main" id="{59D7A1F1-4DA6-F641-895E-714CB3911622}"/>
              </a:ext>
            </a:extLst>
          </p:cNvPr>
          <p:cNvSpPr txBox="1"/>
          <p:nvPr/>
        </p:nvSpPr>
        <p:spPr>
          <a:xfrm>
            <a:off x="4646495" y="4342960"/>
            <a:ext cx="2743585" cy="338554"/>
          </a:xfrm>
          <a:prstGeom prst="rect">
            <a:avLst/>
          </a:prstGeom>
          <a:noFill/>
        </p:spPr>
        <p:txBody>
          <a:bodyPr wrap="square" rtlCol="0">
            <a:spAutoFit/>
          </a:bodyPr>
          <a:lstStyle/>
          <a:p>
            <a:r>
              <a:rPr lang="it-IT" sz="1600" dirty="0"/>
              <a:t>REINSURANCE</a:t>
            </a:r>
          </a:p>
        </p:txBody>
      </p:sp>
      <p:pic>
        <p:nvPicPr>
          <p:cNvPr id="9" name="Elemento grafico 8" descr="Badge 4 con riempimento a tinta unita">
            <a:extLst>
              <a:ext uri="{FF2B5EF4-FFF2-40B4-BE49-F238E27FC236}">
                <a16:creationId xmlns:a16="http://schemas.microsoft.com/office/drawing/2014/main" id="{9847D962-E28B-D540-A44D-3CEC098E240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286495" y="4339478"/>
            <a:ext cx="360000" cy="360000"/>
          </a:xfrm>
          <a:prstGeom prst="rect">
            <a:avLst/>
          </a:prstGeom>
        </p:spPr>
      </p:pic>
      <p:pic>
        <p:nvPicPr>
          <p:cNvPr id="29" name="Elemento grafico 28" descr="Edificio contorno">
            <a:extLst>
              <a:ext uri="{FF2B5EF4-FFF2-40B4-BE49-F238E27FC236}">
                <a16:creationId xmlns:a16="http://schemas.microsoft.com/office/drawing/2014/main" id="{B4E484AC-C27D-E04C-A538-F8CDF8472ED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657193" y="4142702"/>
            <a:ext cx="692497" cy="692497"/>
          </a:xfrm>
          <a:prstGeom prst="rect">
            <a:avLst/>
          </a:prstGeom>
        </p:spPr>
      </p:pic>
      <p:sp>
        <p:nvSpPr>
          <p:cNvPr id="31" name="Sottotitolo 2">
            <a:extLst>
              <a:ext uri="{FF2B5EF4-FFF2-40B4-BE49-F238E27FC236}">
                <a16:creationId xmlns:a16="http://schemas.microsoft.com/office/drawing/2014/main" id="{A88DCF52-7AC1-2743-9038-7804E4360EFC}"/>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160105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23" name="CasellaDiTesto 22">
            <a:extLst>
              <a:ext uri="{FF2B5EF4-FFF2-40B4-BE49-F238E27FC236}">
                <a16:creationId xmlns:a16="http://schemas.microsoft.com/office/drawing/2014/main" id="{1EED93C4-D54F-F241-BB6C-5CDE19D5A621}"/>
              </a:ext>
            </a:extLst>
          </p:cNvPr>
          <p:cNvSpPr txBox="1"/>
          <p:nvPr/>
        </p:nvSpPr>
        <p:spPr>
          <a:xfrm>
            <a:off x="2772355" y="967884"/>
            <a:ext cx="3408989" cy="584775"/>
          </a:xfrm>
          <a:prstGeom prst="rect">
            <a:avLst/>
          </a:prstGeom>
          <a:noFill/>
        </p:spPr>
        <p:txBody>
          <a:bodyPr wrap="square" rtlCol="0">
            <a:spAutoFit/>
          </a:bodyPr>
          <a:lstStyle/>
          <a:p>
            <a:r>
              <a:rPr lang="it-IT" sz="1600" dirty="0"/>
              <a:t>MISURAZIONE «FULFILMENT CASH FLOW»</a:t>
            </a:r>
          </a:p>
        </p:txBody>
      </p:sp>
      <p:pic>
        <p:nvPicPr>
          <p:cNvPr id="24" name="Elemento grafico 23" descr="Badge 3 con riempimento a tinta unita">
            <a:extLst>
              <a:ext uri="{FF2B5EF4-FFF2-40B4-BE49-F238E27FC236}">
                <a16:creationId xmlns:a16="http://schemas.microsoft.com/office/drawing/2014/main" id="{F1F8F6E1-905E-B340-B764-F351AA7330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7824" y="967884"/>
            <a:ext cx="360000" cy="360000"/>
          </a:xfrm>
          <a:prstGeom prst="rect">
            <a:avLst/>
          </a:prstGeom>
        </p:spPr>
      </p:pic>
      <p:pic>
        <p:nvPicPr>
          <p:cNvPr id="30" name="Elemento grafico 29" descr="Monete contorno">
            <a:extLst>
              <a:ext uri="{FF2B5EF4-FFF2-40B4-BE49-F238E27FC236}">
                <a16:creationId xmlns:a16="http://schemas.microsoft.com/office/drawing/2014/main" id="{FDD94BCE-B829-C345-B59B-0C09C31AE0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8404" y="803091"/>
            <a:ext cx="885588" cy="885588"/>
          </a:xfrm>
          <a:prstGeom prst="rect">
            <a:avLst/>
          </a:prstGeom>
        </p:spPr>
      </p:pic>
      <p:sp>
        <p:nvSpPr>
          <p:cNvPr id="26" name="CasellaDiTesto 25">
            <a:extLst>
              <a:ext uri="{FF2B5EF4-FFF2-40B4-BE49-F238E27FC236}">
                <a16:creationId xmlns:a16="http://schemas.microsoft.com/office/drawing/2014/main" id="{F6C6DF5D-8AD7-9540-8BBC-C19245632D70}"/>
              </a:ext>
            </a:extLst>
          </p:cNvPr>
          <p:cNvSpPr txBox="1"/>
          <p:nvPr/>
        </p:nvSpPr>
        <p:spPr>
          <a:xfrm>
            <a:off x="2046999" y="1785604"/>
            <a:ext cx="4334462" cy="2554545"/>
          </a:xfrm>
          <a:prstGeom prst="rect">
            <a:avLst/>
          </a:prstGeom>
          <a:noFill/>
        </p:spPr>
        <p:txBody>
          <a:bodyPr wrap="square" rtlCol="0">
            <a:spAutoFit/>
          </a:bodyPr>
          <a:lstStyle/>
          <a:p>
            <a:pPr lvl="1"/>
            <a:endParaRPr lang="it-IT" dirty="0">
              <a:solidFill>
                <a:srgbClr val="C00000"/>
              </a:solidFill>
            </a:endParaRPr>
          </a:p>
          <a:p>
            <a:pPr marL="742950" lvl="1" indent="-285750">
              <a:buFont typeface="Arial" panose="020B0604020202020204" pitchFamily="34" charset="0"/>
              <a:buChar char="•"/>
            </a:pPr>
            <a:r>
              <a:rPr lang="it-IT" dirty="0">
                <a:solidFill>
                  <a:srgbClr val="9A2734"/>
                </a:solidFill>
              </a:rPr>
              <a:t>BBA</a:t>
            </a:r>
            <a:r>
              <a:rPr lang="it-IT" sz="1600" dirty="0">
                <a:solidFill>
                  <a:srgbClr val="9A2734"/>
                </a:solidFill>
              </a:rPr>
              <a:t> </a:t>
            </a:r>
            <a:r>
              <a:rPr lang="it-IT" i="1" dirty="0">
                <a:solidFill>
                  <a:srgbClr val="9A2734"/>
                </a:solidFill>
              </a:rPr>
              <a:t>Building </a:t>
            </a:r>
            <a:r>
              <a:rPr lang="it-IT" i="1" dirty="0" err="1">
                <a:solidFill>
                  <a:srgbClr val="9A2734"/>
                </a:solidFill>
              </a:rPr>
              <a:t>Block</a:t>
            </a:r>
            <a:r>
              <a:rPr lang="it-IT" i="1" dirty="0">
                <a:solidFill>
                  <a:srgbClr val="9A2734"/>
                </a:solidFill>
              </a:rPr>
              <a:t> </a:t>
            </a:r>
            <a:r>
              <a:rPr lang="it-IT" i="1" dirty="0" err="1">
                <a:solidFill>
                  <a:srgbClr val="9A2734"/>
                </a:solidFill>
              </a:rPr>
              <a:t>Approach</a:t>
            </a:r>
            <a:endParaRPr lang="it-IT" i="1" dirty="0">
              <a:solidFill>
                <a:srgbClr val="9A2734"/>
              </a:solidFill>
            </a:endParaRPr>
          </a:p>
          <a:p>
            <a:pPr marL="742950" lvl="1" indent="-285750">
              <a:buFont typeface="Arial" panose="020B0604020202020204" pitchFamily="34" charset="0"/>
              <a:buChar char="•"/>
            </a:pPr>
            <a:endParaRPr lang="it-IT" i="1" dirty="0">
              <a:solidFill>
                <a:srgbClr val="C00000"/>
              </a:solidFill>
            </a:endParaRPr>
          </a:p>
          <a:p>
            <a:pPr marL="742950" lvl="1" indent="-285750">
              <a:buFont typeface="Arial" panose="020B0604020202020204" pitchFamily="34" charset="0"/>
              <a:buChar char="•"/>
            </a:pPr>
            <a:endParaRPr lang="it-IT" i="1" dirty="0">
              <a:solidFill>
                <a:schemeClr val="bg2">
                  <a:lumMod val="25000"/>
                </a:schemeClr>
              </a:solidFill>
            </a:endParaRPr>
          </a:p>
          <a:p>
            <a:pPr marL="742950" lvl="1" indent="-285750">
              <a:buFont typeface="Arial" panose="020B0604020202020204" pitchFamily="34" charset="0"/>
              <a:buChar char="•"/>
            </a:pPr>
            <a:r>
              <a:rPr lang="it-IT" dirty="0">
                <a:solidFill>
                  <a:schemeClr val="bg2">
                    <a:lumMod val="25000"/>
                  </a:schemeClr>
                </a:solidFill>
              </a:rPr>
              <a:t>VFA  </a:t>
            </a:r>
            <a:r>
              <a:rPr lang="it-IT" i="1" dirty="0" err="1">
                <a:solidFill>
                  <a:schemeClr val="bg2">
                    <a:lumMod val="25000"/>
                  </a:schemeClr>
                </a:solidFill>
              </a:rPr>
              <a:t>Variable</a:t>
            </a:r>
            <a:r>
              <a:rPr lang="it-IT" i="1" dirty="0">
                <a:solidFill>
                  <a:schemeClr val="bg2">
                    <a:lumMod val="25000"/>
                  </a:schemeClr>
                </a:solidFill>
              </a:rPr>
              <a:t> </a:t>
            </a:r>
            <a:r>
              <a:rPr lang="it-IT" i="1" dirty="0" err="1">
                <a:solidFill>
                  <a:schemeClr val="bg2">
                    <a:lumMod val="25000"/>
                  </a:schemeClr>
                </a:solidFill>
              </a:rPr>
              <a:t>Fee</a:t>
            </a:r>
            <a:r>
              <a:rPr lang="it-IT" i="1" dirty="0">
                <a:solidFill>
                  <a:schemeClr val="bg2">
                    <a:lumMod val="25000"/>
                  </a:schemeClr>
                </a:solidFill>
              </a:rPr>
              <a:t> </a:t>
            </a:r>
            <a:r>
              <a:rPr lang="it-IT" i="1" dirty="0" err="1">
                <a:solidFill>
                  <a:schemeClr val="bg2">
                    <a:lumMod val="25000"/>
                  </a:schemeClr>
                </a:solidFill>
              </a:rPr>
              <a:t>Approach</a:t>
            </a:r>
            <a:r>
              <a:rPr lang="it-IT" i="1" dirty="0">
                <a:solidFill>
                  <a:schemeClr val="bg2">
                    <a:lumMod val="25000"/>
                  </a:schemeClr>
                </a:solidFill>
              </a:rPr>
              <a:t> </a:t>
            </a:r>
          </a:p>
          <a:p>
            <a:pPr marL="742950" lvl="1" indent="-285750">
              <a:buFont typeface="Arial" panose="020B0604020202020204" pitchFamily="34" charset="0"/>
              <a:buChar char="•"/>
            </a:pPr>
            <a:endParaRPr lang="it-IT" i="1" dirty="0">
              <a:solidFill>
                <a:schemeClr val="bg2">
                  <a:lumMod val="25000"/>
                </a:schemeClr>
              </a:solidFill>
            </a:endParaRPr>
          </a:p>
          <a:p>
            <a:pPr marL="742950" lvl="1" indent="-285750">
              <a:buFont typeface="Arial" panose="020B0604020202020204" pitchFamily="34" charset="0"/>
              <a:buChar char="•"/>
            </a:pPr>
            <a:r>
              <a:rPr lang="it-IT" dirty="0">
                <a:solidFill>
                  <a:schemeClr val="bg2">
                    <a:lumMod val="25000"/>
                  </a:schemeClr>
                </a:solidFill>
              </a:rPr>
              <a:t>PAA </a:t>
            </a:r>
            <a:r>
              <a:rPr lang="it-IT" i="1" dirty="0">
                <a:solidFill>
                  <a:schemeClr val="bg2">
                    <a:lumMod val="25000"/>
                  </a:schemeClr>
                </a:solidFill>
              </a:rPr>
              <a:t>Premium </a:t>
            </a:r>
            <a:r>
              <a:rPr lang="it-IT" i="1" dirty="0" err="1">
                <a:solidFill>
                  <a:schemeClr val="bg2">
                    <a:lumMod val="25000"/>
                  </a:schemeClr>
                </a:solidFill>
              </a:rPr>
              <a:t>Allocation</a:t>
            </a:r>
            <a:r>
              <a:rPr lang="it-IT" i="1" dirty="0">
                <a:solidFill>
                  <a:schemeClr val="bg2">
                    <a:lumMod val="25000"/>
                  </a:schemeClr>
                </a:solidFill>
              </a:rPr>
              <a:t> </a:t>
            </a:r>
            <a:r>
              <a:rPr lang="it-IT" i="1" dirty="0" err="1">
                <a:solidFill>
                  <a:schemeClr val="bg2">
                    <a:lumMod val="25000"/>
                  </a:schemeClr>
                </a:solidFill>
              </a:rPr>
              <a:t>Approach</a:t>
            </a:r>
            <a:endParaRPr lang="it-IT" i="1" dirty="0">
              <a:solidFill>
                <a:schemeClr val="bg2">
                  <a:lumMod val="25000"/>
                </a:schemeClr>
              </a:solidFill>
            </a:endParaRPr>
          </a:p>
          <a:p>
            <a:pPr marL="742950" lvl="1" indent="-285750">
              <a:buFont typeface="Arial" panose="020B0604020202020204" pitchFamily="34" charset="0"/>
              <a:buChar char="•"/>
            </a:pPr>
            <a:endParaRPr lang="it-IT" i="1" dirty="0">
              <a:solidFill>
                <a:schemeClr val="bg2">
                  <a:lumMod val="25000"/>
                </a:schemeClr>
              </a:solidFill>
            </a:endParaRPr>
          </a:p>
          <a:p>
            <a:pPr lvl="1"/>
            <a:r>
              <a:rPr lang="it-IT" sz="1600" dirty="0">
                <a:solidFill>
                  <a:srgbClr val="C00000"/>
                </a:solidFill>
              </a:rPr>
              <a:t> </a:t>
            </a:r>
          </a:p>
        </p:txBody>
      </p:sp>
      <p:sp>
        <p:nvSpPr>
          <p:cNvPr id="2" name="Rettangolo 1">
            <a:extLst>
              <a:ext uri="{FF2B5EF4-FFF2-40B4-BE49-F238E27FC236}">
                <a16:creationId xmlns:a16="http://schemas.microsoft.com/office/drawing/2014/main" id="{B6148F7D-409B-EC45-AA34-552E05CC7AEA}"/>
              </a:ext>
            </a:extLst>
          </p:cNvPr>
          <p:cNvSpPr/>
          <p:nvPr/>
        </p:nvSpPr>
        <p:spPr>
          <a:xfrm>
            <a:off x="2225616" y="3351477"/>
            <a:ext cx="4390845" cy="543134"/>
          </a:xfrm>
          <a:prstGeom prst="rect">
            <a:avLst/>
          </a:prstGeom>
          <a:noFill/>
          <a:ln w="222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BE5F04A-74C8-2144-818F-AABE78E98504}"/>
              </a:ext>
            </a:extLst>
          </p:cNvPr>
          <p:cNvSpPr txBox="1"/>
          <p:nvPr/>
        </p:nvSpPr>
        <p:spPr>
          <a:xfrm>
            <a:off x="1092172" y="2058413"/>
            <a:ext cx="1044136" cy="461665"/>
          </a:xfrm>
          <a:prstGeom prst="rect">
            <a:avLst/>
          </a:prstGeom>
          <a:noFill/>
        </p:spPr>
        <p:txBody>
          <a:bodyPr wrap="square" rtlCol="0">
            <a:spAutoFit/>
          </a:bodyPr>
          <a:lstStyle/>
          <a:p>
            <a:r>
              <a:rPr lang="it-IT" sz="1200" dirty="0"/>
              <a:t>GENERAL MODEL</a:t>
            </a:r>
          </a:p>
        </p:txBody>
      </p:sp>
      <p:sp>
        <p:nvSpPr>
          <p:cNvPr id="9" name="CasellaDiTesto 8">
            <a:extLst>
              <a:ext uri="{FF2B5EF4-FFF2-40B4-BE49-F238E27FC236}">
                <a16:creationId xmlns:a16="http://schemas.microsoft.com/office/drawing/2014/main" id="{149EDE8A-98CF-2C4C-9B38-1C7536983B49}"/>
              </a:ext>
            </a:extLst>
          </p:cNvPr>
          <p:cNvSpPr txBox="1"/>
          <p:nvPr/>
        </p:nvSpPr>
        <p:spPr>
          <a:xfrm>
            <a:off x="1047518" y="3331104"/>
            <a:ext cx="1184160" cy="461665"/>
          </a:xfrm>
          <a:prstGeom prst="rect">
            <a:avLst/>
          </a:prstGeom>
          <a:noFill/>
        </p:spPr>
        <p:txBody>
          <a:bodyPr wrap="square" rtlCol="0">
            <a:spAutoFit/>
          </a:bodyPr>
          <a:lstStyle/>
          <a:p>
            <a:r>
              <a:rPr lang="it-IT" sz="1200" dirty="0"/>
              <a:t>MODELLO</a:t>
            </a:r>
          </a:p>
          <a:p>
            <a:r>
              <a:rPr lang="it-IT" sz="1200" dirty="0"/>
              <a:t>SEMPLIFICATO</a:t>
            </a:r>
          </a:p>
        </p:txBody>
      </p:sp>
      <p:sp>
        <p:nvSpPr>
          <p:cNvPr id="11" name="Sottotitolo 2">
            <a:extLst>
              <a:ext uri="{FF2B5EF4-FFF2-40B4-BE49-F238E27FC236}">
                <a16:creationId xmlns:a16="http://schemas.microsoft.com/office/drawing/2014/main" id="{FE8405B5-E2F6-5741-9DE0-1C4EF5BF63AD}"/>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
        <p:nvSpPr>
          <p:cNvPr id="12" name="CasellaDiTesto 11">
            <a:extLst>
              <a:ext uri="{FF2B5EF4-FFF2-40B4-BE49-F238E27FC236}">
                <a16:creationId xmlns:a16="http://schemas.microsoft.com/office/drawing/2014/main" id="{91EE83B0-8C2D-4491-9790-77F99D87BE58}"/>
              </a:ext>
            </a:extLst>
          </p:cNvPr>
          <p:cNvSpPr txBox="1"/>
          <p:nvPr/>
        </p:nvSpPr>
        <p:spPr>
          <a:xfrm>
            <a:off x="1070149" y="2753023"/>
            <a:ext cx="1044136" cy="461665"/>
          </a:xfrm>
          <a:prstGeom prst="rect">
            <a:avLst/>
          </a:prstGeom>
          <a:noFill/>
        </p:spPr>
        <p:txBody>
          <a:bodyPr wrap="square" rtlCol="0">
            <a:spAutoFit/>
          </a:bodyPr>
          <a:lstStyle/>
          <a:p>
            <a:r>
              <a:rPr lang="it-IT" sz="1200" dirty="0"/>
              <a:t>MODELLO</a:t>
            </a:r>
          </a:p>
          <a:p>
            <a:r>
              <a:rPr lang="it-IT" sz="1200" dirty="0"/>
              <a:t>SPECIFICO</a:t>
            </a:r>
          </a:p>
        </p:txBody>
      </p:sp>
      <p:sp>
        <p:nvSpPr>
          <p:cNvPr id="13" name="Rettangolo 12">
            <a:extLst>
              <a:ext uri="{FF2B5EF4-FFF2-40B4-BE49-F238E27FC236}">
                <a16:creationId xmlns:a16="http://schemas.microsoft.com/office/drawing/2014/main" id="{959D6A38-806E-48B0-99CC-63E2E4BAF135}"/>
              </a:ext>
            </a:extLst>
          </p:cNvPr>
          <p:cNvSpPr/>
          <p:nvPr/>
        </p:nvSpPr>
        <p:spPr>
          <a:xfrm>
            <a:off x="2231678" y="2759881"/>
            <a:ext cx="4390845" cy="543134"/>
          </a:xfrm>
          <a:prstGeom prst="rect">
            <a:avLst/>
          </a:prstGeom>
          <a:noFill/>
          <a:ln w="222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15575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FFCD1CC2-4E57-FE47-BDF7-211FAEFEF134}"/>
              </a:ext>
            </a:extLst>
          </p:cNvPr>
          <p:cNvSpPr txBox="1"/>
          <p:nvPr/>
        </p:nvSpPr>
        <p:spPr>
          <a:xfrm flipH="1">
            <a:off x="2320435" y="896690"/>
            <a:ext cx="3827205" cy="369332"/>
          </a:xfrm>
          <a:prstGeom prst="rect">
            <a:avLst/>
          </a:prstGeom>
          <a:noFill/>
        </p:spPr>
        <p:txBody>
          <a:bodyPr wrap="square" rtlCol="0">
            <a:spAutoFit/>
          </a:bodyPr>
          <a:lstStyle/>
          <a:p>
            <a:pPr lvl="1"/>
            <a:r>
              <a:rPr lang="it-IT" dirty="0"/>
              <a:t>BBA</a:t>
            </a:r>
            <a:r>
              <a:rPr lang="it-IT" sz="1600" dirty="0"/>
              <a:t> </a:t>
            </a:r>
            <a:r>
              <a:rPr lang="it-IT" i="1" dirty="0"/>
              <a:t>Building </a:t>
            </a:r>
            <a:r>
              <a:rPr lang="it-IT" i="1" dirty="0" err="1"/>
              <a:t>Block</a:t>
            </a:r>
            <a:r>
              <a:rPr lang="it-IT" i="1" dirty="0"/>
              <a:t> </a:t>
            </a:r>
            <a:r>
              <a:rPr lang="it-IT" i="1" dirty="0" err="1"/>
              <a:t>Approach</a:t>
            </a:r>
            <a:r>
              <a:rPr lang="it-IT" sz="1600" i="1" dirty="0"/>
              <a:t> </a:t>
            </a:r>
          </a:p>
        </p:txBody>
      </p:sp>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o 15">
            <a:extLst>
              <a:ext uri="{FF2B5EF4-FFF2-40B4-BE49-F238E27FC236}">
                <a16:creationId xmlns:a16="http://schemas.microsoft.com/office/drawing/2014/main" id="{7EEDADD0-23CD-8046-AE8C-B7121311F366}"/>
              </a:ext>
            </a:extLst>
          </p:cNvPr>
          <p:cNvGrpSpPr/>
          <p:nvPr/>
        </p:nvGrpSpPr>
        <p:grpSpPr>
          <a:xfrm>
            <a:off x="1634851" y="2519790"/>
            <a:ext cx="5168280" cy="1720214"/>
            <a:chOff x="1634851" y="2246235"/>
            <a:chExt cx="5168280" cy="1993769"/>
          </a:xfrm>
        </p:grpSpPr>
        <p:sp>
          <p:nvSpPr>
            <p:cNvPr id="11" name="Rettangolo 10">
              <a:extLst>
                <a:ext uri="{FF2B5EF4-FFF2-40B4-BE49-F238E27FC236}">
                  <a16:creationId xmlns:a16="http://schemas.microsoft.com/office/drawing/2014/main" id="{3808CA8A-F7B9-AB4A-96EC-287EA7F334BC}"/>
                </a:ext>
              </a:extLst>
            </p:cNvPr>
            <p:cNvSpPr/>
            <p:nvPr/>
          </p:nvSpPr>
          <p:spPr>
            <a:xfrm>
              <a:off x="1634851" y="2246235"/>
              <a:ext cx="654837" cy="199376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E95E750F-6025-6647-B914-37F076F53B57}"/>
                </a:ext>
              </a:extLst>
            </p:cNvPr>
            <p:cNvSpPr/>
            <p:nvPr/>
          </p:nvSpPr>
          <p:spPr>
            <a:xfrm>
              <a:off x="2747156" y="2246235"/>
              <a:ext cx="654837" cy="175269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35187BC6-4420-234E-A900-2DF5AC5DE598}"/>
                </a:ext>
              </a:extLst>
            </p:cNvPr>
            <p:cNvSpPr/>
            <p:nvPr/>
          </p:nvSpPr>
          <p:spPr>
            <a:xfrm>
              <a:off x="3859461" y="3660834"/>
              <a:ext cx="654837" cy="33855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0E5919EE-09E0-584C-A1DA-4936690A3CB6}"/>
                </a:ext>
              </a:extLst>
            </p:cNvPr>
            <p:cNvSpPr/>
            <p:nvPr/>
          </p:nvSpPr>
          <p:spPr>
            <a:xfrm>
              <a:off x="4971766" y="3660834"/>
              <a:ext cx="654837" cy="19224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E36929E3-8B72-354F-947B-30AC28CCBC74}"/>
                </a:ext>
              </a:extLst>
            </p:cNvPr>
            <p:cNvSpPr/>
            <p:nvPr/>
          </p:nvSpPr>
          <p:spPr>
            <a:xfrm>
              <a:off x="6148294" y="3861215"/>
              <a:ext cx="654837" cy="378789"/>
            </a:xfrm>
            <a:prstGeom prst="rect">
              <a:avLst/>
            </a:prstGeom>
            <a:solidFill>
              <a:srgbClr val="9A27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1 3">
              <a:extLst>
                <a:ext uri="{FF2B5EF4-FFF2-40B4-BE49-F238E27FC236}">
                  <a16:creationId xmlns:a16="http://schemas.microsoft.com/office/drawing/2014/main" id="{BAB8B6BB-C45C-C046-BAC7-8B65388B50EB}"/>
                </a:ext>
              </a:extLst>
            </p:cNvPr>
            <p:cNvCxnSpPr/>
            <p:nvPr/>
          </p:nvCxnSpPr>
          <p:spPr>
            <a:xfrm>
              <a:off x="1634851" y="4240004"/>
              <a:ext cx="5168280"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Triangolo 4">
              <a:extLst>
                <a:ext uri="{FF2B5EF4-FFF2-40B4-BE49-F238E27FC236}">
                  <a16:creationId xmlns:a16="http://schemas.microsoft.com/office/drawing/2014/main" id="{CA6EC043-CE13-564D-BF0F-E57C0F5DA6D3}"/>
                </a:ext>
              </a:extLst>
            </p:cNvPr>
            <p:cNvSpPr/>
            <p:nvPr/>
          </p:nvSpPr>
          <p:spPr>
            <a:xfrm>
              <a:off x="1821129" y="2321315"/>
              <a:ext cx="293625" cy="94982"/>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24">
              <a:extLst>
                <a:ext uri="{FF2B5EF4-FFF2-40B4-BE49-F238E27FC236}">
                  <a16:creationId xmlns:a16="http://schemas.microsoft.com/office/drawing/2014/main" id="{C2F4E971-7314-2945-A6B1-4C5C5C5E37BC}"/>
                </a:ext>
              </a:extLst>
            </p:cNvPr>
            <p:cNvSpPr/>
            <p:nvPr/>
          </p:nvSpPr>
          <p:spPr>
            <a:xfrm>
              <a:off x="4037840" y="3703073"/>
              <a:ext cx="293625" cy="94982"/>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riangolo 25">
              <a:extLst>
                <a:ext uri="{FF2B5EF4-FFF2-40B4-BE49-F238E27FC236}">
                  <a16:creationId xmlns:a16="http://schemas.microsoft.com/office/drawing/2014/main" id="{C63958AE-4893-4642-BA38-81A1F56ABA84}"/>
                </a:ext>
              </a:extLst>
            </p:cNvPr>
            <p:cNvSpPr/>
            <p:nvPr/>
          </p:nvSpPr>
          <p:spPr>
            <a:xfrm flipV="1">
              <a:off x="2956283" y="2324260"/>
              <a:ext cx="293625" cy="94982"/>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riangolo 26">
              <a:extLst>
                <a:ext uri="{FF2B5EF4-FFF2-40B4-BE49-F238E27FC236}">
                  <a16:creationId xmlns:a16="http://schemas.microsoft.com/office/drawing/2014/main" id="{9EF3AD20-1A03-0549-9F17-4A16C357C780}"/>
                </a:ext>
              </a:extLst>
            </p:cNvPr>
            <p:cNvSpPr/>
            <p:nvPr/>
          </p:nvSpPr>
          <p:spPr>
            <a:xfrm flipV="1">
              <a:off x="5150413" y="3674792"/>
              <a:ext cx="293625" cy="94982"/>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1 6">
              <a:extLst>
                <a:ext uri="{FF2B5EF4-FFF2-40B4-BE49-F238E27FC236}">
                  <a16:creationId xmlns:a16="http://schemas.microsoft.com/office/drawing/2014/main" id="{A57E10C8-52EA-7742-8A7C-9522228FA76F}"/>
                </a:ext>
              </a:extLst>
            </p:cNvPr>
            <p:cNvCxnSpPr/>
            <p:nvPr/>
          </p:nvCxnSpPr>
          <p:spPr>
            <a:xfrm>
              <a:off x="1634851" y="2246235"/>
              <a:ext cx="176714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Connettore 1 28">
              <a:extLst>
                <a:ext uri="{FF2B5EF4-FFF2-40B4-BE49-F238E27FC236}">
                  <a16:creationId xmlns:a16="http://schemas.microsoft.com/office/drawing/2014/main" id="{16BC2064-2354-B047-AFAC-0610626D9A02}"/>
                </a:ext>
              </a:extLst>
            </p:cNvPr>
            <p:cNvCxnSpPr/>
            <p:nvPr/>
          </p:nvCxnSpPr>
          <p:spPr>
            <a:xfrm>
              <a:off x="2747156" y="3999850"/>
              <a:ext cx="176714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nettore 1 29">
              <a:extLst>
                <a:ext uri="{FF2B5EF4-FFF2-40B4-BE49-F238E27FC236}">
                  <a16:creationId xmlns:a16="http://schemas.microsoft.com/office/drawing/2014/main" id="{22234B73-4238-5642-8835-791F6E63C2F3}"/>
                </a:ext>
              </a:extLst>
            </p:cNvPr>
            <p:cNvCxnSpPr/>
            <p:nvPr/>
          </p:nvCxnSpPr>
          <p:spPr>
            <a:xfrm>
              <a:off x="3859461" y="3661295"/>
              <a:ext cx="1767142" cy="0"/>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Connettore 1 30">
              <a:extLst>
                <a:ext uri="{FF2B5EF4-FFF2-40B4-BE49-F238E27FC236}">
                  <a16:creationId xmlns:a16="http://schemas.microsoft.com/office/drawing/2014/main" id="{D5B9B99A-AA90-C84E-8924-E328A87DFAA8}"/>
                </a:ext>
              </a:extLst>
            </p:cNvPr>
            <p:cNvCxnSpPr/>
            <p:nvPr/>
          </p:nvCxnSpPr>
          <p:spPr>
            <a:xfrm>
              <a:off x="5035989" y="3853081"/>
              <a:ext cx="1767142" cy="0"/>
            </a:xfrm>
            <a:prstGeom prst="line">
              <a:avLst/>
            </a:prstGeom>
            <a:solidFill>
              <a:schemeClr val="bg1">
                <a:lumMod val="50000"/>
              </a:schemeClr>
            </a:solid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8" name="CasellaDiTesto 7">
            <a:extLst>
              <a:ext uri="{FF2B5EF4-FFF2-40B4-BE49-F238E27FC236}">
                <a16:creationId xmlns:a16="http://schemas.microsoft.com/office/drawing/2014/main" id="{915C3B3E-9BDE-8640-97D7-B1A6EA22F8AC}"/>
              </a:ext>
            </a:extLst>
          </p:cNvPr>
          <p:cNvSpPr txBox="1"/>
          <p:nvPr/>
        </p:nvSpPr>
        <p:spPr>
          <a:xfrm>
            <a:off x="2669046" y="4363959"/>
            <a:ext cx="829269" cy="307777"/>
          </a:xfrm>
          <a:prstGeom prst="rect">
            <a:avLst/>
          </a:prstGeom>
          <a:noFill/>
        </p:spPr>
        <p:txBody>
          <a:bodyPr wrap="square" rtlCol="0">
            <a:spAutoFit/>
          </a:bodyPr>
          <a:lstStyle/>
          <a:p>
            <a:r>
              <a:rPr lang="it-IT" sz="1400">
                <a:latin typeface="Bradley Hand" pitchFamily="2" charset="77"/>
              </a:rPr>
              <a:t>PVFCO</a:t>
            </a:r>
          </a:p>
        </p:txBody>
      </p:sp>
      <p:sp>
        <p:nvSpPr>
          <p:cNvPr id="33" name="CasellaDiTesto 32">
            <a:extLst>
              <a:ext uri="{FF2B5EF4-FFF2-40B4-BE49-F238E27FC236}">
                <a16:creationId xmlns:a16="http://schemas.microsoft.com/office/drawing/2014/main" id="{144633CB-F5A8-254E-8234-5175BC3CA73A}"/>
              </a:ext>
            </a:extLst>
          </p:cNvPr>
          <p:cNvSpPr txBox="1"/>
          <p:nvPr/>
        </p:nvSpPr>
        <p:spPr>
          <a:xfrm>
            <a:off x="1659282" y="4387850"/>
            <a:ext cx="661154" cy="307777"/>
          </a:xfrm>
          <a:prstGeom prst="rect">
            <a:avLst/>
          </a:prstGeom>
          <a:noFill/>
        </p:spPr>
        <p:txBody>
          <a:bodyPr wrap="square" rtlCol="0">
            <a:spAutoFit/>
          </a:bodyPr>
          <a:lstStyle/>
          <a:p>
            <a:r>
              <a:rPr lang="it-IT" sz="1400">
                <a:latin typeface="Bradley Hand" pitchFamily="2" charset="77"/>
              </a:rPr>
              <a:t>PVFCI</a:t>
            </a:r>
          </a:p>
        </p:txBody>
      </p:sp>
      <p:sp>
        <p:nvSpPr>
          <p:cNvPr id="34" name="CasellaDiTesto 33">
            <a:extLst>
              <a:ext uri="{FF2B5EF4-FFF2-40B4-BE49-F238E27FC236}">
                <a16:creationId xmlns:a16="http://schemas.microsoft.com/office/drawing/2014/main" id="{1D8BFAF2-0F38-834C-8E48-B5F05ED1DC9F}"/>
              </a:ext>
            </a:extLst>
          </p:cNvPr>
          <p:cNvSpPr txBox="1"/>
          <p:nvPr/>
        </p:nvSpPr>
        <p:spPr>
          <a:xfrm>
            <a:off x="3698084" y="4363958"/>
            <a:ext cx="1173083" cy="307777"/>
          </a:xfrm>
          <a:prstGeom prst="rect">
            <a:avLst/>
          </a:prstGeom>
          <a:noFill/>
        </p:spPr>
        <p:txBody>
          <a:bodyPr wrap="square" rtlCol="0">
            <a:spAutoFit/>
          </a:bodyPr>
          <a:lstStyle/>
          <a:p>
            <a:r>
              <a:rPr lang="it-IT" sz="1400">
                <a:latin typeface="Bradley Hand" pitchFamily="2" charset="77"/>
              </a:rPr>
              <a:t>DISCOUNT</a:t>
            </a:r>
          </a:p>
        </p:txBody>
      </p:sp>
      <p:sp>
        <p:nvSpPr>
          <p:cNvPr id="35" name="CasellaDiTesto 34">
            <a:extLst>
              <a:ext uri="{FF2B5EF4-FFF2-40B4-BE49-F238E27FC236}">
                <a16:creationId xmlns:a16="http://schemas.microsoft.com/office/drawing/2014/main" id="{5D654D4B-7985-2545-A5DA-821BFD04051C}"/>
              </a:ext>
            </a:extLst>
          </p:cNvPr>
          <p:cNvSpPr txBox="1"/>
          <p:nvPr/>
        </p:nvSpPr>
        <p:spPr>
          <a:xfrm>
            <a:off x="4884595" y="4363957"/>
            <a:ext cx="1153308" cy="307777"/>
          </a:xfrm>
          <a:prstGeom prst="rect">
            <a:avLst/>
          </a:prstGeom>
          <a:noFill/>
        </p:spPr>
        <p:txBody>
          <a:bodyPr wrap="square" rtlCol="0">
            <a:spAutoFit/>
          </a:bodyPr>
          <a:lstStyle/>
          <a:p>
            <a:r>
              <a:rPr lang="it-IT" sz="1400">
                <a:latin typeface="Bradley Hand" pitchFamily="2" charset="77"/>
              </a:rPr>
              <a:t>RISK ADJ.</a:t>
            </a:r>
          </a:p>
        </p:txBody>
      </p:sp>
      <p:sp>
        <p:nvSpPr>
          <p:cNvPr id="36" name="CasellaDiTesto 35">
            <a:extLst>
              <a:ext uri="{FF2B5EF4-FFF2-40B4-BE49-F238E27FC236}">
                <a16:creationId xmlns:a16="http://schemas.microsoft.com/office/drawing/2014/main" id="{AE900904-7158-D14A-863A-32B8E726548C}"/>
              </a:ext>
            </a:extLst>
          </p:cNvPr>
          <p:cNvSpPr txBox="1"/>
          <p:nvPr/>
        </p:nvSpPr>
        <p:spPr>
          <a:xfrm>
            <a:off x="6147641" y="4362926"/>
            <a:ext cx="770147" cy="307777"/>
          </a:xfrm>
          <a:prstGeom prst="rect">
            <a:avLst/>
          </a:prstGeom>
          <a:noFill/>
        </p:spPr>
        <p:txBody>
          <a:bodyPr wrap="square" rtlCol="0">
            <a:spAutoFit/>
          </a:bodyPr>
          <a:lstStyle/>
          <a:p>
            <a:r>
              <a:rPr lang="it-IT" sz="1400">
                <a:latin typeface="Bradley Hand" pitchFamily="2" charset="77"/>
              </a:rPr>
              <a:t>CSM</a:t>
            </a:r>
          </a:p>
        </p:txBody>
      </p:sp>
      <p:pic>
        <p:nvPicPr>
          <p:cNvPr id="10" name="Elemento grafico 9" descr="Badge 3 contorno">
            <a:extLst>
              <a:ext uri="{FF2B5EF4-FFF2-40B4-BE49-F238E27FC236}">
                <a16:creationId xmlns:a16="http://schemas.microsoft.com/office/drawing/2014/main" id="{1083C5F5-782C-8449-A2BC-4D5CABFC24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8397" y="4668340"/>
            <a:ext cx="293625" cy="293625"/>
          </a:xfrm>
          <a:prstGeom prst="rect">
            <a:avLst/>
          </a:prstGeom>
        </p:spPr>
      </p:pic>
      <p:pic>
        <p:nvPicPr>
          <p:cNvPr id="28" name="Elemento grafico 27" descr="Badge 1 contorno">
            <a:extLst>
              <a:ext uri="{FF2B5EF4-FFF2-40B4-BE49-F238E27FC236}">
                <a16:creationId xmlns:a16="http://schemas.microsoft.com/office/drawing/2014/main" id="{164D800B-4E99-B742-98B9-F04C8DE481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4216" y="4668340"/>
            <a:ext cx="293625" cy="293625"/>
          </a:xfrm>
          <a:prstGeom prst="rect">
            <a:avLst/>
          </a:prstGeom>
        </p:spPr>
      </p:pic>
      <p:pic>
        <p:nvPicPr>
          <p:cNvPr id="37" name="Elemento grafico 36" descr="Badge contorno">
            <a:extLst>
              <a:ext uri="{FF2B5EF4-FFF2-40B4-BE49-F238E27FC236}">
                <a16:creationId xmlns:a16="http://schemas.microsoft.com/office/drawing/2014/main" id="{416E287B-19F1-1C41-82EC-8F8E041F08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8815" y="4668340"/>
            <a:ext cx="293625" cy="293625"/>
          </a:xfrm>
          <a:prstGeom prst="rect">
            <a:avLst/>
          </a:prstGeom>
        </p:spPr>
      </p:pic>
      <p:pic>
        <p:nvPicPr>
          <p:cNvPr id="44" name="Elemento grafico 43" descr="Badge 5 contorno">
            <a:extLst>
              <a:ext uri="{FF2B5EF4-FFF2-40B4-BE49-F238E27FC236}">
                <a16:creationId xmlns:a16="http://schemas.microsoft.com/office/drawing/2014/main" id="{3A34165A-926D-E343-BCA7-D512067AB0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28898" y="4668340"/>
            <a:ext cx="293625" cy="293625"/>
          </a:xfrm>
          <a:prstGeom prst="rect">
            <a:avLst/>
          </a:prstGeom>
        </p:spPr>
      </p:pic>
      <p:pic>
        <p:nvPicPr>
          <p:cNvPr id="48" name="Elemento grafico 47" descr="Badge 4 contorno">
            <a:extLst>
              <a:ext uri="{FF2B5EF4-FFF2-40B4-BE49-F238E27FC236}">
                <a16:creationId xmlns:a16="http://schemas.microsoft.com/office/drawing/2014/main" id="{2125E868-5AD7-8D4E-AAD5-BBBE4AC6F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49877" y="4668340"/>
            <a:ext cx="293625" cy="293625"/>
          </a:xfrm>
          <a:prstGeom prst="rect">
            <a:avLst/>
          </a:prstGeom>
        </p:spPr>
      </p:pic>
      <p:sp>
        <p:nvSpPr>
          <p:cNvPr id="50" name="Parentesi graffa aperta 49">
            <a:extLst>
              <a:ext uri="{FF2B5EF4-FFF2-40B4-BE49-F238E27FC236}">
                <a16:creationId xmlns:a16="http://schemas.microsoft.com/office/drawing/2014/main" id="{1B90C9B5-0CC6-E845-8F29-0D8848771929}"/>
              </a:ext>
            </a:extLst>
          </p:cNvPr>
          <p:cNvSpPr/>
          <p:nvPr/>
        </p:nvSpPr>
        <p:spPr>
          <a:xfrm rot="5400000">
            <a:off x="2989504" y="902222"/>
            <a:ext cx="163986" cy="2885601"/>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CasellaDiTesto 50">
            <a:extLst>
              <a:ext uri="{FF2B5EF4-FFF2-40B4-BE49-F238E27FC236}">
                <a16:creationId xmlns:a16="http://schemas.microsoft.com/office/drawing/2014/main" id="{05660408-83EB-2540-86AE-5244059BD7BF}"/>
              </a:ext>
            </a:extLst>
          </p:cNvPr>
          <p:cNvSpPr txBox="1"/>
          <p:nvPr/>
        </p:nvSpPr>
        <p:spPr>
          <a:xfrm>
            <a:off x="4989440" y="1979490"/>
            <a:ext cx="614497" cy="310854"/>
          </a:xfrm>
          <a:prstGeom prst="rect">
            <a:avLst/>
          </a:prstGeom>
          <a:noFill/>
        </p:spPr>
        <p:txBody>
          <a:bodyPr wrap="square" rtlCol="0">
            <a:spAutoFit/>
          </a:bodyPr>
          <a:lstStyle/>
          <a:p>
            <a:pPr>
              <a:lnSpc>
                <a:spcPct val="85000"/>
              </a:lnSpc>
              <a:spcBef>
                <a:spcPts val="0"/>
              </a:spcBef>
            </a:pPr>
            <a:r>
              <a:rPr lang="it-IT" sz="1600">
                <a:solidFill>
                  <a:srgbClr val="9A2734"/>
                </a:solidFill>
                <a:latin typeface="Bradley Hand" pitchFamily="2" charset="77"/>
              </a:rPr>
              <a:t>RA</a:t>
            </a:r>
          </a:p>
        </p:txBody>
      </p:sp>
      <p:sp>
        <p:nvSpPr>
          <p:cNvPr id="56" name="Parentesi graffa aperta 55">
            <a:extLst>
              <a:ext uri="{FF2B5EF4-FFF2-40B4-BE49-F238E27FC236}">
                <a16:creationId xmlns:a16="http://schemas.microsoft.com/office/drawing/2014/main" id="{76F9976A-5993-A04A-85D2-774CA4AC1E45}"/>
              </a:ext>
            </a:extLst>
          </p:cNvPr>
          <p:cNvSpPr/>
          <p:nvPr/>
        </p:nvSpPr>
        <p:spPr>
          <a:xfrm rot="5400000">
            <a:off x="5160550" y="1688294"/>
            <a:ext cx="173276" cy="1304171"/>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7" name="Parentesi graffa aperta 56">
            <a:extLst>
              <a:ext uri="{FF2B5EF4-FFF2-40B4-BE49-F238E27FC236}">
                <a16:creationId xmlns:a16="http://schemas.microsoft.com/office/drawing/2014/main" id="{AAEBBB05-1E79-A245-9286-D4BBCCF6636E}"/>
              </a:ext>
            </a:extLst>
          </p:cNvPr>
          <p:cNvSpPr/>
          <p:nvPr/>
        </p:nvSpPr>
        <p:spPr>
          <a:xfrm rot="5400000">
            <a:off x="6278616" y="1930421"/>
            <a:ext cx="186471" cy="806721"/>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CasellaDiTesto 57">
            <a:extLst>
              <a:ext uri="{FF2B5EF4-FFF2-40B4-BE49-F238E27FC236}">
                <a16:creationId xmlns:a16="http://schemas.microsoft.com/office/drawing/2014/main" id="{FF2B40A5-1903-D641-9C3A-15504D2BC562}"/>
              </a:ext>
            </a:extLst>
          </p:cNvPr>
          <p:cNvSpPr txBox="1"/>
          <p:nvPr/>
        </p:nvSpPr>
        <p:spPr>
          <a:xfrm>
            <a:off x="2764248" y="1969069"/>
            <a:ext cx="614497" cy="310854"/>
          </a:xfrm>
          <a:prstGeom prst="rect">
            <a:avLst/>
          </a:prstGeom>
          <a:noFill/>
        </p:spPr>
        <p:txBody>
          <a:bodyPr wrap="square" rtlCol="0">
            <a:spAutoFit/>
          </a:bodyPr>
          <a:lstStyle/>
          <a:p>
            <a:pPr>
              <a:lnSpc>
                <a:spcPct val="85000"/>
              </a:lnSpc>
              <a:spcBef>
                <a:spcPts val="0"/>
              </a:spcBef>
            </a:pPr>
            <a:r>
              <a:rPr lang="it-IT" sz="1600" dirty="0">
                <a:solidFill>
                  <a:srgbClr val="9A2734"/>
                </a:solidFill>
                <a:latin typeface="Bradley Hand" pitchFamily="2" charset="77"/>
              </a:rPr>
              <a:t>FCF</a:t>
            </a:r>
          </a:p>
        </p:txBody>
      </p:sp>
      <p:sp>
        <p:nvSpPr>
          <p:cNvPr id="59" name="CasellaDiTesto 58">
            <a:extLst>
              <a:ext uri="{FF2B5EF4-FFF2-40B4-BE49-F238E27FC236}">
                <a16:creationId xmlns:a16="http://schemas.microsoft.com/office/drawing/2014/main" id="{3BA34A16-8856-C349-BBD9-7FBD82FBE61A}"/>
              </a:ext>
            </a:extLst>
          </p:cNvPr>
          <p:cNvSpPr txBox="1"/>
          <p:nvPr/>
        </p:nvSpPr>
        <p:spPr>
          <a:xfrm>
            <a:off x="6064602" y="1950931"/>
            <a:ext cx="738529" cy="310854"/>
          </a:xfrm>
          <a:prstGeom prst="rect">
            <a:avLst/>
          </a:prstGeom>
          <a:noFill/>
        </p:spPr>
        <p:txBody>
          <a:bodyPr wrap="square" rtlCol="0">
            <a:spAutoFit/>
          </a:bodyPr>
          <a:lstStyle/>
          <a:p>
            <a:pPr>
              <a:lnSpc>
                <a:spcPct val="85000"/>
              </a:lnSpc>
              <a:spcBef>
                <a:spcPts val="0"/>
              </a:spcBef>
            </a:pPr>
            <a:r>
              <a:rPr lang="it-IT" sz="1600">
                <a:solidFill>
                  <a:srgbClr val="9A2734"/>
                </a:solidFill>
                <a:latin typeface="Bradley Hand" pitchFamily="2" charset="77"/>
              </a:rPr>
              <a:t>CSM</a:t>
            </a:r>
          </a:p>
        </p:txBody>
      </p:sp>
      <p:sp>
        <p:nvSpPr>
          <p:cNvPr id="38" name="CasellaDiTesto 37">
            <a:extLst>
              <a:ext uri="{FF2B5EF4-FFF2-40B4-BE49-F238E27FC236}">
                <a16:creationId xmlns:a16="http://schemas.microsoft.com/office/drawing/2014/main" id="{EA528C13-D4DA-914C-9780-79D488E36BC1}"/>
              </a:ext>
            </a:extLst>
          </p:cNvPr>
          <p:cNvSpPr txBox="1"/>
          <p:nvPr/>
        </p:nvSpPr>
        <p:spPr>
          <a:xfrm>
            <a:off x="7290618" y="2340379"/>
            <a:ext cx="1723282" cy="1169551"/>
          </a:xfrm>
          <a:prstGeom prst="rect">
            <a:avLst/>
          </a:prstGeom>
          <a:solidFill>
            <a:schemeClr val="bg1">
              <a:lumMod val="85000"/>
            </a:schemeClr>
          </a:solidFill>
        </p:spPr>
        <p:txBody>
          <a:bodyPr wrap="square" rtlCol="0">
            <a:spAutoFit/>
          </a:bodyPr>
          <a:lstStyle/>
          <a:p>
            <a:r>
              <a:rPr lang="it-IT" sz="1400" i="1" dirty="0">
                <a:solidFill>
                  <a:srgbClr val="9A2734"/>
                </a:solidFill>
              </a:rPr>
              <a:t>Discount curve:</a:t>
            </a:r>
          </a:p>
          <a:p>
            <a:r>
              <a:rPr lang="it-IT" sz="1400" i="1" dirty="0"/>
              <a:t>riflette «time </a:t>
            </a:r>
            <a:r>
              <a:rPr lang="it-IT" sz="1400" i="1" dirty="0" err="1"/>
              <a:t>value</a:t>
            </a:r>
            <a:r>
              <a:rPr lang="it-IT" sz="1400" i="1" dirty="0"/>
              <a:t> del denaro», coerente con i valori di mercato</a:t>
            </a:r>
          </a:p>
        </p:txBody>
      </p:sp>
      <p:sp>
        <p:nvSpPr>
          <p:cNvPr id="6" name="Rettangolo con angoli arrotondati 5">
            <a:extLst>
              <a:ext uri="{FF2B5EF4-FFF2-40B4-BE49-F238E27FC236}">
                <a16:creationId xmlns:a16="http://schemas.microsoft.com/office/drawing/2014/main" id="{C1EDB315-2A62-C343-94E9-0A6E56B409BB}"/>
              </a:ext>
            </a:extLst>
          </p:cNvPr>
          <p:cNvSpPr/>
          <p:nvPr/>
        </p:nvSpPr>
        <p:spPr>
          <a:xfrm>
            <a:off x="60276" y="4622803"/>
            <a:ext cx="1308552" cy="29064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46800" tIns="46800" rIns="46800" rtlCol="0" anchor="ctr">
            <a:spAutoFit/>
          </a:bodyPr>
          <a:lstStyle/>
          <a:p>
            <a:r>
              <a:rPr lang="it-IT" sz="1100" i="1" dirty="0" err="1">
                <a:solidFill>
                  <a:schemeClr val="tx1"/>
                </a:solidFill>
              </a:rPr>
              <a:t>Contract</a:t>
            </a:r>
            <a:r>
              <a:rPr lang="it-IT" sz="1100" i="1" dirty="0">
                <a:solidFill>
                  <a:schemeClr val="tx1"/>
                </a:solidFill>
              </a:rPr>
              <a:t> </a:t>
            </a:r>
            <a:r>
              <a:rPr lang="it-IT" sz="1100" i="1" dirty="0" err="1">
                <a:solidFill>
                  <a:schemeClr val="tx1"/>
                </a:solidFill>
              </a:rPr>
              <a:t>Boundaries</a:t>
            </a:r>
            <a:r>
              <a:rPr lang="it-IT" sz="1100" i="1" dirty="0">
                <a:solidFill>
                  <a:schemeClr val="tx1"/>
                </a:solidFill>
              </a:rPr>
              <a:t> </a:t>
            </a:r>
            <a:endParaRPr lang="it-IT" sz="1100" dirty="0">
              <a:solidFill>
                <a:schemeClr val="tx1"/>
              </a:solidFill>
            </a:endParaRPr>
          </a:p>
        </p:txBody>
      </p:sp>
      <p:sp>
        <p:nvSpPr>
          <p:cNvPr id="39" name="CasellaDiTesto 38">
            <a:extLst>
              <a:ext uri="{FF2B5EF4-FFF2-40B4-BE49-F238E27FC236}">
                <a16:creationId xmlns:a16="http://schemas.microsoft.com/office/drawing/2014/main" id="{1324B49B-064D-9143-AE1E-F885D9ACD6D7}"/>
              </a:ext>
            </a:extLst>
          </p:cNvPr>
          <p:cNvSpPr txBox="1"/>
          <p:nvPr/>
        </p:nvSpPr>
        <p:spPr>
          <a:xfrm flipH="1">
            <a:off x="142565" y="3514529"/>
            <a:ext cx="1226263" cy="253916"/>
          </a:xfrm>
          <a:prstGeom prst="rect">
            <a:avLst/>
          </a:prstGeom>
          <a:noFill/>
        </p:spPr>
        <p:txBody>
          <a:bodyPr wrap="square" rtlCol="0">
            <a:spAutoFit/>
          </a:bodyPr>
          <a:lstStyle/>
          <a:p>
            <a:pPr marL="46038" lvl="1"/>
            <a:r>
              <a:rPr lang="it-IT" sz="1050" dirty="0">
                <a:solidFill>
                  <a:srgbClr val="9A2734"/>
                </a:solidFill>
              </a:rPr>
              <a:t>INCEPTION DATE</a:t>
            </a:r>
            <a:endParaRPr lang="it-IT" sz="1000" dirty="0">
              <a:solidFill>
                <a:srgbClr val="9A2734"/>
              </a:solidFill>
            </a:endParaRPr>
          </a:p>
        </p:txBody>
      </p:sp>
      <p:sp>
        <p:nvSpPr>
          <p:cNvPr id="40" name="CasellaDiTesto 39">
            <a:extLst>
              <a:ext uri="{FF2B5EF4-FFF2-40B4-BE49-F238E27FC236}">
                <a16:creationId xmlns:a16="http://schemas.microsoft.com/office/drawing/2014/main" id="{466DDE54-3C5F-BE42-A8A4-74FFFE28B5CC}"/>
              </a:ext>
            </a:extLst>
          </p:cNvPr>
          <p:cNvSpPr txBox="1"/>
          <p:nvPr/>
        </p:nvSpPr>
        <p:spPr>
          <a:xfrm flipH="1">
            <a:off x="7287885" y="3834292"/>
            <a:ext cx="1682378" cy="738664"/>
          </a:xfrm>
          <a:prstGeom prst="rect">
            <a:avLst/>
          </a:prstGeom>
          <a:solidFill>
            <a:schemeClr val="bg1">
              <a:lumMod val="85000"/>
            </a:schemeClr>
          </a:solidFill>
        </p:spPr>
        <p:txBody>
          <a:bodyPr wrap="square" rtlCol="0">
            <a:spAutoFit/>
          </a:bodyPr>
          <a:lstStyle>
            <a:defPPr>
              <a:defRPr lang="en-US"/>
            </a:defPPr>
            <a:lvl1pPr>
              <a:defRPr sz="1400" i="1">
                <a:solidFill>
                  <a:srgbClr val="9A2734"/>
                </a:solidFill>
              </a:defRPr>
            </a:lvl1pPr>
          </a:lstStyle>
          <a:p>
            <a:pPr marL="44450" lvl="1"/>
            <a:r>
              <a:rPr lang="it-IT" sz="1400" i="1" dirty="0"/>
              <a:t>Rilascio CSM in relazione alle «</a:t>
            </a:r>
            <a:r>
              <a:rPr lang="it-IT" sz="1400" i="1" dirty="0" err="1"/>
              <a:t>coverage</a:t>
            </a:r>
            <a:r>
              <a:rPr lang="it-IT" sz="1400" i="1" dirty="0"/>
              <a:t> </a:t>
            </a:r>
            <a:r>
              <a:rPr lang="it-IT" sz="1400" i="1" dirty="0" err="1"/>
              <a:t>units</a:t>
            </a:r>
            <a:r>
              <a:rPr lang="it-IT" sz="1400" i="1" dirty="0"/>
              <a:t>»</a:t>
            </a:r>
          </a:p>
        </p:txBody>
      </p:sp>
      <p:sp>
        <p:nvSpPr>
          <p:cNvPr id="9" name="Ovale 8">
            <a:extLst>
              <a:ext uri="{FF2B5EF4-FFF2-40B4-BE49-F238E27FC236}">
                <a16:creationId xmlns:a16="http://schemas.microsoft.com/office/drawing/2014/main" id="{54E87C4E-BF1A-304D-A599-07DCE738BA23}"/>
              </a:ext>
            </a:extLst>
          </p:cNvPr>
          <p:cNvSpPr/>
          <p:nvPr/>
        </p:nvSpPr>
        <p:spPr>
          <a:xfrm>
            <a:off x="450025" y="3817718"/>
            <a:ext cx="511657" cy="450596"/>
          </a:xfrm>
          <a:prstGeom prst="ellipse">
            <a:avLst/>
          </a:prstGeom>
          <a:solidFill>
            <a:srgbClr val="9A2734"/>
          </a:solidFill>
          <a:ln>
            <a:solidFill>
              <a:srgbClr val="9A2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0</a:t>
            </a:r>
          </a:p>
        </p:txBody>
      </p:sp>
      <p:sp>
        <p:nvSpPr>
          <p:cNvPr id="45" name="CasellaDiTesto 44">
            <a:extLst>
              <a:ext uri="{FF2B5EF4-FFF2-40B4-BE49-F238E27FC236}">
                <a16:creationId xmlns:a16="http://schemas.microsoft.com/office/drawing/2014/main" id="{16B3B949-7BA3-7E4E-BEF3-CB43A81807DC}"/>
              </a:ext>
            </a:extLst>
          </p:cNvPr>
          <p:cNvSpPr txBox="1"/>
          <p:nvPr/>
        </p:nvSpPr>
        <p:spPr>
          <a:xfrm flipH="1">
            <a:off x="1623811" y="1293386"/>
            <a:ext cx="2885600" cy="648000"/>
          </a:xfrm>
          <a:prstGeom prst="rect">
            <a:avLst/>
          </a:prstGeom>
          <a:noFill/>
          <a:ln>
            <a:solidFill>
              <a:schemeClr val="tx1"/>
            </a:solidFill>
            <a:prstDash val="dash"/>
          </a:ln>
        </p:spPr>
        <p:txBody>
          <a:bodyPr wrap="square" rtlCol="0">
            <a:noAutofit/>
          </a:bodyPr>
          <a:lstStyle/>
          <a:p>
            <a:pPr marL="46038" lvl="1"/>
            <a:r>
              <a:rPr lang="it-IT" sz="1200" dirty="0"/>
              <a:t>PV of future cash </a:t>
            </a:r>
            <a:r>
              <a:rPr lang="it-IT" sz="1200" dirty="0" err="1"/>
              <a:t>flows</a:t>
            </a:r>
            <a:endParaRPr lang="it-IT" sz="1100" dirty="0"/>
          </a:p>
        </p:txBody>
      </p:sp>
      <p:sp>
        <p:nvSpPr>
          <p:cNvPr id="47" name="CasellaDiTesto 46">
            <a:extLst>
              <a:ext uri="{FF2B5EF4-FFF2-40B4-BE49-F238E27FC236}">
                <a16:creationId xmlns:a16="http://schemas.microsoft.com/office/drawing/2014/main" id="{169B68FE-DF69-C74B-B69C-03C779DB9080}"/>
              </a:ext>
            </a:extLst>
          </p:cNvPr>
          <p:cNvSpPr txBox="1"/>
          <p:nvPr/>
        </p:nvSpPr>
        <p:spPr>
          <a:xfrm flipH="1">
            <a:off x="5899273" y="1293386"/>
            <a:ext cx="1225385" cy="648000"/>
          </a:xfrm>
          <a:prstGeom prst="rect">
            <a:avLst/>
          </a:prstGeom>
          <a:noFill/>
          <a:ln>
            <a:solidFill>
              <a:schemeClr val="tx1"/>
            </a:solidFill>
            <a:prstDash val="dash"/>
          </a:ln>
        </p:spPr>
        <p:txBody>
          <a:bodyPr wrap="square" rtlCol="0">
            <a:noAutofit/>
          </a:bodyPr>
          <a:lstStyle>
            <a:defPPr>
              <a:defRPr lang="en-US"/>
            </a:defPPr>
            <a:lvl2pPr marL="46038" lvl="1">
              <a:defRPr sz="1200" i="1">
                <a:solidFill>
                  <a:srgbClr val="9A2734"/>
                </a:solidFill>
              </a:defRPr>
            </a:lvl2pPr>
          </a:lstStyle>
          <a:p>
            <a:pPr lvl="1"/>
            <a:r>
              <a:rPr lang="it-IT" i="0" dirty="0">
                <a:solidFill>
                  <a:schemeClr val="tx1"/>
                </a:solidFill>
              </a:rPr>
              <a:t>Profitto non maturato</a:t>
            </a:r>
          </a:p>
        </p:txBody>
      </p:sp>
      <p:sp>
        <p:nvSpPr>
          <p:cNvPr id="49" name="CasellaDiTesto 48">
            <a:extLst>
              <a:ext uri="{FF2B5EF4-FFF2-40B4-BE49-F238E27FC236}">
                <a16:creationId xmlns:a16="http://schemas.microsoft.com/office/drawing/2014/main" id="{0B16F3E3-6AF0-6843-974D-167564B1A38B}"/>
              </a:ext>
            </a:extLst>
          </p:cNvPr>
          <p:cNvSpPr txBox="1"/>
          <p:nvPr/>
        </p:nvSpPr>
        <p:spPr>
          <a:xfrm flipH="1">
            <a:off x="4548168" y="1293386"/>
            <a:ext cx="1304173" cy="646331"/>
          </a:xfrm>
          <a:prstGeom prst="rect">
            <a:avLst/>
          </a:prstGeom>
          <a:noFill/>
          <a:ln>
            <a:solidFill>
              <a:schemeClr val="tx1"/>
            </a:solidFill>
            <a:prstDash val="dash"/>
          </a:ln>
        </p:spPr>
        <p:txBody>
          <a:bodyPr wrap="square" rtlCol="0">
            <a:noAutofit/>
          </a:bodyPr>
          <a:lstStyle>
            <a:defPPr>
              <a:defRPr lang="en-US"/>
            </a:defPPr>
            <a:lvl2pPr marL="46038" lvl="1">
              <a:defRPr sz="1200" i="1">
                <a:solidFill>
                  <a:srgbClr val="9A2734"/>
                </a:solidFill>
              </a:defRPr>
            </a:lvl2pPr>
          </a:lstStyle>
          <a:p>
            <a:pPr lvl="1"/>
            <a:r>
              <a:rPr lang="it-IT" i="0" dirty="0">
                <a:solidFill>
                  <a:schemeClr val="tx1"/>
                </a:solidFill>
              </a:rPr>
              <a:t>Rischio non fin. parte del profitto non maturato</a:t>
            </a:r>
          </a:p>
        </p:txBody>
      </p:sp>
      <p:sp>
        <p:nvSpPr>
          <p:cNvPr id="52" name="Sottotitolo 2">
            <a:extLst>
              <a:ext uri="{FF2B5EF4-FFF2-40B4-BE49-F238E27FC236}">
                <a16:creationId xmlns:a16="http://schemas.microsoft.com/office/drawing/2014/main" id="{1957D4E2-7783-5F47-92B4-6FC7D9B5DECB}"/>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278593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F6C6DF5D-8AD7-9540-8BBC-C19245632D70}"/>
              </a:ext>
            </a:extLst>
          </p:cNvPr>
          <p:cNvSpPr txBox="1"/>
          <p:nvPr/>
        </p:nvSpPr>
        <p:spPr>
          <a:xfrm>
            <a:off x="1376068" y="909900"/>
            <a:ext cx="4963436" cy="382508"/>
          </a:xfrm>
          <a:prstGeom prst="rect">
            <a:avLst/>
          </a:prstGeom>
          <a:noFill/>
        </p:spPr>
        <p:txBody>
          <a:bodyPr wrap="square" rtlCol="0">
            <a:noAutofit/>
          </a:bodyPr>
          <a:lstStyle/>
          <a:p>
            <a:pPr lvl="1"/>
            <a:r>
              <a:rPr lang="it-IT" dirty="0"/>
              <a:t>VFA </a:t>
            </a:r>
            <a:r>
              <a:rPr lang="it-IT" i="1" dirty="0" err="1"/>
              <a:t>Variable</a:t>
            </a:r>
            <a:r>
              <a:rPr lang="it-IT" i="1" dirty="0"/>
              <a:t> </a:t>
            </a:r>
            <a:r>
              <a:rPr lang="it-IT" i="1" dirty="0" err="1"/>
              <a:t>Fee</a:t>
            </a:r>
            <a:r>
              <a:rPr lang="it-IT" i="1" dirty="0"/>
              <a:t> </a:t>
            </a:r>
            <a:r>
              <a:rPr lang="it-IT" i="1" dirty="0" err="1"/>
              <a:t>Approach</a:t>
            </a:r>
            <a:r>
              <a:rPr lang="it-IT" i="1" dirty="0"/>
              <a:t> </a:t>
            </a:r>
          </a:p>
          <a:p>
            <a:pPr lvl="1"/>
            <a:r>
              <a:rPr lang="it-IT" sz="1600" dirty="0">
                <a:solidFill>
                  <a:srgbClr val="C00000"/>
                </a:solidFill>
              </a:rPr>
              <a:t> </a:t>
            </a:r>
          </a:p>
        </p:txBody>
      </p:sp>
      <p:grpSp>
        <p:nvGrpSpPr>
          <p:cNvPr id="3" name="Gruppo 2">
            <a:extLst>
              <a:ext uri="{FF2B5EF4-FFF2-40B4-BE49-F238E27FC236}">
                <a16:creationId xmlns:a16="http://schemas.microsoft.com/office/drawing/2014/main" id="{E3CAD951-3802-664D-A785-7692FD705AC8}"/>
              </a:ext>
            </a:extLst>
          </p:cNvPr>
          <p:cNvGrpSpPr/>
          <p:nvPr/>
        </p:nvGrpSpPr>
        <p:grpSpPr>
          <a:xfrm>
            <a:off x="1376069" y="1504101"/>
            <a:ext cx="7065069" cy="2840186"/>
            <a:chOff x="1510378" y="1778729"/>
            <a:chExt cx="7065069" cy="2840186"/>
          </a:xfrm>
        </p:grpSpPr>
        <p:pic>
          <p:nvPicPr>
            <p:cNvPr id="5" name="Immagine 4" descr="Immagine che contiene testo&#10;&#10;Descrizione generata automaticamente">
              <a:extLst>
                <a:ext uri="{FF2B5EF4-FFF2-40B4-BE49-F238E27FC236}">
                  <a16:creationId xmlns:a16="http://schemas.microsoft.com/office/drawing/2014/main" id="{1074E97D-952E-E34F-B71F-1BE4B7CCC489}"/>
                </a:ext>
              </a:extLst>
            </p:cNvPr>
            <p:cNvPicPr>
              <a:picLocks noChangeAspect="1"/>
            </p:cNvPicPr>
            <p:nvPr/>
          </p:nvPicPr>
          <p:blipFill>
            <a:blip r:embed="rId4"/>
            <a:stretch>
              <a:fillRect/>
            </a:stretch>
          </p:blipFill>
          <p:spPr>
            <a:xfrm>
              <a:off x="1534825" y="2753202"/>
              <a:ext cx="4938988" cy="1865713"/>
            </a:xfrm>
            <a:prstGeom prst="rect">
              <a:avLst/>
            </a:prstGeom>
            <a:ln w="12700">
              <a:solidFill>
                <a:srgbClr val="9A2734"/>
              </a:solidFill>
            </a:ln>
          </p:spPr>
        </p:pic>
        <p:grpSp>
          <p:nvGrpSpPr>
            <p:cNvPr id="2" name="Gruppo 1">
              <a:extLst>
                <a:ext uri="{FF2B5EF4-FFF2-40B4-BE49-F238E27FC236}">
                  <a16:creationId xmlns:a16="http://schemas.microsoft.com/office/drawing/2014/main" id="{29819489-6CFA-0346-9D8A-97C6774F5ED6}"/>
                </a:ext>
              </a:extLst>
            </p:cNvPr>
            <p:cNvGrpSpPr/>
            <p:nvPr/>
          </p:nvGrpSpPr>
          <p:grpSpPr>
            <a:xfrm>
              <a:off x="6218946" y="2820649"/>
              <a:ext cx="2356501" cy="1753963"/>
              <a:chOff x="6218946" y="2820649"/>
              <a:chExt cx="2356501" cy="1753963"/>
            </a:xfrm>
          </p:grpSpPr>
          <p:sp>
            <p:nvSpPr>
              <p:cNvPr id="12" name="Rettangolo con angoli arrotondati 11">
                <a:extLst>
                  <a:ext uri="{FF2B5EF4-FFF2-40B4-BE49-F238E27FC236}">
                    <a16:creationId xmlns:a16="http://schemas.microsoft.com/office/drawing/2014/main" id="{AFE5448F-63A4-6F43-B843-F3DF9D248111}"/>
                  </a:ext>
                </a:extLst>
              </p:cNvPr>
              <p:cNvSpPr/>
              <p:nvPr/>
            </p:nvSpPr>
            <p:spPr>
              <a:xfrm>
                <a:off x="7031333" y="2863850"/>
                <a:ext cx="1517443" cy="441039"/>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i="1" dirty="0">
                    <a:solidFill>
                      <a:schemeClr val="tx1"/>
                    </a:solidFill>
                  </a:rPr>
                  <a:t>«portafoglio di attivi identificato»</a:t>
                </a:r>
              </a:p>
            </p:txBody>
          </p:sp>
          <p:sp>
            <p:nvSpPr>
              <p:cNvPr id="13" name="Rettangolo con angoli arrotondati 12">
                <a:extLst>
                  <a:ext uri="{FF2B5EF4-FFF2-40B4-BE49-F238E27FC236}">
                    <a16:creationId xmlns:a16="http://schemas.microsoft.com/office/drawing/2014/main" id="{31637F9D-DF15-D34B-9D96-7996262C9FDB}"/>
                  </a:ext>
                </a:extLst>
              </p:cNvPr>
              <p:cNvSpPr/>
              <p:nvPr/>
            </p:nvSpPr>
            <p:spPr>
              <a:xfrm>
                <a:off x="7031333" y="3465538"/>
                <a:ext cx="1517443" cy="441039"/>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i="1" dirty="0">
                    <a:solidFill>
                      <a:schemeClr val="tx1"/>
                    </a:solidFill>
                  </a:rPr>
                  <a:t>«quota sostanziale del rendimento»</a:t>
                </a:r>
              </a:p>
            </p:txBody>
          </p:sp>
          <p:sp>
            <p:nvSpPr>
              <p:cNvPr id="14" name="Rettangolo con angoli arrotondati 13">
                <a:extLst>
                  <a:ext uri="{FF2B5EF4-FFF2-40B4-BE49-F238E27FC236}">
                    <a16:creationId xmlns:a16="http://schemas.microsoft.com/office/drawing/2014/main" id="{EE76E172-397C-8D4E-9EA5-E5C23D401FE6}"/>
                  </a:ext>
                </a:extLst>
              </p:cNvPr>
              <p:cNvSpPr/>
              <p:nvPr/>
            </p:nvSpPr>
            <p:spPr>
              <a:xfrm>
                <a:off x="7058004" y="4091035"/>
                <a:ext cx="1517443" cy="441039"/>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i="1" dirty="0">
                    <a:solidFill>
                      <a:schemeClr val="tx1"/>
                    </a:solidFill>
                  </a:rPr>
                  <a:t>«correlazione diretta»</a:t>
                </a:r>
                <a:endParaRPr lang="it-IT" sz="1200" dirty="0">
                  <a:solidFill>
                    <a:schemeClr val="tx1"/>
                  </a:solidFill>
                </a:endParaRPr>
              </a:p>
            </p:txBody>
          </p:sp>
          <p:pic>
            <p:nvPicPr>
              <p:cNvPr id="15" name="Elemento grafico 14" descr="Freccia: leggera curva con riempimento a tinta unita">
                <a:extLst>
                  <a:ext uri="{FF2B5EF4-FFF2-40B4-BE49-F238E27FC236}">
                    <a16:creationId xmlns:a16="http://schemas.microsoft.com/office/drawing/2014/main" id="{98A18581-E52C-844D-8BB3-C1AF5029AB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6218946" y="2820649"/>
                <a:ext cx="812386" cy="574833"/>
              </a:xfrm>
              <a:prstGeom prst="rect">
                <a:avLst/>
              </a:prstGeom>
            </p:spPr>
          </p:pic>
          <p:pic>
            <p:nvPicPr>
              <p:cNvPr id="16" name="Elemento grafico 15" descr="Freccia: leggera curva con riempimento a tinta unita">
                <a:extLst>
                  <a:ext uri="{FF2B5EF4-FFF2-40B4-BE49-F238E27FC236}">
                    <a16:creationId xmlns:a16="http://schemas.microsoft.com/office/drawing/2014/main" id="{9E0C1864-BE69-2848-8562-D0245B0B96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6218946" y="3384670"/>
                <a:ext cx="812386" cy="574833"/>
              </a:xfrm>
              <a:prstGeom prst="rect">
                <a:avLst/>
              </a:prstGeom>
            </p:spPr>
          </p:pic>
          <p:pic>
            <p:nvPicPr>
              <p:cNvPr id="17" name="Elemento grafico 16" descr="Freccia: leggera curva con riempimento a tinta unita">
                <a:extLst>
                  <a:ext uri="{FF2B5EF4-FFF2-40B4-BE49-F238E27FC236}">
                    <a16:creationId xmlns:a16="http://schemas.microsoft.com/office/drawing/2014/main" id="{3A86000D-770B-B246-8B5F-3BD9AFDBE1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6285082" y="3999779"/>
                <a:ext cx="812386" cy="574833"/>
              </a:xfrm>
              <a:prstGeom prst="rect">
                <a:avLst/>
              </a:prstGeom>
            </p:spPr>
          </p:pic>
        </p:grpSp>
        <p:sp>
          <p:nvSpPr>
            <p:cNvPr id="19" name="Rettangolo con angoli arrotondati 18">
              <a:extLst>
                <a:ext uri="{FF2B5EF4-FFF2-40B4-BE49-F238E27FC236}">
                  <a16:creationId xmlns:a16="http://schemas.microsoft.com/office/drawing/2014/main" id="{6C37AEC8-91E7-AD4C-91AA-687B6191DCFE}"/>
                </a:ext>
              </a:extLst>
            </p:cNvPr>
            <p:cNvSpPr/>
            <p:nvPr/>
          </p:nvSpPr>
          <p:spPr>
            <a:xfrm>
              <a:off x="1510378" y="1778729"/>
              <a:ext cx="4963435" cy="382508"/>
            </a:xfrm>
            <a:prstGeom prst="roundRect">
              <a:avLst>
                <a:gd name="adj" fmla="val 0"/>
              </a:avLst>
            </a:prstGeom>
            <a:noFill/>
            <a:ln>
              <a:solidFill>
                <a:schemeClr val="tx1"/>
              </a:solidFill>
              <a:prstDash val="dash"/>
            </a:ln>
          </p:spPr>
          <p:txBody>
            <a:bodyPr wrap="square" rtlCol="0">
              <a:noAutofit/>
            </a:bodyPr>
            <a:lstStyle/>
            <a:p>
              <a:r>
                <a:rPr lang="it-IT" sz="1600" dirty="0">
                  <a:solidFill>
                    <a:schemeClr val="tx1"/>
                  </a:solidFill>
                </a:rPr>
                <a:t>Requisiti contratto DPF «</a:t>
              </a:r>
              <a:r>
                <a:rPr lang="it-IT" sz="1600" dirty="0" err="1">
                  <a:solidFill>
                    <a:schemeClr val="tx1"/>
                  </a:solidFill>
                </a:rPr>
                <a:t>direct</a:t>
              </a:r>
              <a:r>
                <a:rPr lang="it-IT" sz="1600" dirty="0">
                  <a:solidFill>
                    <a:schemeClr val="tx1"/>
                  </a:solidFill>
                </a:rPr>
                <a:t> </a:t>
              </a:r>
              <a:r>
                <a:rPr lang="it-IT" sz="1600" dirty="0" err="1">
                  <a:solidFill>
                    <a:schemeClr val="tx1"/>
                  </a:solidFill>
                </a:rPr>
                <a:t>partecipation</a:t>
              </a:r>
              <a:r>
                <a:rPr lang="it-IT" sz="1600" dirty="0">
                  <a:solidFill>
                    <a:schemeClr val="tx1"/>
                  </a:solidFill>
                </a:rPr>
                <a:t> </a:t>
              </a:r>
              <a:r>
                <a:rPr lang="it-IT" sz="1600" dirty="0" err="1">
                  <a:solidFill>
                    <a:schemeClr val="tx1"/>
                  </a:solidFill>
                </a:rPr>
                <a:t>features</a:t>
              </a:r>
              <a:r>
                <a:rPr lang="it-IT" sz="1600" dirty="0">
                  <a:solidFill>
                    <a:schemeClr val="tx1"/>
                  </a:solidFill>
                </a:rPr>
                <a:t>»</a:t>
              </a:r>
            </a:p>
          </p:txBody>
        </p:sp>
      </p:grpSp>
      <p:sp>
        <p:nvSpPr>
          <p:cNvPr id="21" name="Sottotitolo 2">
            <a:extLst>
              <a:ext uri="{FF2B5EF4-FFF2-40B4-BE49-F238E27FC236}">
                <a16:creationId xmlns:a16="http://schemas.microsoft.com/office/drawing/2014/main" id="{F375758C-C14B-BB48-BC10-E70487ABA192}"/>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42887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con angoli arrotondati 18">
            <a:extLst>
              <a:ext uri="{FF2B5EF4-FFF2-40B4-BE49-F238E27FC236}">
                <a16:creationId xmlns:a16="http://schemas.microsoft.com/office/drawing/2014/main" id="{6C37AEC8-91E7-AD4C-91AA-687B6191DCFE}"/>
              </a:ext>
            </a:extLst>
          </p:cNvPr>
          <p:cNvSpPr/>
          <p:nvPr/>
        </p:nvSpPr>
        <p:spPr>
          <a:xfrm>
            <a:off x="7109176" y="2208377"/>
            <a:ext cx="1861088" cy="114952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 Fair </a:t>
            </a:r>
            <a:r>
              <a:rPr lang="it-IT" sz="1600" i="1" dirty="0" err="1">
                <a:solidFill>
                  <a:schemeClr val="tx1"/>
                </a:solidFill>
              </a:rPr>
              <a:t>value</a:t>
            </a:r>
            <a:r>
              <a:rPr lang="it-IT" sz="1600" i="1" dirty="0">
                <a:solidFill>
                  <a:schemeClr val="tx1"/>
                </a:solidFill>
              </a:rPr>
              <a:t> </a:t>
            </a:r>
            <a:r>
              <a:rPr lang="it-IT" sz="1600" i="1" dirty="0" err="1">
                <a:solidFill>
                  <a:schemeClr val="tx1"/>
                </a:solidFill>
              </a:rPr>
              <a:t>asset</a:t>
            </a:r>
            <a:r>
              <a:rPr lang="it-IT" sz="1600" i="1" dirty="0">
                <a:solidFill>
                  <a:schemeClr val="tx1"/>
                </a:solidFill>
              </a:rPr>
              <a:t> -  </a:t>
            </a:r>
          </a:p>
          <a:p>
            <a:pPr algn="ctr"/>
            <a:r>
              <a:rPr lang="it-IT" sz="1600" i="1" dirty="0">
                <a:solidFill>
                  <a:schemeClr val="tx1"/>
                </a:solidFill>
              </a:rPr>
              <a:t>Variabile </a:t>
            </a:r>
            <a:r>
              <a:rPr lang="it-IT" sz="1600" i="1" dirty="0" err="1">
                <a:solidFill>
                  <a:schemeClr val="tx1"/>
                </a:solidFill>
              </a:rPr>
              <a:t>Fee</a:t>
            </a:r>
            <a:endParaRPr lang="it-IT" sz="1600" i="1" dirty="0">
              <a:solidFill>
                <a:schemeClr val="tx1"/>
              </a:solidFill>
            </a:endParaRPr>
          </a:p>
        </p:txBody>
      </p:sp>
      <p:pic>
        <p:nvPicPr>
          <p:cNvPr id="8" name="Immagine 7" descr="Immagine che contiene testo&#10;&#10;Descrizione generata automaticamente">
            <a:extLst>
              <a:ext uri="{FF2B5EF4-FFF2-40B4-BE49-F238E27FC236}">
                <a16:creationId xmlns:a16="http://schemas.microsoft.com/office/drawing/2014/main" id="{A693BA1F-3A12-DE4B-BE0D-CCF5F9C95C5B}"/>
              </a:ext>
            </a:extLst>
          </p:cNvPr>
          <p:cNvPicPr>
            <a:picLocks noChangeAspect="1"/>
          </p:cNvPicPr>
          <p:nvPr/>
        </p:nvPicPr>
        <p:blipFill>
          <a:blip r:embed="rId4"/>
          <a:stretch>
            <a:fillRect/>
          </a:stretch>
        </p:blipFill>
        <p:spPr>
          <a:xfrm>
            <a:off x="1376068" y="2205107"/>
            <a:ext cx="4963435" cy="2174647"/>
          </a:xfrm>
          <a:prstGeom prst="rect">
            <a:avLst/>
          </a:prstGeom>
          <a:ln w="12700">
            <a:solidFill>
              <a:srgbClr val="9A2734"/>
            </a:solidFill>
          </a:ln>
        </p:spPr>
      </p:pic>
      <p:pic>
        <p:nvPicPr>
          <p:cNvPr id="20" name="Elemento grafico 19" descr="Freccia: leggera curva con riempimento a tinta unita">
            <a:extLst>
              <a:ext uri="{FF2B5EF4-FFF2-40B4-BE49-F238E27FC236}">
                <a16:creationId xmlns:a16="http://schemas.microsoft.com/office/drawing/2014/main" id="{B76A75B9-436C-5740-92BC-5162415481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6296790" y="2563938"/>
            <a:ext cx="812386" cy="574833"/>
          </a:xfrm>
          <a:prstGeom prst="rect">
            <a:avLst/>
          </a:prstGeom>
        </p:spPr>
      </p:pic>
      <p:sp>
        <p:nvSpPr>
          <p:cNvPr id="37" name="Sottotitolo 2">
            <a:extLst>
              <a:ext uri="{FF2B5EF4-FFF2-40B4-BE49-F238E27FC236}">
                <a16:creationId xmlns:a16="http://schemas.microsoft.com/office/drawing/2014/main" id="{5950DF6E-4554-3344-8C46-8E4D7E3F428A}"/>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
        <p:nvSpPr>
          <p:cNvPr id="9" name="Rettangolo con angoli arrotondati 8">
            <a:extLst>
              <a:ext uri="{FF2B5EF4-FFF2-40B4-BE49-F238E27FC236}">
                <a16:creationId xmlns:a16="http://schemas.microsoft.com/office/drawing/2014/main" id="{9516D7E9-3E01-6F47-ACFB-3CA394A1E337}"/>
              </a:ext>
            </a:extLst>
          </p:cNvPr>
          <p:cNvSpPr/>
          <p:nvPr/>
        </p:nvSpPr>
        <p:spPr>
          <a:xfrm>
            <a:off x="1376069" y="1504101"/>
            <a:ext cx="4963435" cy="382508"/>
          </a:xfrm>
          <a:prstGeom prst="roundRect">
            <a:avLst>
              <a:gd name="adj" fmla="val 0"/>
            </a:avLst>
          </a:prstGeom>
          <a:noFill/>
          <a:ln>
            <a:solidFill>
              <a:schemeClr val="tx1"/>
            </a:solidFill>
            <a:prstDash val="dash"/>
          </a:ln>
        </p:spPr>
        <p:txBody>
          <a:bodyPr wrap="square" rtlCol="0">
            <a:noAutofit/>
          </a:bodyPr>
          <a:lstStyle/>
          <a:p>
            <a:r>
              <a:rPr lang="it-IT" sz="1600" dirty="0"/>
              <a:t>Passività</a:t>
            </a:r>
            <a:r>
              <a:rPr lang="it-IT" sz="1600" dirty="0">
                <a:solidFill>
                  <a:schemeClr val="tx1"/>
                </a:solidFill>
              </a:rPr>
              <a:t> contratto «</a:t>
            </a:r>
            <a:r>
              <a:rPr lang="it-IT" sz="1600" dirty="0" err="1">
                <a:solidFill>
                  <a:schemeClr val="tx1"/>
                </a:solidFill>
              </a:rPr>
              <a:t>direct</a:t>
            </a:r>
            <a:r>
              <a:rPr lang="it-IT" sz="1600" dirty="0">
                <a:solidFill>
                  <a:schemeClr val="tx1"/>
                </a:solidFill>
              </a:rPr>
              <a:t> </a:t>
            </a:r>
            <a:r>
              <a:rPr lang="it-IT" sz="1600" dirty="0" err="1">
                <a:solidFill>
                  <a:schemeClr val="tx1"/>
                </a:solidFill>
              </a:rPr>
              <a:t>partecipation</a:t>
            </a:r>
            <a:r>
              <a:rPr lang="it-IT" sz="1600" dirty="0">
                <a:solidFill>
                  <a:schemeClr val="tx1"/>
                </a:solidFill>
              </a:rPr>
              <a:t> </a:t>
            </a:r>
            <a:r>
              <a:rPr lang="it-IT" sz="1600" dirty="0" err="1">
                <a:solidFill>
                  <a:schemeClr val="tx1"/>
                </a:solidFill>
              </a:rPr>
              <a:t>features</a:t>
            </a:r>
            <a:r>
              <a:rPr lang="it-IT" sz="1600" dirty="0">
                <a:solidFill>
                  <a:schemeClr val="tx1"/>
                </a:solidFill>
              </a:rPr>
              <a:t>»</a:t>
            </a:r>
          </a:p>
        </p:txBody>
      </p:sp>
      <p:sp>
        <p:nvSpPr>
          <p:cNvPr id="10" name="CasellaDiTesto 9">
            <a:extLst>
              <a:ext uri="{FF2B5EF4-FFF2-40B4-BE49-F238E27FC236}">
                <a16:creationId xmlns:a16="http://schemas.microsoft.com/office/drawing/2014/main" id="{F206EF8F-D9C8-C547-8666-224B1406E960}"/>
              </a:ext>
            </a:extLst>
          </p:cNvPr>
          <p:cNvSpPr txBox="1"/>
          <p:nvPr/>
        </p:nvSpPr>
        <p:spPr>
          <a:xfrm>
            <a:off x="1376068" y="909900"/>
            <a:ext cx="4963436" cy="382508"/>
          </a:xfrm>
          <a:prstGeom prst="rect">
            <a:avLst/>
          </a:prstGeom>
          <a:noFill/>
        </p:spPr>
        <p:txBody>
          <a:bodyPr wrap="square" rtlCol="0">
            <a:noAutofit/>
          </a:bodyPr>
          <a:lstStyle/>
          <a:p>
            <a:pPr lvl="1"/>
            <a:r>
              <a:rPr lang="it-IT" dirty="0"/>
              <a:t>VFA </a:t>
            </a:r>
            <a:r>
              <a:rPr lang="it-IT" i="1" dirty="0" err="1"/>
              <a:t>Variable</a:t>
            </a:r>
            <a:r>
              <a:rPr lang="it-IT" i="1" dirty="0"/>
              <a:t> </a:t>
            </a:r>
            <a:r>
              <a:rPr lang="it-IT" i="1" dirty="0" err="1"/>
              <a:t>Fee</a:t>
            </a:r>
            <a:r>
              <a:rPr lang="it-IT" i="1" dirty="0"/>
              <a:t> </a:t>
            </a:r>
            <a:r>
              <a:rPr lang="it-IT" i="1" dirty="0" err="1"/>
              <a:t>Approach</a:t>
            </a:r>
            <a:r>
              <a:rPr lang="it-IT" i="1" dirty="0"/>
              <a:t> </a:t>
            </a:r>
          </a:p>
          <a:p>
            <a:pPr lvl="1"/>
            <a:r>
              <a:rPr lang="it-IT" sz="1600" dirty="0">
                <a:solidFill>
                  <a:srgbClr val="C00000"/>
                </a:solidFill>
              </a:rPr>
              <a:t> </a:t>
            </a:r>
          </a:p>
        </p:txBody>
      </p:sp>
    </p:spTree>
    <p:extLst>
      <p:ext uri="{BB962C8B-B14F-4D97-AF65-F5344CB8AC3E}">
        <p14:creationId xmlns:p14="http://schemas.microsoft.com/office/powerpoint/2010/main" val="308865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2706DDB0-0ACC-6840-945A-2F84F86D736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05263" y="1665962"/>
            <a:ext cx="5141496" cy="2994270"/>
          </a:xfrm>
          <a:prstGeom prst="rect">
            <a:avLst/>
          </a:prstGeom>
        </p:spPr>
      </p:pic>
      <p:sp>
        <p:nvSpPr>
          <p:cNvPr id="10" name="Sottotitolo 2">
            <a:extLst>
              <a:ext uri="{FF2B5EF4-FFF2-40B4-BE49-F238E27FC236}">
                <a16:creationId xmlns:a16="http://schemas.microsoft.com/office/drawing/2014/main" id="{90FCB712-0296-774B-A6D5-37EA00FE698E}"/>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
        <p:nvSpPr>
          <p:cNvPr id="6" name="CasellaDiTesto 5">
            <a:extLst>
              <a:ext uri="{FF2B5EF4-FFF2-40B4-BE49-F238E27FC236}">
                <a16:creationId xmlns:a16="http://schemas.microsoft.com/office/drawing/2014/main" id="{AF819A8A-23DF-B747-9804-64BFF77ACB02}"/>
              </a:ext>
            </a:extLst>
          </p:cNvPr>
          <p:cNvSpPr txBox="1"/>
          <p:nvPr/>
        </p:nvSpPr>
        <p:spPr>
          <a:xfrm flipH="1">
            <a:off x="2320435" y="896690"/>
            <a:ext cx="3827205" cy="369332"/>
          </a:xfrm>
          <a:prstGeom prst="rect">
            <a:avLst/>
          </a:prstGeom>
          <a:noFill/>
        </p:spPr>
        <p:txBody>
          <a:bodyPr wrap="square" rtlCol="0">
            <a:spAutoFit/>
          </a:bodyPr>
          <a:lstStyle/>
          <a:p>
            <a:pPr lvl="1"/>
            <a:r>
              <a:rPr lang="it-IT" dirty="0"/>
              <a:t>BBA</a:t>
            </a:r>
            <a:r>
              <a:rPr lang="it-IT" sz="1600" dirty="0"/>
              <a:t> </a:t>
            </a:r>
            <a:r>
              <a:rPr lang="it-IT" i="1" dirty="0"/>
              <a:t>Building </a:t>
            </a:r>
            <a:r>
              <a:rPr lang="it-IT" i="1" dirty="0" err="1"/>
              <a:t>Block</a:t>
            </a:r>
            <a:r>
              <a:rPr lang="it-IT" i="1" dirty="0"/>
              <a:t> </a:t>
            </a:r>
            <a:r>
              <a:rPr lang="it-IT" i="1" dirty="0" err="1"/>
              <a:t>Approach</a:t>
            </a:r>
            <a:r>
              <a:rPr lang="it-IT" sz="1600" i="1" dirty="0"/>
              <a:t> </a:t>
            </a:r>
          </a:p>
        </p:txBody>
      </p:sp>
      <p:sp>
        <p:nvSpPr>
          <p:cNvPr id="11" name="CasellaDiTesto 10">
            <a:extLst>
              <a:ext uri="{FF2B5EF4-FFF2-40B4-BE49-F238E27FC236}">
                <a16:creationId xmlns:a16="http://schemas.microsoft.com/office/drawing/2014/main" id="{9BB6B352-94A8-FA41-942D-3D3B0EB14111}"/>
              </a:ext>
            </a:extLst>
          </p:cNvPr>
          <p:cNvSpPr txBox="1"/>
          <p:nvPr/>
        </p:nvSpPr>
        <p:spPr>
          <a:xfrm flipH="1">
            <a:off x="142565" y="3514529"/>
            <a:ext cx="1226263" cy="253916"/>
          </a:xfrm>
          <a:prstGeom prst="rect">
            <a:avLst/>
          </a:prstGeom>
          <a:noFill/>
        </p:spPr>
        <p:txBody>
          <a:bodyPr wrap="square" rtlCol="0">
            <a:spAutoFit/>
          </a:bodyPr>
          <a:lstStyle/>
          <a:p>
            <a:pPr marL="46038" lvl="1"/>
            <a:r>
              <a:rPr lang="it-IT" sz="1050" dirty="0">
                <a:solidFill>
                  <a:srgbClr val="9A2734"/>
                </a:solidFill>
              </a:rPr>
              <a:t>REPORTING DATE</a:t>
            </a:r>
            <a:endParaRPr lang="it-IT" sz="1000" dirty="0">
              <a:solidFill>
                <a:srgbClr val="9A2734"/>
              </a:solidFill>
            </a:endParaRPr>
          </a:p>
        </p:txBody>
      </p:sp>
      <p:sp>
        <p:nvSpPr>
          <p:cNvPr id="13" name="Ovale 12">
            <a:extLst>
              <a:ext uri="{FF2B5EF4-FFF2-40B4-BE49-F238E27FC236}">
                <a16:creationId xmlns:a16="http://schemas.microsoft.com/office/drawing/2014/main" id="{2976C579-FCF0-8E48-BCE3-CA3F79464FF1}"/>
              </a:ext>
            </a:extLst>
          </p:cNvPr>
          <p:cNvSpPr/>
          <p:nvPr/>
        </p:nvSpPr>
        <p:spPr>
          <a:xfrm>
            <a:off x="450025" y="3817718"/>
            <a:ext cx="511657" cy="450596"/>
          </a:xfrm>
          <a:prstGeom prst="ellipse">
            <a:avLst/>
          </a:prstGeom>
          <a:solidFill>
            <a:srgbClr val="9A2734"/>
          </a:solidFill>
          <a:ln>
            <a:solidFill>
              <a:srgbClr val="9A2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14" name="Rettangolo con angoli arrotondati 13">
            <a:extLst>
              <a:ext uri="{FF2B5EF4-FFF2-40B4-BE49-F238E27FC236}">
                <a16:creationId xmlns:a16="http://schemas.microsoft.com/office/drawing/2014/main" id="{3F1C7EEA-08E7-9D4C-A352-62D2DFFB09EC}"/>
              </a:ext>
            </a:extLst>
          </p:cNvPr>
          <p:cNvSpPr/>
          <p:nvPr/>
        </p:nvSpPr>
        <p:spPr>
          <a:xfrm>
            <a:off x="60276" y="4622803"/>
            <a:ext cx="1308552" cy="29064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46800" tIns="46800" rIns="46800" rtlCol="0" anchor="ctr">
            <a:spAutoFit/>
          </a:bodyPr>
          <a:lstStyle/>
          <a:p>
            <a:r>
              <a:rPr lang="it-IT" sz="1100" i="1" dirty="0" err="1">
                <a:solidFill>
                  <a:schemeClr val="tx1"/>
                </a:solidFill>
              </a:rPr>
              <a:t>Contract</a:t>
            </a:r>
            <a:r>
              <a:rPr lang="it-IT" sz="1100" i="1" dirty="0">
                <a:solidFill>
                  <a:schemeClr val="tx1"/>
                </a:solidFill>
              </a:rPr>
              <a:t> </a:t>
            </a:r>
            <a:r>
              <a:rPr lang="it-IT" sz="1100" i="1" dirty="0" err="1">
                <a:solidFill>
                  <a:schemeClr val="tx1"/>
                </a:solidFill>
              </a:rPr>
              <a:t>Boundaries</a:t>
            </a:r>
            <a:r>
              <a:rPr lang="it-IT" sz="1100" i="1" dirty="0">
                <a:solidFill>
                  <a:schemeClr val="tx1"/>
                </a:solidFill>
              </a:rPr>
              <a:t> </a:t>
            </a:r>
            <a:endParaRPr lang="it-IT" sz="1100" dirty="0">
              <a:solidFill>
                <a:schemeClr val="tx1"/>
              </a:solidFill>
            </a:endParaRPr>
          </a:p>
        </p:txBody>
      </p:sp>
    </p:spTree>
    <p:extLst>
      <p:ext uri="{BB962C8B-B14F-4D97-AF65-F5344CB8AC3E}">
        <p14:creationId xmlns:p14="http://schemas.microsoft.com/office/powerpoint/2010/main" val="64727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26F60079-A89D-004A-9AE8-E51B22A19BA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89220" y="1615858"/>
            <a:ext cx="5165559" cy="3052395"/>
          </a:xfrm>
          <a:prstGeom prst="rect">
            <a:avLst/>
          </a:prstGeom>
        </p:spPr>
      </p:pic>
      <p:sp>
        <p:nvSpPr>
          <p:cNvPr id="8" name="Rettangolo con angoli arrotondati 7">
            <a:extLst>
              <a:ext uri="{FF2B5EF4-FFF2-40B4-BE49-F238E27FC236}">
                <a16:creationId xmlns:a16="http://schemas.microsoft.com/office/drawing/2014/main" id="{DAE58347-F2D3-C04D-AA51-0111921A0C1C}"/>
              </a:ext>
            </a:extLst>
          </p:cNvPr>
          <p:cNvSpPr/>
          <p:nvPr/>
        </p:nvSpPr>
        <p:spPr>
          <a:xfrm>
            <a:off x="7601425" y="3357897"/>
            <a:ext cx="1368839" cy="617982"/>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Tutto nel CSM</a:t>
            </a:r>
          </a:p>
        </p:txBody>
      </p:sp>
      <p:sp>
        <p:nvSpPr>
          <p:cNvPr id="10" name="Sottotitolo 2">
            <a:extLst>
              <a:ext uri="{FF2B5EF4-FFF2-40B4-BE49-F238E27FC236}">
                <a16:creationId xmlns:a16="http://schemas.microsoft.com/office/drawing/2014/main" id="{22D75591-7F6D-9C42-BF73-261044D6A71F}"/>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
        <p:nvSpPr>
          <p:cNvPr id="9" name="CasellaDiTesto 8">
            <a:extLst>
              <a:ext uri="{FF2B5EF4-FFF2-40B4-BE49-F238E27FC236}">
                <a16:creationId xmlns:a16="http://schemas.microsoft.com/office/drawing/2014/main" id="{4AD18430-377F-7742-BE69-2B464FC610B6}"/>
              </a:ext>
            </a:extLst>
          </p:cNvPr>
          <p:cNvSpPr txBox="1"/>
          <p:nvPr/>
        </p:nvSpPr>
        <p:spPr>
          <a:xfrm>
            <a:off x="1376068" y="909900"/>
            <a:ext cx="4963436" cy="382508"/>
          </a:xfrm>
          <a:prstGeom prst="rect">
            <a:avLst/>
          </a:prstGeom>
          <a:noFill/>
        </p:spPr>
        <p:txBody>
          <a:bodyPr wrap="square" rtlCol="0">
            <a:noAutofit/>
          </a:bodyPr>
          <a:lstStyle/>
          <a:p>
            <a:pPr lvl="1"/>
            <a:r>
              <a:rPr lang="it-IT" dirty="0"/>
              <a:t>VFA </a:t>
            </a:r>
            <a:r>
              <a:rPr lang="it-IT" i="1" dirty="0" err="1"/>
              <a:t>Variable</a:t>
            </a:r>
            <a:r>
              <a:rPr lang="it-IT" i="1" dirty="0"/>
              <a:t> </a:t>
            </a:r>
            <a:r>
              <a:rPr lang="it-IT" i="1" dirty="0" err="1"/>
              <a:t>Fee</a:t>
            </a:r>
            <a:r>
              <a:rPr lang="it-IT" i="1" dirty="0"/>
              <a:t> </a:t>
            </a:r>
            <a:r>
              <a:rPr lang="it-IT" i="1" dirty="0" err="1"/>
              <a:t>Approach</a:t>
            </a:r>
            <a:r>
              <a:rPr lang="it-IT" i="1" dirty="0"/>
              <a:t> </a:t>
            </a:r>
          </a:p>
          <a:p>
            <a:pPr lvl="1"/>
            <a:r>
              <a:rPr lang="it-IT" sz="1600" dirty="0">
                <a:solidFill>
                  <a:srgbClr val="C00000"/>
                </a:solidFill>
              </a:rPr>
              <a:t> </a:t>
            </a:r>
          </a:p>
        </p:txBody>
      </p:sp>
      <p:sp>
        <p:nvSpPr>
          <p:cNvPr id="11" name="CasellaDiTesto 10">
            <a:extLst>
              <a:ext uri="{FF2B5EF4-FFF2-40B4-BE49-F238E27FC236}">
                <a16:creationId xmlns:a16="http://schemas.microsoft.com/office/drawing/2014/main" id="{0A107522-F806-CD4C-BB2A-D832456C485D}"/>
              </a:ext>
            </a:extLst>
          </p:cNvPr>
          <p:cNvSpPr txBox="1"/>
          <p:nvPr/>
        </p:nvSpPr>
        <p:spPr>
          <a:xfrm flipH="1">
            <a:off x="142565" y="3514529"/>
            <a:ext cx="1226263" cy="253916"/>
          </a:xfrm>
          <a:prstGeom prst="rect">
            <a:avLst/>
          </a:prstGeom>
          <a:noFill/>
        </p:spPr>
        <p:txBody>
          <a:bodyPr wrap="square" rtlCol="0">
            <a:spAutoFit/>
          </a:bodyPr>
          <a:lstStyle/>
          <a:p>
            <a:pPr marL="46038" lvl="1"/>
            <a:r>
              <a:rPr lang="it-IT" sz="1050" dirty="0">
                <a:solidFill>
                  <a:srgbClr val="9A2734"/>
                </a:solidFill>
              </a:rPr>
              <a:t>REPORTING DATE</a:t>
            </a:r>
            <a:endParaRPr lang="it-IT" sz="1000" dirty="0">
              <a:solidFill>
                <a:srgbClr val="9A2734"/>
              </a:solidFill>
            </a:endParaRPr>
          </a:p>
        </p:txBody>
      </p:sp>
      <p:sp>
        <p:nvSpPr>
          <p:cNvPr id="12" name="Ovale 11">
            <a:extLst>
              <a:ext uri="{FF2B5EF4-FFF2-40B4-BE49-F238E27FC236}">
                <a16:creationId xmlns:a16="http://schemas.microsoft.com/office/drawing/2014/main" id="{5523B48E-3DAA-A74D-BD4D-FC65CFE3AA7C}"/>
              </a:ext>
            </a:extLst>
          </p:cNvPr>
          <p:cNvSpPr/>
          <p:nvPr/>
        </p:nvSpPr>
        <p:spPr>
          <a:xfrm>
            <a:off x="450025" y="3817718"/>
            <a:ext cx="511657" cy="450596"/>
          </a:xfrm>
          <a:prstGeom prst="ellipse">
            <a:avLst/>
          </a:prstGeom>
          <a:solidFill>
            <a:srgbClr val="9A2734"/>
          </a:solidFill>
          <a:ln>
            <a:solidFill>
              <a:srgbClr val="9A2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pic>
        <p:nvPicPr>
          <p:cNvPr id="41" name="Elemento grafico 40" descr="Freccia: leggera curva con riempimento a tinta unita">
            <a:extLst>
              <a:ext uri="{FF2B5EF4-FFF2-40B4-BE49-F238E27FC236}">
                <a16:creationId xmlns:a16="http://schemas.microsoft.com/office/drawing/2014/main" id="{8722B3BA-1AE7-3F47-8B46-0FD6079662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103318">
            <a:off x="6544258" y="3563896"/>
            <a:ext cx="1012595" cy="574833"/>
          </a:xfrm>
          <a:prstGeom prst="rect">
            <a:avLst/>
          </a:prstGeom>
        </p:spPr>
      </p:pic>
    </p:spTree>
    <p:extLst>
      <p:ext uri="{BB962C8B-B14F-4D97-AF65-F5344CB8AC3E}">
        <p14:creationId xmlns:p14="http://schemas.microsoft.com/office/powerpoint/2010/main" val="380664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8EC3772D-49C6-8A40-B3DC-84B49F762AFF}"/>
              </a:ext>
            </a:extLst>
          </p:cNvPr>
          <p:cNvSpPr txBox="1"/>
          <p:nvPr/>
        </p:nvSpPr>
        <p:spPr>
          <a:xfrm flipH="1">
            <a:off x="1243579" y="795697"/>
            <a:ext cx="3866381" cy="369332"/>
          </a:xfrm>
          <a:prstGeom prst="rect">
            <a:avLst/>
          </a:prstGeom>
          <a:noFill/>
        </p:spPr>
        <p:txBody>
          <a:bodyPr wrap="square" rtlCol="0">
            <a:spAutoFit/>
          </a:bodyPr>
          <a:lstStyle/>
          <a:p>
            <a:pPr lvl="1"/>
            <a:r>
              <a:rPr lang="it-IT" dirty="0"/>
              <a:t>PAA Premium </a:t>
            </a:r>
            <a:r>
              <a:rPr lang="it-IT" dirty="0" err="1"/>
              <a:t>Allocation</a:t>
            </a:r>
            <a:r>
              <a:rPr lang="it-IT" dirty="0"/>
              <a:t> </a:t>
            </a:r>
            <a:r>
              <a:rPr lang="it-IT" dirty="0" err="1"/>
              <a:t>Approach</a:t>
            </a:r>
            <a:endParaRPr lang="it-IT" dirty="0"/>
          </a:p>
        </p:txBody>
      </p:sp>
      <p:pic>
        <p:nvPicPr>
          <p:cNvPr id="41" name="Elemento grafico 40" descr="Freccia: leggera curva con riempimento a tinta unita">
            <a:extLst>
              <a:ext uri="{FF2B5EF4-FFF2-40B4-BE49-F238E27FC236}">
                <a16:creationId xmlns:a16="http://schemas.microsoft.com/office/drawing/2014/main" id="{8722B3BA-1AE7-3F47-8B46-0FD6079662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4899" flipH="1" flipV="1">
            <a:off x="7289477" y="2789350"/>
            <a:ext cx="1012595" cy="574833"/>
          </a:xfrm>
          <a:prstGeom prst="rect">
            <a:avLst/>
          </a:prstGeom>
        </p:spPr>
      </p:pic>
      <p:pic>
        <p:nvPicPr>
          <p:cNvPr id="4" name="Immagine 3">
            <a:extLst>
              <a:ext uri="{FF2B5EF4-FFF2-40B4-BE49-F238E27FC236}">
                <a16:creationId xmlns:a16="http://schemas.microsoft.com/office/drawing/2014/main" id="{16214BB8-A4FC-C745-8E72-06F7CE0F375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724526" y="1732396"/>
            <a:ext cx="5522456" cy="1957287"/>
          </a:xfrm>
          <a:prstGeom prst="rect">
            <a:avLst/>
          </a:prstGeom>
        </p:spPr>
      </p:pic>
      <p:sp>
        <p:nvSpPr>
          <p:cNvPr id="8" name="Rettangolo con angoli arrotondati 7">
            <a:extLst>
              <a:ext uri="{FF2B5EF4-FFF2-40B4-BE49-F238E27FC236}">
                <a16:creationId xmlns:a16="http://schemas.microsoft.com/office/drawing/2014/main" id="{55174EF8-CF33-0E47-A3D6-63EB633835D6}"/>
              </a:ext>
            </a:extLst>
          </p:cNvPr>
          <p:cNvSpPr/>
          <p:nvPr/>
        </p:nvSpPr>
        <p:spPr>
          <a:xfrm>
            <a:off x="7646945" y="3172800"/>
            <a:ext cx="1395246" cy="743215"/>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a:solidFill>
                  <a:schemeClr val="tx1"/>
                </a:solidFill>
              </a:rPr>
              <a:t>PV of </a:t>
            </a:r>
            <a:r>
              <a:rPr lang="it-IT" sz="1400" i="1" dirty="0" err="1">
                <a:solidFill>
                  <a:schemeClr val="tx1"/>
                </a:solidFill>
              </a:rPr>
              <a:t>Claim</a:t>
            </a:r>
            <a:r>
              <a:rPr lang="it-IT" sz="1400" i="1" dirty="0">
                <a:solidFill>
                  <a:schemeClr val="tx1"/>
                </a:solidFill>
              </a:rPr>
              <a:t> </a:t>
            </a:r>
            <a:r>
              <a:rPr lang="it-IT" sz="1400" i="1" dirty="0" err="1">
                <a:solidFill>
                  <a:schemeClr val="tx1"/>
                </a:solidFill>
              </a:rPr>
              <a:t>reserve</a:t>
            </a:r>
            <a:r>
              <a:rPr lang="it-IT" sz="1400" i="1" dirty="0">
                <a:solidFill>
                  <a:schemeClr val="tx1"/>
                </a:solidFill>
              </a:rPr>
              <a:t>  se &gt;1 anno</a:t>
            </a:r>
          </a:p>
        </p:txBody>
      </p:sp>
      <p:pic>
        <p:nvPicPr>
          <p:cNvPr id="9" name="Elemento grafico 8" descr="Freccia: leggera curva con riempimento a tinta unita">
            <a:extLst>
              <a:ext uri="{FF2B5EF4-FFF2-40B4-BE49-F238E27FC236}">
                <a16:creationId xmlns:a16="http://schemas.microsoft.com/office/drawing/2014/main" id="{99B07974-3178-4A47-BF11-9085BB1BB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995101" flipV="1">
            <a:off x="1252072" y="2760522"/>
            <a:ext cx="1012595" cy="574833"/>
          </a:xfrm>
          <a:prstGeom prst="rect">
            <a:avLst/>
          </a:prstGeom>
        </p:spPr>
      </p:pic>
      <p:sp>
        <p:nvSpPr>
          <p:cNvPr id="10" name="Rettangolo con angoli arrotondati 9">
            <a:extLst>
              <a:ext uri="{FF2B5EF4-FFF2-40B4-BE49-F238E27FC236}">
                <a16:creationId xmlns:a16="http://schemas.microsoft.com/office/drawing/2014/main" id="{5DC04760-2F8B-0F41-9B6A-862063DC54DC}"/>
              </a:ext>
            </a:extLst>
          </p:cNvPr>
          <p:cNvSpPr/>
          <p:nvPr/>
        </p:nvSpPr>
        <p:spPr>
          <a:xfrm>
            <a:off x="33833" y="2881039"/>
            <a:ext cx="1368839" cy="393789"/>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no CSM</a:t>
            </a:r>
          </a:p>
        </p:txBody>
      </p:sp>
      <p:sp>
        <p:nvSpPr>
          <p:cNvPr id="11" name="Sottotitolo 2">
            <a:extLst>
              <a:ext uri="{FF2B5EF4-FFF2-40B4-BE49-F238E27FC236}">
                <a16:creationId xmlns:a16="http://schemas.microsoft.com/office/drawing/2014/main" id="{FBDBAA02-DC13-0B4A-9359-7008FB4C62B2}"/>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pic>
        <p:nvPicPr>
          <p:cNvPr id="12" name="Immagine 11">
            <a:extLst>
              <a:ext uri="{FF2B5EF4-FFF2-40B4-BE49-F238E27FC236}">
                <a16:creationId xmlns:a16="http://schemas.microsoft.com/office/drawing/2014/main" id="{440A8A19-9059-1B44-90A0-48DBC7B7F8A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724526" y="3852782"/>
            <a:ext cx="5593546" cy="814455"/>
          </a:xfrm>
          <a:prstGeom prst="rect">
            <a:avLst/>
          </a:prstGeom>
        </p:spPr>
      </p:pic>
      <p:sp>
        <p:nvSpPr>
          <p:cNvPr id="13" name="CasellaDiTesto 12">
            <a:extLst>
              <a:ext uri="{FF2B5EF4-FFF2-40B4-BE49-F238E27FC236}">
                <a16:creationId xmlns:a16="http://schemas.microsoft.com/office/drawing/2014/main" id="{BA56567F-1E8E-CD49-B1B0-C97EE59DB632}"/>
              </a:ext>
            </a:extLst>
          </p:cNvPr>
          <p:cNvSpPr txBox="1"/>
          <p:nvPr/>
        </p:nvSpPr>
        <p:spPr>
          <a:xfrm flipH="1">
            <a:off x="142565" y="3514529"/>
            <a:ext cx="1226263" cy="253916"/>
          </a:xfrm>
          <a:prstGeom prst="rect">
            <a:avLst/>
          </a:prstGeom>
          <a:noFill/>
        </p:spPr>
        <p:txBody>
          <a:bodyPr wrap="square" rtlCol="0">
            <a:spAutoFit/>
          </a:bodyPr>
          <a:lstStyle/>
          <a:p>
            <a:pPr marL="46038" lvl="1"/>
            <a:r>
              <a:rPr lang="it-IT" sz="1050" dirty="0">
                <a:solidFill>
                  <a:srgbClr val="9A2734"/>
                </a:solidFill>
              </a:rPr>
              <a:t>REPORTING DATE</a:t>
            </a:r>
            <a:endParaRPr lang="it-IT" sz="1000" dirty="0">
              <a:solidFill>
                <a:srgbClr val="9A2734"/>
              </a:solidFill>
            </a:endParaRPr>
          </a:p>
        </p:txBody>
      </p:sp>
      <p:sp>
        <p:nvSpPr>
          <p:cNvPr id="14" name="Ovale 13">
            <a:extLst>
              <a:ext uri="{FF2B5EF4-FFF2-40B4-BE49-F238E27FC236}">
                <a16:creationId xmlns:a16="http://schemas.microsoft.com/office/drawing/2014/main" id="{3C2BD561-29C2-5543-8AFF-8DCBBEF15E77}"/>
              </a:ext>
            </a:extLst>
          </p:cNvPr>
          <p:cNvSpPr/>
          <p:nvPr/>
        </p:nvSpPr>
        <p:spPr>
          <a:xfrm>
            <a:off x="450025" y="3817718"/>
            <a:ext cx="511657" cy="450596"/>
          </a:xfrm>
          <a:prstGeom prst="ellipse">
            <a:avLst/>
          </a:prstGeom>
          <a:solidFill>
            <a:srgbClr val="9A2734"/>
          </a:solidFill>
          <a:ln>
            <a:solidFill>
              <a:srgbClr val="9A2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Tree>
    <p:extLst>
      <p:ext uri="{BB962C8B-B14F-4D97-AF65-F5344CB8AC3E}">
        <p14:creationId xmlns:p14="http://schemas.microsoft.com/office/powerpoint/2010/main" val="184356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5E6729A7-0125-7944-B448-F2CF5AB351CE}"/>
              </a:ext>
            </a:extLst>
          </p:cNvPr>
          <p:cNvGrpSpPr/>
          <p:nvPr/>
        </p:nvGrpSpPr>
        <p:grpSpPr>
          <a:xfrm>
            <a:off x="4498844" y="1094004"/>
            <a:ext cx="2552700" cy="2004126"/>
            <a:chOff x="5105236" y="1196275"/>
            <a:chExt cx="2552700" cy="2004126"/>
          </a:xfrm>
        </p:grpSpPr>
        <p:sp>
          <p:nvSpPr>
            <p:cNvPr id="28" name="Rettangolo 27">
              <a:extLst>
                <a:ext uri="{FF2B5EF4-FFF2-40B4-BE49-F238E27FC236}">
                  <a16:creationId xmlns:a16="http://schemas.microsoft.com/office/drawing/2014/main" id="{2BD447AA-F935-3A45-A316-3BC88CC08AD1}"/>
                </a:ext>
              </a:extLst>
            </p:cNvPr>
            <p:cNvSpPr/>
            <p:nvPr/>
          </p:nvSpPr>
          <p:spPr>
            <a:xfrm>
              <a:off x="5114380" y="1196275"/>
              <a:ext cx="2537460" cy="2004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1B481A69-71B0-994E-A16D-BF04633BF869}"/>
                </a:ext>
              </a:extLst>
            </p:cNvPr>
            <p:cNvSpPr/>
            <p:nvPr/>
          </p:nvSpPr>
          <p:spPr>
            <a:xfrm>
              <a:off x="5105236" y="1575966"/>
              <a:ext cx="253746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1EDD461C-5155-564A-9FA1-CECCBD9E999E}"/>
                </a:ext>
              </a:extLst>
            </p:cNvPr>
            <p:cNvSpPr/>
            <p:nvPr/>
          </p:nvSpPr>
          <p:spPr>
            <a:xfrm>
              <a:off x="5114380" y="1575966"/>
              <a:ext cx="1271016"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2CF2AF88-848B-014E-872C-B07C61997137}"/>
                </a:ext>
              </a:extLst>
            </p:cNvPr>
            <p:cNvSpPr/>
            <p:nvPr/>
          </p:nvSpPr>
          <p:spPr>
            <a:xfrm>
              <a:off x="6393016" y="1575965"/>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CC97C1B1-8120-004B-A808-CCE97D4A9CFA}"/>
                </a:ext>
              </a:extLst>
            </p:cNvPr>
            <p:cNvSpPr txBox="1"/>
            <p:nvPr/>
          </p:nvSpPr>
          <p:spPr>
            <a:xfrm flipH="1">
              <a:off x="5485910" y="1206632"/>
              <a:ext cx="2156785" cy="338554"/>
            </a:xfrm>
            <a:prstGeom prst="rect">
              <a:avLst/>
            </a:prstGeom>
            <a:noFill/>
          </p:spPr>
          <p:txBody>
            <a:bodyPr wrap="square" rtlCol="0">
              <a:spAutoFit/>
            </a:bodyPr>
            <a:lstStyle/>
            <a:p>
              <a:r>
                <a:rPr lang="it-IT" sz="1600"/>
                <a:t>STATO PATRIMONIALE</a:t>
              </a:r>
            </a:p>
          </p:txBody>
        </p:sp>
        <p:sp>
          <p:nvSpPr>
            <p:cNvPr id="39" name="CasellaDiTesto 38">
              <a:extLst>
                <a:ext uri="{FF2B5EF4-FFF2-40B4-BE49-F238E27FC236}">
                  <a16:creationId xmlns:a16="http://schemas.microsoft.com/office/drawing/2014/main" id="{6A903305-A18F-F245-AB98-472D60B8469F}"/>
                </a:ext>
              </a:extLst>
            </p:cNvPr>
            <p:cNvSpPr txBox="1"/>
            <p:nvPr/>
          </p:nvSpPr>
          <p:spPr>
            <a:xfrm>
              <a:off x="6481852" y="2013672"/>
              <a:ext cx="1064387" cy="369332"/>
            </a:xfrm>
            <a:prstGeom prst="rect">
              <a:avLst/>
            </a:prstGeom>
            <a:noFill/>
          </p:spPr>
          <p:txBody>
            <a:bodyPr wrap="square" rtlCol="0">
              <a:spAutoFit/>
            </a:bodyPr>
            <a:lstStyle/>
            <a:p>
              <a:r>
                <a:rPr lang="it-IT"/>
                <a:t>€.XXXX</a:t>
              </a:r>
            </a:p>
          </p:txBody>
        </p:sp>
      </p:grpSp>
      <p:sp>
        <p:nvSpPr>
          <p:cNvPr id="11" name="Rettangolo 10">
            <a:extLst>
              <a:ext uri="{FF2B5EF4-FFF2-40B4-BE49-F238E27FC236}">
                <a16:creationId xmlns:a16="http://schemas.microsoft.com/office/drawing/2014/main" id="{3808CA8A-F7B9-AB4A-96EC-287EA7F334BC}"/>
              </a:ext>
            </a:extLst>
          </p:cNvPr>
          <p:cNvSpPr/>
          <p:nvPr/>
        </p:nvSpPr>
        <p:spPr>
          <a:xfrm>
            <a:off x="1193171" y="2062682"/>
            <a:ext cx="2527200" cy="2004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0E9F872D-F297-3F4D-AC05-CF03770F0D42}"/>
              </a:ext>
            </a:extLst>
          </p:cNvPr>
          <p:cNvSpPr/>
          <p:nvPr/>
        </p:nvSpPr>
        <p:spPr>
          <a:xfrm>
            <a:off x="1193171" y="2442373"/>
            <a:ext cx="253746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4CC6B8-CE8E-9442-9C7B-A489ECA02380}"/>
              </a:ext>
            </a:extLst>
          </p:cNvPr>
          <p:cNvSpPr/>
          <p:nvPr/>
        </p:nvSpPr>
        <p:spPr>
          <a:xfrm>
            <a:off x="1199267" y="2442373"/>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FCD1CC2-4E57-FE47-BDF7-211FAEFEF134}"/>
              </a:ext>
            </a:extLst>
          </p:cNvPr>
          <p:cNvSpPr txBox="1"/>
          <p:nvPr/>
        </p:nvSpPr>
        <p:spPr>
          <a:xfrm flipH="1">
            <a:off x="1573845" y="2073039"/>
            <a:ext cx="2156785" cy="338554"/>
          </a:xfrm>
          <a:prstGeom prst="rect">
            <a:avLst/>
          </a:prstGeom>
          <a:noFill/>
        </p:spPr>
        <p:txBody>
          <a:bodyPr wrap="square" rtlCol="0">
            <a:spAutoFit/>
          </a:bodyPr>
          <a:lstStyle/>
          <a:p>
            <a:r>
              <a:rPr lang="it-IT" sz="1600"/>
              <a:t>STATO PATRIMONIALE</a:t>
            </a:r>
          </a:p>
        </p:txBody>
      </p:sp>
      <p:sp>
        <p:nvSpPr>
          <p:cNvPr id="24" name="Rettangolo 23">
            <a:extLst>
              <a:ext uri="{FF2B5EF4-FFF2-40B4-BE49-F238E27FC236}">
                <a16:creationId xmlns:a16="http://schemas.microsoft.com/office/drawing/2014/main" id="{5716EE8C-171F-D74D-AEB4-2859F068B7F5}"/>
              </a:ext>
            </a:extLst>
          </p:cNvPr>
          <p:cNvSpPr/>
          <p:nvPr/>
        </p:nvSpPr>
        <p:spPr>
          <a:xfrm>
            <a:off x="6433817" y="3313782"/>
            <a:ext cx="1236851" cy="1155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80C620CC-5BE6-FA44-9B45-9F2ECC2F0A9E}"/>
              </a:ext>
            </a:extLst>
          </p:cNvPr>
          <p:cNvSpPr txBox="1"/>
          <p:nvPr/>
        </p:nvSpPr>
        <p:spPr>
          <a:xfrm flipH="1">
            <a:off x="6491847" y="3313782"/>
            <a:ext cx="1093795" cy="338554"/>
          </a:xfrm>
          <a:prstGeom prst="rect">
            <a:avLst/>
          </a:prstGeom>
          <a:noFill/>
        </p:spPr>
        <p:txBody>
          <a:bodyPr wrap="square" rtlCol="0">
            <a:spAutoFit/>
          </a:bodyPr>
          <a:lstStyle/>
          <a:p>
            <a:r>
              <a:rPr lang="it-IT" sz="1600"/>
              <a:t>P&amp;L</a:t>
            </a:r>
          </a:p>
        </p:txBody>
      </p:sp>
      <p:pic>
        <p:nvPicPr>
          <p:cNvPr id="36" name="Elemento grafico 35" descr="Badge 1 con riempimento a tinta unita">
            <a:extLst>
              <a:ext uri="{FF2B5EF4-FFF2-40B4-BE49-F238E27FC236}">
                <a16:creationId xmlns:a16="http://schemas.microsoft.com/office/drawing/2014/main" id="{5DC50484-FDAD-9C44-B708-6E6AF23B3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218" y="2067863"/>
            <a:ext cx="360000" cy="360000"/>
          </a:xfrm>
          <a:prstGeom prst="rect">
            <a:avLst/>
          </a:prstGeom>
        </p:spPr>
      </p:pic>
      <p:sp>
        <p:nvSpPr>
          <p:cNvPr id="37" name="Rettangolo 36">
            <a:extLst>
              <a:ext uri="{FF2B5EF4-FFF2-40B4-BE49-F238E27FC236}">
                <a16:creationId xmlns:a16="http://schemas.microsoft.com/office/drawing/2014/main" id="{04E3D6A5-9D5F-1044-9E08-597EB5E5717C}"/>
              </a:ext>
            </a:extLst>
          </p:cNvPr>
          <p:cNvSpPr/>
          <p:nvPr/>
        </p:nvSpPr>
        <p:spPr>
          <a:xfrm>
            <a:off x="6852285" y="3718386"/>
            <a:ext cx="1236851" cy="966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65CF5095-662D-C84D-8267-A682243685C1}"/>
              </a:ext>
            </a:extLst>
          </p:cNvPr>
          <p:cNvSpPr txBox="1"/>
          <p:nvPr/>
        </p:nvSpPr>
        <p:spPr>
          <a:xfrm flipH="1">
            <a:off x="6910315" y="3718386"/>
            <a:ext cx="1093795" cy="338554"/>
          </a:xfrm>
          <a:prstGeom prst="rect">
            <a:avLst/>
          </a:prstGeom>
          <a:noFill/>
        </p:spPr>
        <p:txBody>
          <a:bodyPr wrap="square" rtlCol="0">
            <a:spAutoFit/>
          </a:bodyPr>
          <a:lstStyle/>
          <a:p>
            <a:r>
              <a:rPr lang="it-IT" sz="1600">
                <a:solidFill>
                  <a:srgbClr val="9A2734"/>
                </a:solidFill>
              </a:rPr>
              <a:t>OCI</a:t>
            </a:r>
          </a:p>
        </p:txBody>
      </p:sp>
      <p:sp>
        <p:nvSpPr>
          <p:cNvPr id="35" name="CasellaDiTesto 34">
            <a:extLst>
              <a:ext uri="{FF2B5EF4-FFF2-40B4-BE49-F238E27FC236}">
                <a16:creationId xmlns:a16="http://schemas.microsoft.com/office/drawing/2014/main" id="{BD6C38F8-59B5-4748-97F0-7E1B39AE16E7}"/>
              </a:ext>
            </a:extLst>
          </p:cNvPr>
          <p:cNvSpPr txBox="1"/>
          <p:nvPr/>
        </p:nvSpPr>
        <p:spPr>
          <a:xfrm>
            <a:off x="2587409" y="2963214"/>
            <a:ext cx="1064387" cy="369332"/>
          </a:xfrm>
          <a:prstGeom prst="rect">
            <a:avLst/>
          </a:prstGeom>
          <a:noFill/>
        </p:spPr>
        <p:txBody>
          <a:bodyPr wrap="square" rtlCol="0">
            <a:spAutoFit/>
          </a:bodyPr>
          <a:lstStyle/>
          <a:p>
            <a:r>
              <a:rPr lang="it-IT"/>
              <a:t>€.1000</a:t>
            </a:r>
          </a:p>
        </p:txBody>
      </p:sp>
      <p:pic>
        <p:nvPicPr>
          <p:cNvPr id="34" name="Elemento grafico 33" descr="Badge con riempimento a tinta unita">
            <a:extLst>
              <a:ext uri="{FF2B5EF4-FFF2-40B4-BE49-F238E27FC236}">
                <a16:creationId xmlns:a16="http://schemas.microsoft.com/office/drawing/2014/main" id="{36608270-39D6-204E-B060-CF8AE78249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12925" y="1114446"/>
            <a:ext cx="360000" cy="360000"/>
          </a:xfrm>
          <a:prstGeom prst="rect">
            <a:avLst/>
          </a:prstGeom>
        </p:spPr>
      </p:pic>
      <p:sp>
        <p:nvSpPr>
          <p:cNvPr id="3" name="Angolo ripiegato 2">
            <a:extLst>
              <a:ext uri="{FF2B5EF4-FFF2-40B4-BE49-F238E27FC236}">
                <a16:creationId xmlns:a16="http://schemas.microsoft.com/office/drawing/2014/main" id="{37714A22-3D17-3644-84FE-FF04A0D381D6}"/>
              </a:ext>
            </a:extLst>
          </p:cNvPr>
          <p:cNvSpPr/>
          <p:nvPr/>
        </p:nvSpPr>
        <p:spPr>
          <a:xfrm>
            <a:off x="3906065" y="2913385"/>
            <a:ext cx="560750" cy="419161"/>
          </a:xfrm>
          <a:prstGeom prst="foldedCorner">
            <a:avLst/>
          </a:prstGeom>
          <a:solidFill>
            <a:srgbClr val="9A273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+/_</a:t>
            </a:r>
          </a:p>
        </p:txBody>
      </p:sp>
      <p:pic>
        <p:nvPicPr>
          <p:cNvPr id="41" name="Elemento grafico 40" descr="Freccia: leggera curva con riempimento a tinta unita">
            <a:extLst>
              <a:ext uri="{FF2B5EF4-FFF2-40B4-BE49-F238E27FC236}">
                <a16:creationId xmlns:a16="http://schemas.microsoft.com/office/drawing/2014/main" id="{48C996F6-54B3-6149-AC0D-EB7DCB2782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04899">
            <a:off x="4787208" y="2978153"/>
            <a:ext cx="1610757" cy="914400"/>
          </a:xfrm>
          <a:prstGeom prst="rect">
            <a:avLst/>
          </a:prstGeom>
        </p:spPr>
      </p:pic>
      <p:pic>
        <p:nvPicPr>
          <p:cNvPr id="27"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193D70A3-CC46-534E-A4C1-6CB4E6A12341}"/>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con angoli arrotondati 3">
            <a:extLst>
              <a:ext uri="{FF2B5EF4-FFF2-40B4-BE49-F238E27FC236}">
                <a16:creationId xmlns:a16="http://schemas.microsoft.com/office/drawing/2014/main" id="{6AE2D9BA-050A-B34B-A26B-C192422DA602}"/>
              </a:ext>
            </a:extLst>
          </p:cNvPr>
          <p:cNvSpPr/>
          <p:nvPr/>
        </p:nvSpPr>
        <p:spPr>
          <a:xfrm>
            <a:off x="1054863" y="4151294"/>
            <a:ext cx="4059006" cy="571349"/>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it-IT" sz="1400" dirty="0">
                <a:solidFill>
                  <a:srgbClr val="9A2734"/>
                </a:solidFill>
              </a:rPr>
              <a:t>GM Option*: </a:t>
            </a:r>
            <a:r>
              <a:rPr lang="it-IT" sz="1400" dirty="0">
                <a:solidFill>
                  <a:schemeClr val="tx1"/>
                </a:solidFill>
              </a:rPr>
              <a:t>Discount </a:t>
            </a:r>
            <a:r>
              <a:rPr lang="it-IT" sz="1400" dirty="0" err="1">
                <a:solidFill>
                  <a:schemeClr val="tx1"/>
                </a:solidFill>
              </a:rPr>
              <a:t>effect</a:t>
            </a:r>
            <a:r>
              <a:rPr lang="it-IT" sz="1400" dirty="0">
                <a:solidFill>
                  <a:schemeClr val="tx1"/>
                </a:solidFill>
              </a:rPr>
              <a:t> → P&amp;L  </a:t>
            </a:r>
            <a:r>
              <a:rPr lang="it-IT" sz="1400" dirty="0">
                <a:solidFill>
                  <a:srgbClr val="9A2734"/>
                </a:solidFill>
              </a:rPr>
              <a:t>o → in </a:t>
            </a:r>
            <a:r>
              <a:rPr lang="it-IT" sz="1400" dirty="0">
                <a:solidFill>
                  <a:schemeClr val="tx1"/>
                </a:solidFill>
              </a:rPr>
              <a:t>P&amp;L</a:t>
            </a:r>
            <a:r>
              <a:rPr lang="it-IT" sz="1400" dirty="0">
                <a:solidFill>
                  <a:srgbClr val="9A2734"/>
                </a:solidFill>
              </a:rPr>
              <a:t>+OCI</a:t>
            </a:r>
          </a:p>
          <a:p>
            <a:r>
              <a:rPr lang="it-IT" sz="1400" dirty="0">
                <a:solidFill>
                  <a:srgbClr val="9A2734"/>
                </a:solidFill>
              </a:rPr>
              <a:t>VFA : Discount </a:t>
            </a:r>
            <a:r>
              <a:rPr lang="it-IT" sz="1400" dirty="0" err="1">
                <a:solidFill>
                  <a:srgbClr val="9A2734"/>
                </a:solidFill>
              </a:rPr>
              <a:t>effect</a:t>
            </a:r>
            <a:r>
              <a:rPr lang="it-IT" sz="1400" dirty="0">
                <a:solidFill>
                  <a:srgbClr val="9A2734"/>
                </a:solidFill>
              </a:rPr>
              <a:t> → OCI</a:t>
            </a:r>
          </a:p>
        </p:txBody>
      </p:sp>
      <p:sp>
        <p:nvSpPr>
          <p:cNvPr id="40" name="Rettangolo con angoli arrotondati 39">
            <a:extLst>
              <a:ext uri="{FF2B5EF4-FFF2-40B4-BE49-F238E27FC236}">
                <a16:creationId xmlns:a16="http://schemas.microsoft.com/office/drawing/2014/main" id="{B77D6096-BF03-0C47-B66F-26B376AADB92}"/>
              </a:ext>
            </a:extLst>
          </p:cNvPr>
          <p:cNvSpPr/>
          <p:nvPr/>
        </p:nvSpPr>
        <p:spPr>
          <a:xfrm>
            <a:off x="7306515" y="2398767"/>
            <a:ext cx="1723283" cy="915015"/>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it-IT" sz="1400" dirty="0">
                <a:solidFill>
                  <a:schemeClr val="tx1"/>
                </a:solidFill>
              </a:rPr>
              <a:t>Delta stime </a:t>
            </a:r>
          </a:p>
          <a:p>
            <a:pPr algn="ctr"/>
            <a:r>
              <a:rPr lang="it-IT" sz="1400" i="1" dirty="0" err="1">
                <a:solidFill>
                  <a:schemeClr val="tx1"/>
                </a:solidFill>
              </a:rPr>
              <a:t>Present</a:t>
            </a:r>
            <a:r>
              <a:rPr lang="it-IT" sz="1400" i="1" dirty="0">
                <a:solidFill>
                  <a:schemeClr val="tx1"/>
                </a:solidFill>
              </a:rPr>
              <a:t> &amp; </a:t>
            </a:r>
            <a:r>
              <a:rPr lang="it-IT" sz="1400" i="1" dirty="0" err="1">
                <a:solidFill>
                  <a:schemeClr val="tx1"/>
                </a:solidFill>
              </a:rPr>
              <a:t>Past</a:t>
            </a:r>
            <a:r>
              <a:rPr lang="it-IT" sz="1400" i="1" dirty="0">
                <a:solidFill>
                  <a:schemeClr val="tx1"/>
                </a:solidFill>
              </a:rPr>
              <a:t> service</a:t>
            </a:r>
            <a:r>
              <a:rPr lang="it-IT" sz="1400" dirty="0">
                <a:solidFill>
                  <a:schemeClr val="tx1"/>
                </a:solidFill>
              </a:rPr>
              <a:t> +RM + CSM pro quota → P&amp;L</a:t>
            </a:r>
          </a:p>
        </p:txBody>
      </p:sp>
      <p:sp>
        <p:nvSpPr>
          <p:cNvPr id="43" name="Rettangolo con angoli arrotondati 42">
            <a:extLst>
              <a:ext uri="{FF2B5EF4-FFF2-40B4-BE49-F238E27FC236}">
                <a16:creationId xmlns:a16="http://schemas.microsoft.com/office/drawing/2014/main" id="{04AA9275-8B0D-2348-A831-C9741552F67A}"/>
              </a:ext>
            </a:extLst>
          </p:cNvPr>
          <p:cNvSpPr/>
          <p:nvPr/>
        </p:nvSpPr>
        <p:spPr>
          <a:xfrm>
            <a:off x="2423011" y="1569926"/>
            <a:ext cx="2837578" cy="372224"/>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Delta stime </a:t>
            </a:r>
            <a:r>
              <a:rPr lang="it-IT" sz="1400" i="1" dirty="0">
                <a:solidFill>
                  <a:schemeClr val="tx1"/>
                </a:solidFill>
              </a:rPr>
              <a:t>Future service  </a:t>
            </a:r>
            <a:r>
              <a:rPr lang="it-IT" sz="1400" dirty="0">
                <a:solidFill>
                  <a:schemeClr val="tx1"/>
                </a:solidFill>
              </a:rPr>
              <a:t>→</a:t>
            </a:r>
            <a:r>
              <a:rPr lang="it-IT" sz="1400" dirty="0"/>
              <a:t> </a:t>
            </a:r>
            <a:r>
              <a:rPr lang="it-IT" sz="1400" dirty="0">
                <a:solidFill>
                  <a:schemeClr val="tx1"/>
                </a:solidFill>
              </a:rPr>
              <a:t>CSM</a:t>
            </a:r>
          </a:p>
        </p:txBody>
      </p:sp>
      <p:sp>
        <p:nvSpPr>
          <p:cNvPr id="45" name="Rettangolo 44">
            <a:extLst>
              <a:ext uri="{FF2B5EF4-FFF2-40B4-BE49-F238E27FC236}">
                <a16:creationId xmlns:a16="http://schemas.microsoft.com/office/drawing/2014/main" id="{7D333D56-5844-0242-8EC3-94A4EE869BA3}"/>
              </a:ext>
            </a:extLst>
          </p:cNvPr>
          <p:cNvSpPr/>
          <p:nvPr/>
        </p:nvSpPr>
        <p:spPr>
          <a:xfrm>
            <a:off x="1195518" y="2437559"/>
            <a:ext cx="1263600"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Asset</a:t>
            </a:r>
            <a:endParaRPr lang="it-IT" sz="1600" b="1">
              <a:solidFill>
                <a:schemeClr val="tx1"/>
              </a:solidFill>
              <a:latin typeface="+mj-lt"/>
            </a:endParaRPr>
          </a:p>
        </p:txBody>
      </p:sp>
      <p:sp>
        <p:nvSpPr>
          <p:cNvPr id="46" name="Rettangolo 45">
            <a:extLst>
              <a:ext uri="{FF2B5EF4-FFF2-40B4-BE49-F238E27FC236}">
                <a16:creationId xmlns:a16="http://schemas.microsoft.com/office/drawing/2014/main" id="{931448EE-3DD7-7E46-A2EC-DF65A2D883FE}"/>
              </a:ext>
            </a:extLst>
          </p:cNvPr>
          <p:cNvSpPr/>
          <p:nvPr/>
        </p:nvSpPr>
        <p:spPr>
          <a:xfrm>
            <a:off x="2458268" y="2437559"/>
            <a:ext cx="1263600"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Liability</a:t>
            </a:r>
            <a:endParaRPr lang="it-IT" sz="1600" b="1">
              <a:solidFill>
                <a:schemeClr val="tx1"/>
              </a:solidFill>
              <a:latin typeface="+mj-lt"/>
            </a:endParaRPr>
          </a:p>
        </p:txBody>
      </p:sp>
      <p:pic>
        <p:nvPicPr>
          <p:cNvPr id="19" name="Elemento grafico 18" descr="Freccia: leggera curva con riempimento a tinta unita">
            <a:extLst>
              <a:ext uri="{FF2B5EF4-FFF2-40B4-BE49-F238E27FC236}">
                <a16:creationId xmlns:a16="http://schemas.microsoft.com/office/drawing/2014/main" id="{7277ECA3-2A9B-5341-8F9E-48B9E8286E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495610">
            <a:off x="2947742" y="2134057"/>
            <a:ext cx="3031172" cy="914400"/>
          </a:xfrm>
          <a:prstGeom prst="rect">
            <a:avLst/>
          </a:prstGeom>
        </p:spPr>
      </p:pic>
      <p:sp>
        <p:nvSpPr>
          <p:cNvPr id="47" name="Rettangolo 46">
            <a:extLst>
              <a:ext uri="{FF2B5EF4-FFF2-40B4-BE49-F238E27FC236}">
                <a16:creationId xmlns:a16="http://schemas.microsoft.com/office/drawing/2014/main" id="{4BD52EF5-EEC5-0748-8BA2-6E8BB9AAFFB4}"/>
              </a:ext>
            </a:extLst>
          </p:cNvPr>
          <p:cNvSpPr/>
          <p:nvPr/>
        </p:nvSpPr>
        <p:spPr>
          <a:xfrm>
            <a:off x="1128247" y="4717706"/>
            <a:ext cx="2901886" cy="261610"/>
          </a:xfrm>
          <a:prstGeom prst="rect">
            <a:avLst/>
          </a:prstGeom>
        </p:spPr>
        <p:txBody>
          <a:bodyPr wrap="square">
            <a:spAutoFit/>
          </a:bodyPr>
          <a:lstStyle/>
          <a:p>
            <a:r>
              <a:rPr lang="it-IT" sz="1050" dirty="0"/>
              <a:t>*da dichiarare nell’Accounting policy</a:t>
            </a:r>
          </a:p>
        </p:txBody>
      </p:sp>
      <p:pic>
        <p:nvPicPr>
          <p:cNvPr id="23" name="Elemento grafico 22" descr="Freccia: leggera curva con riempimento a tinta unita">
            <a:extLst>
              <a:ext uri="{FF2B5EF4-FFF2-40B4-BE49-F238E27FC236}">
                <a16:creationId xmlns:a16="http://schemas.microsoft.com/office/drawing/2014/main" id="{537F8C51-2B47-E141-9172-E4E70272F0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999839">
            <a:off x="5270326" y="3906983"/>
            <a:ext cx="1610757" cy="914400"/>
          </a:xfrm>
          <a:prstGeom prst="rect">
            <a:avLst/>
          </a:prstGeom>
        </p:spPr>
      </p:pic>
      <p:sp>
        <p:nvSpPr>
          <p:cNvPr id="44" name="Sottotitolo 2">
            <a:extLst>
              <a:ext uri="{FF2B5EF4-FFF2-40B4-BE49-F238E27FC236}">
                <a16:creationId xmlns:a16="http://schemas.microsoft.com/office/drawing/2014/main" id="{9278A86B-3172-834D-80D1-923BFE049828}"/>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252893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14CC6B8-CE8E-9442-9C7B-A489ECA02380}"/>
              </a:ext>
            </a:extLst>
          </p:cNvPr>
          <p:cNvSpPr/>
          <p:nvPr/>
        </p:nvSpPr>
        <p:spPr>
          <a:xfrm>
            <a:off x="1552411" y="2416253"/>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err="1">
                <a:solidFill>
                  <a:schemeClr val="tx1"/>
                </a:solidFill>
                <a:latin typeface="+mj-lt"/>
              </a:rPr>
              <a:t>Insurance</a:t>
            </a:r>
            <a:r>
              <a:rPr lang="it-IT" i="1" dirty="0">
                <a:solidFill>
                  <a:schemeClr val="tx1"/>
                </a:solidFill>
                <a:latin typeface="+mj-lt"/>
              </a:rPr>
              <a:t> service </a:t>
            </a:r>
            <a:r>
              <a:rPr lang="it-IT" i="1" dirty="0" err="1">
                <a:solidFill>
                  <a:schemeClr val="tx1"/>
                </a:solidFill>
                <a:latin typeface="+mj-lt"/>
              </a:rPr>
              <a:t>result</a:t>
            </a:r>
            <a:r>
              <a:rPr lang="it-IT" dirty="0">
                <a:solidFill>
                  <a:schemeClr val="tx1"/>
                </a:solidFill>
                <a:latin typeface="+mj-lt"/>
              </a:rPr>
              <a:t> </a:t>
            </a:r>
          </a:p>
        </p:txBody>
      </p:sp>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3F3FE906-B3A4-9546-A50D-FF9173678CB3}"/>
              </a:ext>
            </a:extLst>
          </p:cNvPr>
          <p:cNvSpPr/>
          <p:nvPr/>
        </p:nvSpPr>
        <p:spPr>
          <a:xfrm>
            <a:off x="1552411" y="2817524"/>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err="1">
                <a:solidFill>
                  <a:schemeClr val="tx1"/>
                </a:solidFill>
                <a:latin typeface="+mj-lt"/>
              </a:rPr>
              <a:t>Investment</a:t>
            </a:r>
            <a:r>
              <a:rPr lang="it-IT" i="1">
                <a:solidFill>
                  <a:schemeClr val="tx1"/>
                </a:solidFill>
                <a:latin typeface="+mj-lt"/>
              </a:rPr>
              <a:t> </a:t>
            </a:r>
            <a:r>
              <a:rPr lang="it-IT" i="1" err="1">
                <a:solidFill>
                  <a:schemeClr val="tx1"/>
                </a:solidFill>
                <a:latin typeface="+mj-lt"/>
              </a:rPr>
              <a:t>result</a:t>
            </a:r>
            <a:endParaRPr lang="it-IT">
              <a:solidFill>
                <a:schemeClr val="tx1"/>
              </a:solidFill>
              <a:latin typeface="+mj-lt"/>
            </a:endParaRPr>
          </a:p>
        </p:txBody>
      </p:sp>
      <p:sp>
        <p:nvSpPr>
          <p:cNvPr id="20" name="Rettangolo 19">
            <a:extLst>
              <a:ext uri="{FF2B5EF4-FFF2-40B4-BE49-F238E27FC236}">
                <a16:creationId xmlns:a16="http://schemas.microsoft.com/office/drawing/2014/main" id="{F7E74199-6FDB-0746-8463-7EF19EE84962}"/>
              </a:ext>
            </a:extLst>
          </p:cNvPr>
          <p:cNvSpPr/>
          <p:nvPr/>
        </p:nvSpPr>
        <p:spPr>
          <a:xfrm>
            <a:off x="1552411" y="1928634"/>
            <a:ext cx="2537460" cy="4876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PROFIT or LOSS</a:t>
            </a:r>
          </a:p>
        </p:txBody>
      </p:sp>
      <p:sp>
        <p:nvSpPr>
          <p:cNvPr id="23" name="Rettangolo 22">
            <a:extLst>
              <a:ext uri="{FF2B5EF4-FFF2-40B4-BE49-F238E27FC236}">
                <a16:creationId xmlns:a16="http://schemas.microsoft.com/office/drawing/2014/main" id="{71421394-2202-FC4F-AD18-502DC474CDB5}"/>
              </a:ext>
            </a:extLst>
          </p:cNvPr>
          <p:cNvSpPr/>
          <p:nvPr/>
        </p:nvSpPr>
        <p:spPr>
          <a:xfrm>
            <a:off x="1552411" y="3305142"/>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a:solidFill>
                  <a:schemeClr val="tx1"/>
                </a:solidFill>
                <a:latin typeface="+mj-lt"/>
              </a:rPr>
              <a:t>Net </a:t>
            </a:r>
            <a:r>
              <a:rPr lang="it-IT" i="1" err="1">
                <a:solidFill>
                  <a:schemeClr val="tx1"/>
                </a:solidFill>
                <a:latin typeface="+mj-lt"/>
              </a:rPr>
              <a:t>financial</a:t>
            </a:r>
            <a:r>
              <a:rPr lang="it-IT" i="1">
                <a:solidFill>
                  <a:schemeClr val="tx1"/>
                </a:solidFill>
                <a:latin typeface="+mj-lt"/>
              </a:rPr>
              <a:t> </a:t>
            </a:r>
            <a:r>
              <a:rPr lang="it-IT" i="1" err="1">
                <a:solidFill>
                  <a:schemeClr val="tx1"/>
                </a:solidFill>
                <a:latin typeface="+mj-lt"/>
              </a:rPr>
              <a:t>Result</a:t>
            </a:r>
            <a:endParaRPr lang="it-IT">
              <a:solidFill>
                <a:schemeClr val="tx1"/>
              </a:solidFill>
              <a:latin typeface="+mj-lt"/>
            </a:endParaRPr>
          </a:p>
        </p:txBody>
      </p:sp>
      <p:sp>
        <p:nvSpPr>
          <p:cNvPr id="24" name="Rettangolo 23">
            <a:extLst>
              <a:ext uri="{FF2B5EF4-FFF2-40B4-BE49-F238E27FC236}">
                <a16:creationId xmlns:a16="http://schemas.microsoft.com/office/drawing/2014/main" id="{482B9521-0690-5240-B935-F7A05C97E8B4}"/>
              </a:ext>
            </a:extLst>
          </p:cNvPr>
          <p:cNvSpPr/>
          <p:nvPr/>
        </p:nvSpPr>
        <p:spPr>
          <a:xfrm>
            <a:off x="1552411" y="3792760"/>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a:solidFill>
                  <a:schemeClr val="tx1"/>
                </a:solidFill>
                <a:latin typeface="+mj-lt"/>
              </a:rPr>
              <a:t>Profit</a:t>
            </a:r>
            <a:endParaRPr lang="it-IT">
              <a:solidFill>
                <a:schemeClr val="tx1"/>
              </a:solidFill>
              <a:latin typeface="+mj-lt"/>
            </a:endParaRPr>
          </a:p>
        </p:txBody>
      </p:sp>
      <p:sp>
        <p:nvSpPr>
          <p:cNvPr id="15" name="Rettangolo 14">
            <a:extLst>
              <a:ext uri="{FF2B5EF4-FFF2-40B4-BE49-F238E27FC236}">
                <a16:creationId xmlns:a16="http://schemas.microsoft.com/office/drawing/2014/main" id="{A4F5FCC3-95D1-0F4F-B98D-72F6C64116AD}"/>
              </a:ext>
            </a:extLst>
          </p:cNvPr>
          <p:cNvSpPr/>
          <p:nvPr/>
        </p:nvSpPr>
        <p:spPr>
          <a:xfrm>
            <a:off x="4572000" y="2416253"/>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a:solidFill>
                  <a:schemeClr val="tx1"/>
                </a:solidFill>
                <a:latin typeface="+mj-lt"/>
              </a:rPr>
              <a:t>Profit </a:t>
            </a:r>
            <a:r>
              <a:rPr lang="it-IT" i="1" err="1">
                <a:solidFill>
                  <a:schemeClr val="tx1"/>
                </a:solidFill>
                <a:latin typeface="+mj-lt"/>
              </a:rPr>
              <a:t>after</a:t>
            </a:r>
            <a:r>
              <a:rPr lang="it-IT" i="1">
                <a:solidFill>
                  <a:schemeClr val="tx1"/>
                </a:solidFill>
                <a:latin typeface="+mj-lt"/>
              </a:rPr>
              <a:t> </a:t>
            </a:r>
            <a:r>
              <a:rPr lang="it-IT" i="1" err="1">
                <a:solidFill>
                  <a:schemeClr val="tx1"/>
                </a:solidFill>
                <a:latin typeface="+mj-lt"/>
              </a:rPr>
              <a:t>tax</a:t>
            </a:r>
            <a:endParaRPr lang="it-IT">
              <a:solidFill>
                <a:schemeClr val="tx1"/>
              </a:solidFill>
              <a:latin typeface="+mj-lt"/>
            </a:endParaRPr>
          </a:p>
        </p:txBody>
      </p:sp>
      <p:sp>
        <p:nvSpPr>
          <p:cNvPr id="17" name="Rettangolo 16">
            <a:extLst>
              <a:ext uri="{FF2B5EF4-FFF2-40B4-BE49-F238E27FC236}">
                <a16:creationId xmlns:a16="http://schemas.microsoft.com/office/drawing/2014/main" id="{08A8B11E-9AC1-0844-B25D-43A390453007}"/>
              </a:ext>
            </a:extLst>
          </p:cNvPr>
          <p:cNvSpPr/>
          <p:nvPr/>
        </p:nvSpPr>
        <p:spPr>
          <a:xfrm>
            <a:off x="4572000" y="2817524"/>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a:solidFill>
                  <a:schemeClr val="tx1"/>
                </a:solidFill>
                <a:latin typeface="+mj-lt"/>
              </a:rPr>
              <a:t>OCI</a:t>
            </a:r>
            <a:endParaRPr lang="it-IT" b="1">
              <a:solidFill>
                <a:schemeClr val="tx1"/>
              </a:solidFill>
              <a:latin typeface="+mj-lt"/>
            </a:endParaRPr>
          </a:p>
        </p:txBody>
      </p:sp>
      <p:sp>
        <p:nvSpPr>
          <p:cNvPr id="25" name="Rettangolo 24">
            <a:extLst>
              <a:ext uri="{FF2B5EF4-FFF2-40B4-BE49-F238E27FC236}">
                <a16:creationId xmlns:a16="http://schemas.microsoft.com/office/drawing/2014/main" id="{666BF232-300D-4649-B9F3-41285CB9FB27}"/>
              </a:ext>
            </a:extLst>
          </p:cNvPr>
          <p:cNvSpPr/>
          <p:nvPr/>
        </p:nvSpPr>
        <p:spPr>
          <a:xfrm>
            <a:off x="4572000" y="1928634"/>
            <a:ext cx="2537460" cy="4876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PROFIT or LOSS and </a:t>
            </a:r>
            <a:r>
              <a:rPr lang="it-IT" dirty="0">
                <a:solidFill>
                  <a:schemeClr val="bg1"/>
                </a:solidFill>
              </a:rPr>
              <a:t>OCI</a:t>
            </a:r>
          </a:p>
        </p:txBody>
      </p:sp>
      <p:sp>
        <p:nvSpPr>
          <p:cNvPr id="26" name="Rettangolo 25">
            <a:extLst>
              <a:ext uri="{FF2B5EF4-FFF2-40B4-BE49-F238E27FC236}">
                <a16:creationId xmlns:a16="http://schemas.microsoft.com/office/drawing/2014/main" id="{F33B5426-E28E-BD4A-8688-484070CFEC4C}"/>
              </a:ext>
            </a:extLst>
          </p:cNvPr>
          <p:cNvSpPr/>
          <p:nvPr/>
        </p:nvSpPr>
        <p:spPr>
          <a:xfrm>
            <a:off x="4572000" y="3305142"/>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a:solidFill>
                  <a:schemeClr val="tx1"/>
                </a:solidFill>
                <a:latin typeface="+mj-lt"/>
              </a:rPr>
              <a:t>Total Comprensive </a:t>
            </a:r>
            <a:r>
              <a:rPr lang="it-IT" i="1" err="1">
                <a:solidFill>
                  <a:schemeClr val="tx1"/>
                </a:solidFill>
                <a:latin typeface="+mj-lt"/>
              </a:rPr>
              <a:t>Income</a:t>
            </a:r>
            <a:endParaRPr lang="it-IT">
              <a:solidFill>
                <a:schemeClr val="tx1"/>
              </a:solidFill>
              <a:latin typeface="+mj-lt"/>
            </a:endParaRPr>
          </a:p>
        </p:txBody>
      </p:sp>
      <p:pic>
        <p:nvPicPr>
          <p:cNvPr id="21" name="Elemento grafico 20" descr="Freccia: leggera curva con riempimento a tinta unita">
            <a:extLst>
              <a:ext uri="{FF2B5EF4-FFF2-40B4-BE49-F238E27FC236}">
                <a16:creationId xmlns:a16="http://schemas.microsoft.com/office/drawing/2014/main" id="{11AED7E9-AA6F-8E45-8E13-6CA306E8C9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4899" flipH="1" flipV="1">
            <a:off x="7151954" y="2773916"/>
            <a:ext cx="1012595" cy="574833"/>
          </a:xfrm>
          <a:prstGeom prst="rect">
            <a:avLst/>
          </a:prstGeom>
        </p:spPr>
      </p:pic>
      <p:sp>
        <p:nvSpPr>
          <p:cNvPr id="19" name="Rettangolo con angoli arrotondati 18">
            <a:extLst>
              <a:ext uri="{FF2B5EF4-FFF2-40B4-BE49-F238E27FC236}">
                <a16:creationId xmlns:a16="http://schemas.microsoft.com/office/drawing/2014/main" id="{94B12C44-EBA3-6F4B-8126-81FB2287877B}"/>
              </a:ext>
            </a:extLst>
          </p:cNvPr>
          <p:cNvSpPr/>
          <p:nvPr/>
        </p:nvSpPr>
        <p:spPr>
          <a:xfrm>
            <a:off x="7883261" y="2903871"/>
            <a:ext cx="1183034" cy="591397"/>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GM Option</a:t>
            </a:r>
          </a:p>
          <a:p>
            <a:pPr algn="ctr"/>
            <a:r>
              <a:rPr lang="it-IT" sz="1400" dirty="0">
                <a:solidFill>
                  <a:schemeClr val="tx1"/>
                </a:solidFill>
              </a:rPr>
              <a:t>+VFA</a:t>
            </a:r>
          </a:p>
        </p:txBody>
      </p:sp>
      <p:sp>
        <p:nvSpPr>
          <p:cNvPr id="22" name="Sottotitolo 2">
            <a:extLst>
              <a:ext uri="{FF2B5EF4-FFF2-40B4-BE49-F238E27FC236}">
                <a16:creationId xmlns:a16="http://schemas.microsoft.com/office/drawing/2014/main" id="{E143A1EE-E88F-094C-ABC6-5EB12ACFD066}"/>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403149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5E4A706-EBC8-E445-9F3D-D718C3D1AC1D}"/>
              </a:ext>
            </a:extLst>
          </p:cNvPr>
          <p:cNvSpPr>
            <a:spLocks noGrp="1"/>
          </p:cNvSpPr>
          <p:nvPr>
            <p:ph type="body" sz="half" idx="2"/>
          </p:nvPr>
        </p:nvSpPr>
        <p:spPr>
          <a:xfrm>
            <a:off x="1297225" y="1101278"/>
            <a:ext cx="7283103" cy="2858691"/>
          </a:xfrm>
        </p:spPr>
        <p:txBody>
          <a:bodyPr>
            <a:normAutofit/>
          </a:bodyPr>
          <a:lstStyle/>
          <a:p>
            <a:pPr marL="88900" indent="38100" defTabSz="914400"/>
            <a:r>
              <a:rPr lang="en-US" sz="3600" dirty="0">
                <a:solidFill>
                  <a:srgbClr val="9A2734"/>
                </a:solidFill>
              </a:rPr>
              <a:t>2016</a:t>
            </a:r>
            <a:r>
              <a:rPr lang="en-US" sz="2800" dirty="0">
                <a:solidFill>
                  <a:srgbClr val="9A2734"/>
                </a:solidFill>
              </a:rPr>
              <a:t>:  </a:t>
            </a:r>
            <a:r>
              <a:rPr lang="en-US" sz="3600" dirty="0">
                <a:solidFill>
                  <a:srgbClr val="9A2734"/>
                </a:solidFill>
              </a:rPr>
              <a:t>Solvency II</a:t>
            </a:r>
            <a:endParaRPr lang="en-US" sz="2800" dirty="0">
              <a:solidFill>
                <a:srgbClr val="9A2734"/>
              </a:solidFill>
            </a:endParaRPr>
          </a:p>
          <a:p>
            <a:pPr defTabSz="914400"/>
            <a:endParaRPr lang="en-US" sz="1800" dirty="0">
              <a:solidFill>
                <a:schemeClr val="tx2"/>
              </a:solidFill>
            </a:endParaRPr>
          </a:p>
          <a:p>
            <a:pPr marL="114300" defTabSz="914400"/>
            <a:r>
              <a:rPr lang="en-US" sz="2800" dirty="0">
                <a:solidFill>
                  <a:schemeClr val="tx2"/>
                </a:solidFill>
              </a:rPr>
              <a:t>Risk-based capital </a:t>
            </a:r>
          </a:p>
          <a:p>
            <a:pPr marL="114300" defTabSz="914400"/>
            <a:r>
              <a:rPr lang="en-US" sz="2800" dirty="0" err="1">
                <a:solidFill>
                  <a:schemeClr val="tx2"/>
                </a:solidFill>
              </a:rPr>
              <a:t>Regole</a:t>
            </a:r>
            <a:r>
              <a:rPr lang="en-US" sz="2800" dirty="0">
                <a:solidFill>
                  <a:schemeClr val="tx2"/>
                </a:solidFill>
              </a:rPr>
              <a:t> </a:t>
            </a:r>
            <a:r>
              <a:rPr lang="en-US" sz="2800" dirty="0" err="1">
                <a:solidFill>
                  <a:schemeClr val="tx2"/>
                </a:solidFill>
              </a:rPr>
              <a:t>uniformi</a:t>
            </a:r>
            <a:r>
              <a:rPr lang="en-US" sz="2800" dirty="0">
                <a:solidFill>
                  <a:schemeClr val="tx2"/>
                </a:solidFill>
              </a:rPr>
              <a:t> </a:t>
            </a:r>
          </a:p>
          <a:p>
            <a:pPr marL="114300" defTabSz="914400"/>
            <a:r>
              <a:rPr lang="en-US" sz="2800" dirty="0">
                <a:solidFill>
                  <a:schemeClr val="tx2"/>
                </a:solidFill>
              </a:rPr>
              <a:t>Compagnie di </a:t>
            </a:r>
            <a:r>
              <a:rPr lang="en-US" sz="2800" dirty="0" err="1">
                <a:solidFill>
                  <a:schemeClr val="tx2"/>
                </a:solidFill>
              </a:rPr>
              <a:t>Assicurazione</a:t>
            </a:r>
            <a:r>
              <a:rPr lang="en-US" sz="2800" dirty="0">
                <a:solidFill>
                  <a:schemeClr val="tx2"/>
                </a:solidFill>
              </a:rPr>
              <a:t> </a:t>
            </a:r>
            <a:r>
              <a:rPr lang="en-US" sz="2800" dirty="0">
                <a:solidFill>
                  <a:srgbClr val="9A2734"/>
                </a:solidFill>
              </a:rPr>
              <a:t>in Europa</a:t>
            </a:r>
            <a:endParaRPr lang="it-IT" dirty="0">
              <a:solidFill>
                <a:srgbClr val="9A2734"/>
              </a:solidFill>
            </a:endParaRPr>
          </a:p>
        </p:txBody>
      </p:sp>
      <p:pic>
        <p:nvPicPr>
          <p:cNvPr id="5" name="Segnaposto immagine 6" descr="Una persona che aiuta un'altra persona ad arrampicarsi su una roccia">
            <a:extLst>
              <a:ext uri="{FF2B5EF4-FFF2-40B4-BE49-F238E27FC236}">
                <a16:creationId xmlns:a16="http://schemas.microsoft.com/office/drawing/2014/main" id="{FA424CC4-53B8-D94D-98AE-A475A771C78B}"/>
              </a:ext>
            </a:extLst>
          </p:cNvPr>
          <p:cNvPicPr>
            <a:picLocks noChangeAspect="1"/>
          </p:cNvPicPr>
          <p:nvPr/>
        </p:nvPicPr>
        <p:blipFill rotWithShape="1">
          <a:blip r:embed="rId3">
            <a:extLst>
              <a:ext uri="{28A0092B-C50C-407E-A947-70E740481C1C}">
                <a14:useLocalDpi xmlns:a14="http://schemas.microsoft.com/office/drawing/2010/main"/>
              </a:ext>
            </a:extLst>
          </a:blip>
          <a:srcRect r="-2"/>
          <a:stretch/>
        </p:blipFill>
        <p:spPr>
          <a:xfrm>
            <a:off x="5624689" y="1183531"/>
            <a:ext cx="3080371" cy="1388219"/>
          </a:xfrm>
          <a:prstGeom prst="rect">
            <a:avLst/>
          </a:prstGeom>
        </p:spPr>
      </p:pic>
      <p:pic>
        <p:nvPicPr>
          <p:cNvPr id="6" name="Immagine 5">
            <a:extLst>
              <a:ext uri="{FF2B5EF4-FFF2-40B4-BE49-F238E27FC236}">
                <a16:creationId xmlns:a16="http://schemas.microsoft.com/office/drawing/2014/main" id="{FF6ED0E8-8C2B-434B-A157-A72C0B3E1730}"/>
              </a:ext>
            </a:extLst>
          </p:cNvPr>
          <p:cNvPicPr>
            <a:picLocks noChangeAspect="1"/>
          </p:cNvPicPr>
          <p:nvPr/>
        </p:nvPicPr>
        <p:blipFill rotWithShape="1">
          <a:blip r:embed="rId4"/>
          <a:stretch/>
        </p:blipFill>
        <p:spPr>
          <a:xfrm>
            <a:off x="1875829" y="3710945"/>
            <a:ext cx="1673486" cy="1138216"/>
          </a:xfrm>
          <a:prstGeom prst="rect">
            <a:avLst/>
          </a:prstGeom>
        </p:spPr>
      </p:pic>
      <p:sp>
        <p:nvSpPr>
          <p:cNvPr id="8" name="Sottotitolo 2">
            <a:extLst>
              <a:ext uri="{FF2B5EF4-FFF2-40B4-BE49-F238E27FC236}">
                <a16:creationId xmlns:a16="http://schemas.microsoft.com/office/drawing/2014/main" id="{C55118F3-3DED-E64C-B726-7BB8FCE01E3B}"/>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93367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2">
            <a:extLst>
              <a:ext uri="{28A0092B-C50C-407E-A947-70E740481C1C}">
                <a14:useLocalDpi xmlns:a14="http://schemas.microsoft.com/office/drawing/2010/main"/>
              </a:ext>
            </a:extLst>
          </a:blip>
          <a:stretch>
            <a:fillRect/>
          </a:stretch>
        </p:blipFill>
        <p:spPr bwMode="auto">
          <a:xfrm>
            <a:off x="7246981" y="799213"/>
            <a:ext cx="1723283" cy="98639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descr="Immagine che contiene testo&#10;&#10;Descrizione generata automaticamente">
            <a:extLst>
              <a:ext uri="{FF2B5EF4-FFF2-40B4-BE49-F238E27FC236}">
                <a16:creationId xmlns:a16="http://schemas.microsoft.com/office/drawing/2014/main" id="{D2771C90-41B2-E248-A5D1-702B23001500}"/>
              </a:ext>
            </a:extLst>
          </p:cNvPr>
          <p:cNvPicPr>
            <a:picLocks noChangeAspect="1"/>
          </p:cNvPicPr>
          <p:nvPr/>
        </p:nvPicPr>
        <p:blipFill>
          <a:blip r:embed="rId3"/>
          <a:stretch>
            <a:fillRect/>
          </a:stretch>
        </p:blipFill>
        <p:spPr>
          <a:xfrm>
            <a:off x="1276107" y="1021683"/>
            <a:ext cx="5829231" cy="3924002"/>
          </a:xfrm>
          <a:prstGeom prst="rect">
            <a:avLst/>
          </a:prstGeom>
        </p:spPr>
      </p:pic>
      <p:sp>
        <p:nvSpPr>
          <p:cNvPr id="20" name="Rettangolo 19">
            <a:extLst>
              <a:ext uri="{FF2B5EF4-FFF2-40B4-BE49-F238E27FC236}">
                <a16:creationId xmlns:a16="http://schemas.microsoft.com/office/drawing/2014/main" id="{F7E74199-6FDB-0746-8463-7EF19EE84962}"/>
              </a:ext>
            </a:extLst>
          </p:cNvPr>
          <p:cNvSpPr/>
          <p:nvPr/>
        </p:nvSpPr>
        <p:spPr>
          <a:xfrm>
            <a:off x="1276106" y="946733"/>
            <a:ext cx="5829231" cy="4876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PROFIT or LOSS</a:t>
            </a:r>
          </a:p>
        </p:txBody>
      </p:sp>
      <p:sp>
        <p:nvSpPr>
          <p:cNvPr id="15" name="Rettangolo 14">
            <a:extLst>
              <a:ext uri="{FF2B5EF4-FFF2-40B4-BE49-F238E27FC236}">
                <a16:creationId xmlns:a16="http://schemas.microsoft.com/office/drawing/2014/main" id="{EBAA38F6-CFE9-A443-8ECA-39BD4A0CB29D}"/>
              </a:ext>
            </a:extLst>
          </p:cNvPr>
          <p:cNvSpPr/>
          <p:nvPr/>
        </p:nvSpPr>
        <p:spPr>
          <a:xfrm>
            <a:off x="1276105" y="3927074"/>
            <a:ext cx="5829231" cy="2696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PROFIT or LOSS and OCI (optional)</a:t>
            </a:r>
          </a:p>
        </p:txBody>
      </p:sp>
      <p:sp>
        <p:nvSpPr>
          <p:cNvPr id="17" name="Sottotitolo 2">
            <a:extLst>
              <a:ext uri="{FF2B5EF4-FFF2-40B4-BE49-F238E27FC236}">
                <a16:creationId xmlns:a16="http://schemas.microsoft.com/office/drawing/2014/main" id="{52149620-64D7-F941-9E72-C69BB18DE7E8}"/>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pic>
        <p:nvPicPr>
          <p:cNvPr id="7" name="Elemento grafico 6" descr="Freccia: leggera curva con riempimento a tinta unita">
            <a:extLst>
              <a:ext uri="{FF2B5EF4-FFF2-40B4-BE49-F238E27FC236}">
                <a16:creationId xmlns:a16="http://schemas.microsoft.com/office/drawing/2014/main" id="{1D55FC28-7C51-E747-9B9A-5967A4C2F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4899" flipH="1" flipV="1">
            <a:off x="7147831" y="3537743"/>
            <a:ext cx="1012595" cy="574833"/>
          </a:xfrm>
          <a:prstGeom prst="rect">
            <a:avLst/>
          </a:prstGeom>
        </p:spPr>
      </p:pic>
      <p:sp>
        <p:nvSpPr>
          <p:cNvPr id="8" name="Rettangolo 7">
            <a:extLst>
              <a:ext uri="{FF2B5EF4-FFF2-40B4-BE49-F238E27FC236}">
                <a16:creationId xmlns:a16="http://schemas.microsoft.com/office/drawing/2014/main" id="{670EF688-C129-9042-BA7A-179DE91E2AC3}"/>
              </a:ext>
            </a:extLst>
          </p:cNvPr>
          <p:cNvSpPr/>
          <p:nvPr/>
        </p:nvSpPr>
        <p:spPr>
          <a:xfrm>
            <a:off x="1293252" y="1467126"/>
            <a:ext cx="5812083" cy="180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i="1" dirty="0" err="1">
                <a:solidFill>
                  <a:schemeClr val="tx1"/>
                </a:solidFill>
                <a:latin typeface="+mj-lt"/>
              </a:rPr>
              <a:t>Insurance</a:t>
            </a:r>
            <a:r>
              <a:rPr lang="it-IT" sz="1600" i="1" dirty="0">
                <a:solidFill>
                  <a:schemeClr val="tx1"/>
                </a:solidFill>
                <a:latin typeface="+mj-lt"/>
              </a:rPr>
              <a:t> service </a:t>
            </a:r>
            <a:r>
              <a:rPr lang="it-IT" sz="1600" i="1" dirty="0" err="1">
                <a:solidFill>
                  <a:schemeClr val="tx1"/>
                </a:solidFill>
                <a:latin typeface="+mj-lt"/>
              </a:rPr>
              <a:t>result</a:t>
            </a:r>
            <a:r>
              <a:rPr lang="it-IT" sz="1600" dirty="0">
                <a:solidFill>
                  <a:schemeClr val="tx1"/>
                </a:solidFill>
                <a:latin typeface="+mj-lt"/>
              </a:rPr>
              <a:t> </a:t>
            </a:r>
          </a:p>
        </p:txBody>
      </p:sp>
      <p:sp>
        <p:nvSpPr>
          <p:cNvPr id="9" name="Rettangolo 8">
            <a:extLst>
              <a:ext uri="{FF2B5EF4-FFF2-40B4-BE49-F238E27FC236}">
                <a16:creationId xmlns:a16="http://schemas.microsoft.com/office/drawing/2014/main" id="{C14F0C79-7250-E947-9913-D83ADD5B9BBB}"/>
              </a:ext>
            </a:extLst>
          </p:cNvPr>
          <p:cNvSpPr/>
          <p:nvPr/>
        </p:nvSpPr>
        <p:spPr>
          <a:xfrm>
            <a:off x="1293252" y="3141879"/>
            <a:ext cx="5645831" cy="180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i="1" err="1">
                <a:solidFill>
                  <a:schemeClr val="tx1"/>
                </a:solidFill>
                <a:latin typeface="+mj-lt"/>
              </a:rPr>
              <a:t>Investment</a:t>
            </a:r>
            <a:r>
              <a:rPr lang="it-IT" sz="1600" i="1">
                <a:solidFill>
                  <a:schemeClr val="tx1"/>
                </a:solidFill>
                <a:latin typeface="+mj-lt"/>
              </a:rPr>
              <a:t> </a:t>
            </a:r>
            <a:r>
              <a:rPr lang="it-IT" sz="1600" i="1" err="1">
                <a:solidFill>
                  <a:schemeClr val="tx1"/>
                </a:solidFill>
                <a:latin typeface="+mj-lt"/>
              </a:rPr>
              <a:t>result</a:t>
            </a:r>
            <a:endParaRPr lang="it-IT" sz="1600">
              <a:solidFill>
                <a:schemeClr val="tx1"/>
              </a:solidFill>
              <a:latin typeface="+mj-lt"/>
            </a:endParaRPr>
          </a:p>
        </p:txBody>
      </p:sp>
    </p:spTree>
    <p:extLst>
      <p:ext uri="{BB962C8B-B14F-4D97-AF65-F5344CB8AC3E}">
        <p14:creationId xmlns:p14="http://schemas.microsoft.com/office/powerpoint/2010/main" val="467168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a:ext>
            </a:extLst>
          </a:blip>
          <a:srcRect b="35042"/>
          <a:stretch/>
        </p:blipFill>
        <p:spPr bwMode="auto">
          <a:xfrm>
            <a:off x="7246981" y="799213"/>
            <a:ext cx="1723283" cy="6407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FRS9: Definition and brief history – ifrs9">
            <a:extLst>
              <a:ext uri="{FF2B5EF4-FFF2-40B4-BE49-F238E27FC236}">
                <a16:creationId xmlns:a16="http://schemas.microsoft.com/office/drawing/2014/main" id="{E9E258D0-A660-B445-8FAC-6606793E6332}"/>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a:ext>
            </a:extLst>
          </a:blip>
          <a:srcRect b="42843"/>
          <a:stretch/>
        </p:blipFill>
        <p:spPr bwMode="auto">
          <a:xfrm>
            <a:off x="1170128" y="787010"/>
            <a:ext cx="1943514" cy="5786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a:extLst>
              <a:ext uri="{FF2B5EF4-FFF2-40B4-BE49-F238E27FC236}">
                <a16:creationId xmlns:a16="http://schemas.microsoft.com/office/drawing/2014/main" id="{06AF9B08-1552-244F-A292-495A51B2C692}"/>
              </a:ext>
            </a:extLst>
          </p:cNvPr>
          <p:cNvGrpSpPr/>
          <p:nvPr/>
        </p:nvGrpSpPr>
        <p:grpSpPr>
          <a:xfrm>
            <a:off x="6701433" y="1796884"/>
            <a:ext cx="2229625" cy="1658145"/>
            <a:chOff x="6332220" y="2121551"/>
            <a:chExt cx="2537460" cy="1864126"/>
          </a:xfrm>
        </p:grpSpPr>
        <p:sp>
          <p:nvSpPr>
            <p:cNvPr id="15" name="Rettangolo 14">
              <a:extLst>
                <a:ext uri="{FF2B5EF4-FFF2-40B4-BE49-F238E27FC236}">
                  <a16:creationId xmlns:a16="http://schemas.microsoft.com/office/drawing/2014/main" id="{A4F5FCC3-95D1-0F4F-B98D-72F6C64116AD}"/>
                </a:ext>
              </a:extLst>
            </p:cNvPr>
            <p:cNvSpPr/>
            <p:nvPr/>
          </p:nvSpPr>
          <p:spPr>
            <a:xfrm>
              <a:off x="6332220" y="2609170"/>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a:solidFill>
                    <a:schemeClr val="tx1"/>
                  </a:solidFill>
                  <a:latin typeface="+mj-lt"/>
                </a:rPr>
                <a:t>Profit </a:t>
              </a:r>
              <a:r>
                <a:rPr lang="it-IT" sz="1600" i="1" err="1">
                  <a:solidFill>
                    <a:schemeClr val="tx1"/>
                  </a:solidFill>
                  <a:latin typeface="+mj-lt"/>
                </a:rPr>
                <a:t>after</a:t>
              </a:r>
              <a:r>
                <a:rPr lang="it-IT" sz="1600" i="1">
                  <a:solidFill>
                    <a:schemeClr val="tx1"/>
                  </a:solidFill>
                  <a:latin typeface="+mj-lt"/>
                </a:rPr>
                <a:t> </a:t>
              </a:r>
              <a:r>
                <a:rPr lang="it-IT" sz="1600" i="1" err="1">
                  <a:solidFill>
                    <a:schemeClr val="tx1"/>
                  </a:solidFill>
                  <a:latin typeface="+mj-lt"/>
                </a:rPr>
                <a:t>tax</a:t>
              </a:r>
              <a:endParaRPr lang="it-IT" sz="1600">
                <a:solidFill>
                  <a:schemeClr val="tx1"/>
                </a:solidFill>
                <a:latin typeface="+mj-lt"/>
              </a:endParaRPr>
            </a:p>
          </p:txBody>
        </p:sp>
        <p:sp>
          <p:nvSpPr>
            <p:cNvPr id="17" name="Rettangolo 16">
              <a:extLst>
                <a:ext uri="{FF2B5EF4-FFF2-40B4-BE49-F238E27FC236}">
                  <a16:creationId xmlns:a16="http://schemas.microsoft.com/office/drawing/2014/main" id="{08A8B11E-9AC1-0844-B25D-43A390453007}"/>
                </a:ext>
              </a:extLst>
            </p:cNvPr>
            <p:cNvSpPr/>
            <p:nvPr/>
          </p:nvSpPr>
          <p:spPr>
            <a:xfrm>
              <a:off x="6332220" y="3010441"/>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a:solidFill>
                    <a:schemeClr val="tx1"/>
                  </a:solidFill>
                  <a:latin typeface="+mj-lt"/>
                </a:rPr>
                <a:t>OCI</a:t>
              </a:r>
              <a:endParaRPr lang="it-IT" sz="1600" b="1">
                <a:solidFill>
                  <a:schemeClr val="tx1"/>
                </a:solidFill>
                <a:latin typeface="+mj-lt"/>
              </a:endParaRPr>
            </a:p>
          </p:txBody>
        </p:sp>
        <p:sp>
          <p:nvSpPr>
            <p:cNvPr id="25" name="Rettangolo 24">
              <a:extLst>
                <a:ext uri="{FF2B5EF4-FFF2-40B4-BE49-F238E27FC236}">
                  <a16:creationId xmlns:a16="http://schemas.microsoft.com/office/drawing/2014/main" id="{666BF232-300D-4649-B9F3-41285CB9FB27}"/>
                </a:ext>
              </a:extLst>
            </p:cNvPr>
            <p:cNvSpPr/>
            <p:nvPr/>
          </p:nvSpPr>
          <p:spPr>
            <a:xfrm>
              <a:off x="6332220" y="2121551"/>
              <a:ext cx="2537460" cy="4876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t>PROFIT or LOSS and OCI</a:t>
              </a:r>
            </a:p>
          </p:txBody>
        </p:sp>
        <p:sp>
          <p:nvSpPr>
            <p:cNvPr id="26" name="Rettangolo 25">
              <a:extLst>
                <a:ext uri="{FF2B5EF4-FFF2-40B4-BE49-F238E27FC236}">
                  <a16:creationId xmlns:a16="http://schemas.microsoft.com/office/drawing/2014/main" id="{F33B5426-E28E-BD4A-8688-484070CFEC4C}"/>
                </a:ext>
              </a:extLst>
            </p:cNvPr>
            <p:cNvSpPr/>
            <p:nvPr/>
          </p:nvSpPr>
          <p:spPr>
            <a:xfrm>
              <a:off x="6332220" y="3498059"/>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dirty="0">
                  <a:solidFill>
                    <a:schemeClr val="tx1"/>
                  </a:solidFill>
                  <a:latin typeface="+mj-lt"/>
                </a:rPr>
                <a:t>Total Comprensive </a:t>
              </a:r>
              <a:r>
                <a:rPr lang="it-IT" sz="1600" b="1" i="1" dirty="0" err="1">
                  <a:solidFill>
                    <a:schemeClr val="tx1"/>
                  </a:solidFill>
                  <a:latin typeface="+mj-lt"/>
                </a:rPr>
                <a:t>Income</a:t>
              </a:r>
              <a:endParaRPr lang="it-IT" sz="1600" b="1" dirty="0">
                <a:solidFill>
                  <a:schemeClr val="tx1"/>
                </a:solidFill>
                <a:latin typeface="+mj-lt"/>
              </a:endParaRPr>
            </a:p>
          </p:txBody>
        </p:sp>
      </p:grpSp>
      <p:grpSp>
        <p:nvGrpSpPr>
          <p:cNvPr id="4" name="Gruppo 3">
            <a:extLst>
              <a:ext uri="{FF2B5EF4-FFF2-40B4-BE49-F238E27FC236}">
                <a16:creationId xmlns:a16="http://schemas.microsoft.com/office/drawing/2014/main" id="{2D679D27-AA87-6245-8C03-CD18E1F2A2CF}"/>
              </a:ext>
            </a:extLst>
          </p:cNvPr>
          <p:cNvGrpSpPr/>
          <p:nvPr/>
        </p:nvGrpSpPr>
        <p:grpSpPr>
          <a:xfrm>
            <a:off x="4368837" y="1796884"/>
            <a:ext cx="2229625" cy="2091882"/>
            <a:chOff x="1552411" y="1928634"/>
            <a:chExt cx="2537460" cy="2351744"/>
          </a:xfrm>
        </p:grpSpPr>
        <p:sp>
          <p:nvSpPr>
            <p:cNvPr id="19" name="Rettangolo 18">
              <a:extLst>
                <a:ext uri="{FF2B5EF4-FFF2-40B4-BE49-F238E27FC236}">
                  <a16:creationId xmlns:a16="http://schemas.microsoft.com/office/drawing/2014/main" id="{F79AF1E6-CBDA-B64F-A7B0-F06423FEF665}"/>
                </a:ext>
              </a:extLst>
            </p:cNvPr>
            <p:cNvSpPr/>
            <p:nvPr/>
          </p:nvSpPr>
          <p:spPr>
            <a:xfrm>
              <a:off x="1552411" y="2416253"/>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err="1">
                  <a:solidFill>
                    <a:schemeClr val="tx1"/>
                  </a:solidFill>
                  <a:latin typeface="+mj-lt"/>
                </a:rPr>
                <a:t>Insurance</a:t>
              </a:r>
              <a:r>
                <a:rPr lang="it-IT" sz="1600" i="1" dirty="0">
                  <a:solidFill>
                    <a:schemeClr val="tx1"/>
                  </a:solidFill>
                  <a:latin typeface="+mj-lt"/>
                </a:rPr>
                <a:t> service </a:t>
              </a:r>
              <a:r>
                <a:rPr lang="it-IT" sz="1600" i="1" dirty="0" err="1">
                  <a:solidFill>
                    <a:schemeClr val="tx1"/>
                  </a:solidFill>
                  <a:latin typeface="+mj-lt"/>
                </a:rPr>
                <a:t>result</a:t>
              </a:r>
              <a:r>
                <a:rPr lang="it-IT" sz="1600" dirty="0">
                  <a:solidFill>
                    <a:schemeClr val="tx1"/>
                  </a:solidFill>
                  <a:latin typeface="+mj-lt"/>
                </a:rPr>
                <a:t> </a:t>
              </a:r>
            </a:p>
          </p:txBody>
        </p:sp>
        <p:sp>
          <p:nvSpPr>
            <p:cNvPr id="21" name="Rettangolo 20">
              <a:extLst>
                <a:ext uri="{FF2B5EF4-FFF2-40B4-BE49-F238E27FC236}">
                  <a16:creationId xmlns:a16="http://schemas.microsoft.com/office/drawing/2014/main" id="{2275220A-2A55-6E47-B171-6D528A7A4A87}"/>
                </a:ext>
              </a:extLst>
            </p:cNvPr>
            <p:cNvSpPr/>
            <p:nvPr/>
          </p:nvSpPr>
          <p:spPr>
            <a:xfrm>
              <a:off x="1552411" y="2817524"/>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err="1">
                  <a:solidFill>
                    <a:schemeClr val="tx1"/>
                  </a:solidFill>
                  <a:latin typeface="+mj-lt"/>
                </a:rPr>
                <a:t>Investment</a:t>
              </a:r>
              <a:r>
                <a:rPr lang="it-IT" sz="1600" i="1">
                  <a:solidFill>
                    <a:schemeClr val="tx1"/>
                  </a:solidFill>
                  <a:latin typeface="+mj-lt"/>
                </a:rPr>
                <a:t> </a:t>
              </a:r>
              <a:r>
                <a:rPr lang="it-IT" sz="1600" i="1" err="1">
                  <a:solidFill>
                    <a:schemeClr val="tx1"/>
                  </a:solidFill>
                  <a:latin typeface="+mj-lt"/>
                </a:rPr>
                <a:t>result</a:t>
              </a:r>
              <a:endParaRPr lang="it-IT" sz="1600">
                <a:solidFill>
                  <a:schemeClr val="tx1"/>
                </a:solidFill>
                <a:latin typeface="+mj-lt"/>
              </a:endParaRPr>
            </a:p>
          </p:txBody>
        </p:sp>
        <p:sp>
          <p:nvSpPr>
            <p:cNvPr id="22" name="Rettangolo 21">
              <a:extLst>
                <a:ext uri="{FF2B5EF4-FFF2-40B4-BE49-F238E27FC236}">
                  <a16:creationId xmlns:a16="http://schemas.microsoft.com/office/drawing/2014/main" id="{9F6EC980-8CE0-F74A-8B1E-D87F9E424B3D}"/>
                </a:ext>
              </a:extLst>
            </p:cNvPr>
            <p:cNvSpPr/>
            <p:nvPr/>
          </p:nvSpPr>
          <p:spPr>
            <a:xfrm>
              <a:off x="1552411" y="1928634"/>
              <a:ext cx="2537460" cy="4876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t>PROFIT or LOSS</a:t>
              </a:r>
            </a:p>
          </p:txBody>
        </p:sp>
        <p:sp>
          <p:nvSpPr>
            <p:cNvPr id="23" name="Rettangolo 22">
              <a:extLst>
                <a:ext uri="{FF2B5EF4-FFF2-40B4-BE49-F238E27FC236}">
                  <a16:creationId xmlns:a16="http://schemas.microsoft.com/office/drawing/2014/main" id="{45065BDD-78D8-DD43-BEA3-CEF219B12DB1}"/>
                </a:ext>
              </a:extLst>
            </p:cNvPr>
            <p:cNvSpPr/>
            <p:nvPr/>
          </p:nvSpPr>
          <p:spPr>
            <a:xfrm>
              <a:off x="1552411" y="3305142"/>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latin typeface="+mj-lt"/>
                </a:rPr>
                <a:t>Net </a:t>
              </a:r>
              <a:r>
                <a:rPr lang="it-IT" sz="1600" i="1" dirty="0" err="1">
                  <a:solidFill>
                    <a:schemeClr val="tx1"/>
                  </a:solidFill>
                  <a:latin typeface="+mj-lt"/>
                </a:rPr>
                <a:t>financial</a:t>
              </a:r>
              <a:r>
                <a:rPr lang="it-IT" sz="1600" i="1" dirty="0">
                  <a:solidFill>
                    <a:schemeClr val="tx1"/>
                  </a:solidFill>
                  <a:latin typeface="+mj-lt"/>
                </a:rPr>
                <a:t> </a:t>
              </a:r>
              <a:r>
                <a:rPr lang="it-IT" sz="1600" i="1" dirty="0" err="1">
                  <a:solidFill>
                    <a:schemeClr val="tx1"/>
                  </a:solidFill>
                  <a:latin typeface="+mj-lt"/>
                </a:rPr>
                <a:t>Result</a:t>
              </a:r>
              <a:endParaRPr lang="it-IT" sz="1600" dirty="0">
                <a:solidFill>
                  <a:schemeClr val="tx1"/>
                </a:solidFill>
                <a:latin typeface="+mj-lt"/>
              </a:endParaRPr>
            </a:p>
          </p:txBody>
        </p:sp>
        <p:sp>
          <p:nvSpPr>
            <p:cNvPr id="27" name="Rettangolo 26">
              <a:extLst>
                <a:ext uri="{FF2B5EF4-FFF2-40B4-BE49-F238E27FC236}">
                  <a16:creationId xmlns:a16="http://schemas.microsoft.com/office/drawing/2014/main" id="{41D661F2-0569-3C47-B047-F2B31FE2596B}"/>
                </a:ext>
              </a:extLst>
            </p:cNvPr>
            <p:cNvSpPr/>
            <p:nvPr/>
          </p:nvSpPr>
          <p:spPr>
            <a:xfrm>
              <a:off x="1552411" y="3792760"/>
              <a:ext cx="2537460" cy="48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dirty="0">
                  <a:solidFill>
                    <a:schemeClr val="tx1"/>
                  </a:solidFill>
                  <a:latin typeface="+mj-lt"/>
                </a:rPr>
                <a:t>Profit</a:t>
              </a:r>
              <a:endParaRPr lang="it-IT" sz="1600" b="1" dirty="0">
                <a:solidFill>
                  <a:schemeClr val="tx1"/>
                </a:solidFill>
                <a:latin typeface="+mj-lt"/>
              </a:endParaRPr>
            </a:p>
          </p:txBody>
        </p:sp>
      </p:grpSp>
      <p:grpSp>
        <p:nvGrpSpPr>
          <p:cNvPr id="5" name="Gruppo 4">
            <a:extLst>
              <a:ext uri="{FF2B5EF4-FFF2-40B4-BE49-F238E27FC236}">
                <a16:creationId xmlns:a16="http://schemas.microsoft.com/office/drawing/2014/main" id="{6ACADCF7-FE46-C642-A9D3-39DEB058FDA4}"/>
              </a:ext>
            </a:extLst>
          </p:cNvPr>
          <p:cNvGrpSpPr/>
          <p:nvPr/>
        </p:nvGrpSpPr>
        <p:grpSpPr>
          <a:xfrm>
            <a:off x="1170128" y="1796884"/>
            <a:ext cx="3073449" cy="3122896"/>
            <a:chOff x="1220232" y="1796884"/>
            <a:chExt cx="2591633" cy="3122896"/>
          </a:xfrm>
        </p:grpSpPr>
        <p:sp>
          <p:nvSpPr>
            <p:cNvPr id="16" name="Rettangolo 15">
              <a:extLst>
                <a:ext uri="{FF2B5EF4-FFF2-40B4-BE49-F238E27FC236}">
                  <a16:creationId xmlns:a16="http://schemas.microsoft.com/office/drawing/2014/main" id="{214CC6B8-CE8E-9442-9C7B-A489ECA02380}"/>
                </a:ext>
              </a:extLst>
            </p:cNvPr>
            <p:cNvSpPr/>
            <p:nvPr/>
          </p:nvSpPr>
          <p:spPr>
            <a:xfrm>
              <a:off x="1220234" y="2230622"/>
              <a:ext cx="1295816" cy="433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Asset</a:t>
              </a:r>
              <a:endParaRPr lang="it-IT" sz="1600" b="1">
                <a:solidFill>
                  <a:schemeClr val="tx1"/>
                </a:solidFill>
                <a:latin typeface="+mj-lt"/>
              </a:endParaRPr>
            </a:p>
          </p:txBody>
        </p:sp>
        <p:sp>
          <p:nvSpPr>
            <p:cNvPr id="14" name="Rettangolo 13">
              <a:extLst>
                <a:ext uri="{FF2B5EF4-FFF2-40B4-BE49-F238E27FC236}">
                  <a16:creationId xmlns:a16="http://schemas.microsoft.com/office/drawing/2014/main" id="{3F3FE906-B3A4-9546-A50D-FF9173678CB3}"/>
                </a:ext>
              </a:extLst>
            </p:cNvPr>
            <p:cNvSpPr/>
            <p:nvPr/>
          </p:nvSpPr>
          <p:spPr>
            <a:xfrm>
              <a:off x="1220233" y="2664359"/>
              <a:ext cx="1295816" cy="1081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000" rIns="0" rtlCol="0" anchor="ctr"/>
            <a:lstStyle/>
            <a:p>
              <a:r>
                <a:rPr lang="it-IT" sz="1100" i="1" dirty="0">
                  <a:solidFill>
                    <a:schemeClr val="tx1"/>
                  </a:solidFill>
                  <a:latin typeface="+mj-lt"/>
                </a:rPr>
                <a:t>Financial </a:t>
              </a:r>
              <a:r>
                <a:rPr lang="it-IT" sz="1100" i="1" dirty="0" err="1">
                  <a:solidFill>
                    <a:schemeClr val="tx1"/>
                  </a:solidFill>
                  <a:latin typeface="+mj-lt"/>
                </a:rPr>
                <a:t>investment</a:t>
              </a:r>
              <a:endParaRPr lang="it-IT" sz="1100" i="1" dirty="0">
                <a:solidFill>
                  <a:schemeClr val="tx1"/>
                </a:solidFill>
                <a:latin typeface="+mj-lt"/>
              </a:endParaRPr>
            </a:p>
            <a:p>
              <a:pPr marL="285750" indent="-285750">
                <a:buFont typeface="Arial" panose="020B0604020202020204" pitchFamily="34" charset="0"/>
                <a:buChar char="•"/>
              </a:pPr>
              <a:r>
                <a:rPr lang="it-IT" sz="1100" dirty="0">
                  <a:solidFill>
                    <a:schemeClr val="tx1"/>
                  </a:solidFill>
                  <a:latin typeface="+mj-lt"/>
                </a:rPr>
                <a:t>FV</a:t>
              </a:r>
            </a:p>
            <a:p>
              <a:pPr marL="285750" indent="-285750">
                <a:buFont typeface="Arial" panose="020B0604020202020204" pitchFamily="34" charset="0"/>
                <a:buChar char="•"/>
              </a:pPr>
              <a:r>
                <a:rPr lang="it-IT" sz="1100" dirty="0">
                  <a:solidFill>
                    <a:schemeClr val="tx1"/>
                  </a:solidFill>
                  <a:latin typeface="+mj-lt"/>
                </a:rPr>
                <a:t>AC</a:t>
              </a:r>
            </a:p>
            <a:p>
              <a:r>
                <a:rPr lang="it-IT" sz="1100" i="1" dirty="0" err="1">
                  <a:solidFill>
                    <a:schemeClr val="tx1"/>
                  </a:solidFill>
                  <a:latin typeface="+mj-lt"/>
                </a:rPr>
                <a:t>Insurance</a:t>
              </a:r>
              <a:r>
                <a:rPr lang="it-IT" sz="1100" i="1" dirty="0">
                  <a:solidFill>
                    <a:schemeClr val="tx1"/>
                  </a:solidFill>
                  <a:latin typeface="+mj-lt"/>
                </a:rPr>
                <a:t> </a:t>
              </a:r>
              <a:r>
                <a:rPr lang="it-IT" sz="1100" i="1" dirty="0" err="1">
                  <a:solidFill>
                    <a:schemeClr val="tx1"/>
                  </a:solidFill>
                  <a:latin typeface="+mj-lt"/>
                </a:rPr>
                <a:t>liability</a:t>
              </a:r>
              <a:r>
                <a:rPr lang="it-IT" sz="1100" i="1" dirty="0">
                  <a:solidFill>
                    <a:schemeClr val="tx1"/>
                  </a:solidFill>
                  <a:latin typeface="+mj-lt"/>
                </a:rPr>
                <a:t> </a:t>
              </a:r>
              <a:r>
                <a:rPr lang="it-IT" sz="1100" i="1" dirty="0" err="1">
                  <a:solidFill>
                    <a:schemeClr val="tx1"/>
                  </a:solidFill>
                  <a:latin typeface="+mj-lt"/>
                </a:rPr>
                <a:t>asset</a:t>
              </a:r>
              <a:endParaRPr lang="it-IT" sz="1100" i="1" dirty="0">
                <a:solidFill>
                  <a:schemeClr val="tx1"/>
                </a:solidFill>
                <a:latin typeface="+mj-lt"/>
              </a:endParaRPr>
            </a:p>
            <a:p>
              <a:endParaRPr lang="it-IT" sz="1100" dirty="0">
                <a:solidFill>
                  <a:schemeClr val="tx1"/>
                </a:solidFill>
                <a:latin typeface="+mj-lt"/>
              </a:endParaRPr>
            </a:p>
          </p:txBody>
        </p:sp>
        <p:sp>
          <p:nvSpPr>
            <p:cNvPr id="20" name="Rettangolo 19">
              <a:extLst>
                <a:ext uri="{FF2B5EF4-FFF2-40B4-BE49-F238E27FC236}">
                  <a16:creationId xmlns:a16="http://schemas.microsoft.com/office/drawing/2014/main" id="{F7E74199-6FDB-0746-8463-7EF19EE84962}"/>
                </a:ext>
              </a:extLst>
            </p:cNvPr>
            <p:cNvSpPr/>
            <p:nvPr/>
          </p:nvSpPr>
          <p:spPr>
            <a:xfrm>
              <a:off x="1220233" y="1796884"/>
              <a:ext cx="2591630" cy="4337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STATEMENT*</a:t>
              </a:r>
            </a:p>
          </p:txBody>
        </p:sp>
        <p:sp>
          <p:nvSpPr>
            <p:cNvPr id="24" name="Rettangolo 23">
              <a:extLst>
                <a:ext uri="{FF2B5EF4-FFF2-40B4-BE49-F238E27FC236}">
                  <a16:creationId xmlns:a16="http://schemas.microsoft.com/office/drawing/2014/main" id="{482B9521-0690-5240-B935-F7A05C97E8B4}"/>
                </a:ext>
              </a:extLst>
            </p:cNvPr>
            <p:cNvSpPr/>
            <p:nvPr/>
          </p:nvSpPr>
          <p:spPr>
            <a:xfrm>
              <a:off x="2516049" y="2230622"/>
              <a:ext cx="1295816" cy="433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Liability</a:t>
              </a:r>
              <a:endParaRPr lang="it-IT" sz="1600" b="1">
                <a:solidFill>
                  <a:schemeClr val="tx1"/>
                </a:solidFill>
                <a:latin typeface="+mj-lt"/>
              </a:endParaRPr>
            </a:p>
          </p:txBody>
        </p:sp>
        <p:sp>
          <p:nvSpPr>
            <p:cNvPr id="12" name="Rettangolo 11">
              <a:extLst>
                <a:ext uri="{FF2B5EF4-FFF2-40B4-BE49-F238E27FC236}">
                  <a16:creationId xmlns:a16="http://schemas.microsoft.com/office/drawing/2014/main" id="{3A53B417-F268-E446-818A-4629CD7F6C57}"/>
                </a:ext>
              </a:extLst>
            </p:cNvPr>
            <p:cNvSpPr/>
            <p:nvPr/>
          </p:nvSpPr>
          <p:spPr>
            <a:xfrm>
              <a:off x="2516049" y="2664359"/>
              <a:ext cx="1295816" cy="1081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1100" i="1" dirty="0" err="1">
                  <a:solidFill>
                    <a:schemeClr val="tx1"/>
                  </a:solidFill>
                  <a:latin typeface="+mj-lt"/>
                </a:rPr>
                <a:t>Insurance</a:t>
              </a:r>
              <a:r>
                <a:rPr lang="it-IT" sz="1100" i="1" dirty="0">
                  <a:solidFill>
                    <a:schemeClr val="tx1"/>
                  </a:solidFill>
                  <a:latin typeface="+mj-lt"/>
                </a:rPr>
                <a:t> </a:t>
              </a:r>
              <a:r>
                <a:rPr lang="it-IT" sz="1100" i="1" dirty="0" err="1">
                  <a:solidFill>
                    <a:schemeClr val="tx1"/>
                  </a:solidFill>
                  <a:latin typeface="+mj-lt"/>
                </a:rPr>
                <a:t>Liability</a:t>
              </a:r>
              <a:endParaRPr lang="it-IT" sz="1100" dirty="0">
                <a:solidFill>
                  <a:schemeClr val="tx1"/>
                </a:solidFill>
                <a:latin typeface="+mj-lt"/>
              </a:endParaRPr>
            </a:p>
            <a:p>
              <a:endParaRPr lang="it-IT" sz="1200" dirty="0">
                <a:solidFill>
                  <a:schemeClr val="tx1"/>
                </a:solidFill>
                <a:latin typeface="+mj-lt"/>
              </a:endParaRPr>
            </a:p>
          </p:txBody>
        </p:sp>
        <p:sp>
          <p:nvSpPr>
            <p:cNvPr id="29" name="Rettangolo 28">
              <a:extLst>
                <a:ext uri="{FF2B5EF4-FFF2-40B4-BE49-F238E27FC236}">
                  <a16:creationId xmlns:a16="http://schemas.microsoft.com/office/drawing/2014/main" id="{57653A76-54AF-0544-A348-F3699A55F95C}"/>
                </a:ext>
              </a:extLst>
            </p:cNvPr>
            <p:cNvSpPr/>
            <p:nvPr/>
          </p:nvSpPr>
          <p:spPr>
            <a:xfrm>
              <a:off x="1220232" y="3954771"/>
              <a:ext cx="2591630" cy="5362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t>Nota informativa</a:t>
              </a:r>
            </a:p>
          </p:txBody>
        </p:sp>
        <p:sp>
          <p:nvSpPr>
            <p:cNvPr id="30" name="Rettangolo 29">
              <a:extLst>
                <a:ext uri="{FF2B5EF4-FFF2-40B4-BE49-F238E27FC236}">
                  <a16:creationId xmlns:a16="http://schemas.microsoft.com/office/drawing/2014/main" id="{023BF0A3-E167-7D4A-A6CD-A811624A977C}"/>
                </a:ext>
              </a:extLst>
            </p:cNvPr>
            <p:cNvSpPr/>
            <p:nvPr/>
          </p:nvSpPr>
          <p:spPr>
            <a:xfrm>
              <a:off x="1220232" y="4486043"/>
              <a:ext cx="2591630" cy="433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i="1" dirty="0">
                  <a:solidFill>
                    <a:schemeClr val="tx1"/>
                  </a:solidFill>
                  <a:latin typeface="+mj-lt"/>
                </a:rPr>
                <a:t>Riconciliazione, </a:t>
              </a:r>
              <a:r>
                <a:rPr lang="it-IT" sz="1200" i="1" dirty="0" err="1">
                  <a:solidFill>
                    <a:schemeClr val="tx1"/>
                  </a:solidFill>
                  <a:latin typeface="+mj-lt"/>
                </a:rPr>
                <a:t>sensitivity</a:t>
              </a:r>
              <a:r>
                <a:rPr lang="it-IT" sz="1200" i="1" dirty="0">
                  <a:solidFill>
                    <a:schemeClr val="tx1"/>
                  </a:solidFill>
                  <a:latin typeface="+mj-lt"/>
                </a:rPr>
                <a:t>, </a:t>
              </a:r>
              <a:r>
                <a:rPr lang="it-IT" sz="1600" i="1" dirty="0">
                  <a:solidFill>
                    <a:schemeClr val="tx1"/>
                  </a:solidFill>
                  <a:latin typeface="+mj-lt"/>
                </a:rPr>
                <a:t>…</a:t>
              </a:r>
              <a:endParaRPr lang="it-IT" sz="1600" dirty="0">
                <a:solidFill>
                  <a:schemeClr val="tx1"/>
                </a:solidFill>
                <a:latin typeface="+mj-lt"/>
              </a:endParaRPr>
            </a:p>
          </p:txBody>
        </p:sp>
        <p:sp>
          <p:nvSpPr>
            <p:cNvPr id="31" name="Rettangolo 30">
              <a:extLst>
                <a:ext uri="{FF2B5EF4-FFF2-40B4-BE49-F238E27FC236}">
                  <a16:creationId xmlns:a16="http://schemas.microsoft.com/office/drawing/2014/main" id="{1C107EED-9AB7-AC46-8013-11984EF13A09}"/>
                </a:ext>
              </a:extLst>
            </p:cNvPr>
            <p:cNvSpPr/>
            <p:nvPr/>
          </p:nvSpPr>
          <p:spPr>
            <a:xfrm>
              <a:off x="2516046" y="3312346"/>
              <a:ext cx="1295816" cy="433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Equity</a:t>
              </a:r>
              <a:endParaRPr lang="it-IT" sz="1600" b="1">
                <a:solidFill>
                  <a:schemeClr val="tx1"/>
                </a:solidFill>
                <a:latin typeface="+mj-lt"/>
              </a:endParaRPr>
            </a:p>
          </p:txBody>
        </p:sp>
      </p:grpSp>
      <p:sp>
        <p:nvSpPr>
          <p:cNvPr id="6" name="CasellaDiTesto 5">
            <a:extLst>
              <a:ext uri="{FF2B5EF4-FFF2-40B4-BE49-F238E27FC236}">
                <a16:creationId xmlns:a16="http://schemas.microsoft.com/office/drawing/2014/main" id="{1BF02D4C-E06B-CF49-87B2-ED8202386B04}"/>
              </a:ext>
            </a:extLst>
          </p:cNvPr>
          <p:cNvSpPr txBox="1"/>
          <p:nvPr/>
        </p:nvSpPr>
        <p:spPr>
          <a:xfrm>
            <a:off x="6622523" y="4355238"/>
            <a:ext cx="2793304" cy="261610"/>
          </a:xfrm>
          <a:prstGeom prst="rect">
            <a:avLst/>
          </a:prstGeom>
          <a:noFill/>
        </p:spPr>
        <p:txBody>
          <a:bodyPr wrap="square" rtlCol="0">
            <a:spAutoFit/>
          </a:bodyPr>
          <a:lstStyle/>
          <a:p>
            <a:r>
              <a:rPr lang="it-IT" sz="1100" dirty="0"/>
              <a:t>*Tralasciato Riassicurazione  </a:t>
            </a:r>
          </a:p>
        </p:txBody>
      </p:sp>
      <p:sp>
        <p:nvSpPr>
          <p:cNvPr id="32" name="Sottotitolo 2">
            <a:extLst>
              <a:ext uri="{FF2B5EF4-FFF2-40B4-BE49-F238E27FC236}">
                <a16:creationId xmlns:a16="http://schemas.microsoft.com/office/drawing/2014/main" id="{13A7905E-D69E-2048-88D6-9240FFF5B4A7}"/>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15498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6CA8E149-17B8-5E42-82DD-9116B7E81595}"/>
              </a:ext>
            </a:extLst>
          </p:cNvPr>
          <p:cNvSpPr>
            <a:spLocks noGrp="1"/>
          </p:cNvSpPr>
          <p:nvPr>
            <p:ph type="body" sz="quarter" idx="3"/>
          </p:nvPr>
        </p:nvSpPr>
        <p:spPr>
          <a:xfrm>
            <a:off x="1599048" y="2935094"/>
            <a:ext cx="5887249" cy="1399595"/>
          </a:xfrm>
        </p:spPr>
        <p:txBody>
          <a:bodyPr>
            <a:normAutofit lnSpcReduction="10000"/>
          </a:bodyPr>
          <a:lstStyle/>
          <a:p>
            <a:r>
              <a:rPr lang="it-IT" dirty="0"/>
              <a:t>IN GENERALE OTTIMA SINERGIA, MA POSSIBILI EFFETTI SULLA REDDITIVITA’ A SEGUITO DI: </a:t>
            </a:r>
          </a:p>
          <a:p>
            <a:pPr marL="285750" indent="-285750">
              <a:buFont typeface="Arial" panose="020B0604020202020204" pitchFamily="34" charset="0"/>
              <a:buChar char="•"/>
            </a:pPr>
            <a:r>
              <a:rPr lang="it-IT" dirty="0"/>
              <a:t>MOVIMENTI DEI TASSI DI INTERESSE A SECONDA DELLA COMPOSIZIONE DEL PORTAFOGLIO ATTIVI E SCELTE SULLE LIABILITIES</a:t>
            </a:r>
          </a:p>
        </p:txBody>
      </p:sp>
      <p:pic>
        <p:nvPicPr>
          <p:cNvPr id="13"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AB17D459-A72B-F243-85CC-BA3049DFEABD}"/>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a:ext>
            </a:extLst>
          </a:blip>
          <a:srcRect b="44236"/>
          <a:stretch/>
        </p:blipFill>
        <p:spPr bwMode="auto">
          <a:xfrm>
            <a:off x="4800600" y="1694893"/>
            <a:ext cx="1482983" cy="4733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FRS9: Definition and brief history – ifrs9">
            <a:extLst>
              <a:ext uri="{FF2B5EF4-FFF2-40B4-BE49-F238E27FC236}">
                <a16:creationId xmlns:a16="http://schemas.microsoft.com/office/drawing/2014/main" id="{5FCAAC51-9FE8-6248-8DC1-23E1FF00328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a:ext>
            </a:extLst>
          </a:blip>
          <a:srcRect t="1" b="38723"/>
          <a:stretch/>
        </p:blipFill>
        <p:spPr bwMode="auto">
          <a:xfrm>
            <a:off x="2884565" y="1694893"/>
            <a:ext cx="1482983" cy="473353"/>
          </a:xfrm>
          <a:prstGeom prst="rect">
            <a:avLst/>
          </a:prstGeom>
          <a:noFill/>
          <a:extLst>
            <a:ext uri="{909E8E84-426E-40DD-AFC4-6F175D3DCCD1}">
              <a14:hiddenFill xmlns:a14="http://schemas.microsoft.com/office/drawing/2010/main">
                <a:solidFill>
                  <a:srgbClr val="FFFFFF"/>
                </a:solidFill>
              </a14:hiddenFill>
            </a:ext>
          </a:extLst>
        </p:spPr>
      </p:pic>
      <p:sp>
        <p:nvSpPr>
          <p:cNvPr id="19" name="Triangolo 18">
            <a:extLst>
              <a:ext uri="{FF2B5EF4-FFF2-40B4-BE49-F238E27FC236}">
                <a16:creationId xmlns:a16="http://schemas.microsoft.com/office/drawing/2014/main" id="{51FBF469-4958-7349-8350-814D970D58BF}"/>
              </a:ext>
            </a:extLst>
          </p:cNvPr>
          <p:cNvSpPr/>
          <p:nvPr/>
        </p:nvSpPr>
        <p:spPr>
          <a:xfrm>
            <a:off x="4381267" y="2341746"/>
            <a:ext cx="405614" cy="332110"/>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1 20">
            <a:hlinkHover r:id="" action="ppaction://noaction" highlightClick="1"/>
            <a:extLst>
              <a:ext uri="{FF2B5EF4-FFF2-40B4-BE49-F238E27FC236}">
                <a16:creationId xmlns:a16="http://schemas.microsoft.com/office/drawing/2014/main" id="{5595950A-D36E-334D-A6C8-E32ECCD926CB}"/>
              </a:ext>
            </a:extLst>
          </p:cNvPr>
          <p:cNvCxnSpPr>
            <a:cxnSpLocks/>
          </p:cNvCxnSpPr>
          <p:nvPr/>
        </p:nvCxnSpPr>
        <p:spPr>
          <a:xfrm>
            <a:off x="2884565" y="2302675"/>
            <a:ext cx="33990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Elemento grafico 27" descr="Stretta di mano contorno">
            <a:extLst>
              <a:ext uri="{FF2B5EF4-FFF2-40B4-BE49-F238E27FC236}">
                <a16:creationId xmlns:a16="http://schemas.microsoft.com/office/drawing/2014/main" id="{5B9DA907-F33C-2649-A58C-7CAC59D985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4747" y="1719607"/>
            <a:ext cx="515853" cy="515853"/>
          </a:xfrm>
          <a:prstGeom prst="rect">
            <a:avLst/>
          </a:prstGeom>
        </p:spPr>
      </p:pic>
      <p:sp>
        <p:nvSpPr>
          <p:cNvPr id="8" name="Sottotitolo 2">
            <a:extLst>
              <a:ext uri="{FF2B5EF4-FFF2-40B4-BE49-F238E27FC236}">
                <a16:creationId xmlns:a16="http://schemas.microsoft.com/office/drawing/2014/main" id="{D1220858-BAEF-D243-A60C-2854711CD100}"/>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pic>
        <p:nvPicPr>
          <p:cNvPr id="7" name="Elemento grafico 6" descr="Trasferimento contorno">
            <a:extLst>
              <a:ext uri="{FF2B5EF4-FFF2-40B4-BE49-F238E27FC236}">
                <a16:creationId xmlns:a16="http://schemas.microsoft.com/office/drawing/2014/main" id="{B3367DA4-375A-7746-9321-0DF361CE88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599048" y="1657118"/>
            <a:ext cx="852465" cy="852465"/>
          </a:xfrm>
          <a:prstGeom prst="rect">
            <a:avLst/>
          </a:prstGeom>
        </p:spPr>
      </p:pic>
      <p:pic>
        <p:nvPicPr>
          <p:cNvPr id="15" name="Elemento grafico 14" descr="Trasferimento contorno">
            <a:extLst>
              <a:ext uri="{FF2B5EF4-FFF2-40B4-BE49-F238E27FC236}">
                <a16:creationId xmlns:a16="http://schemas.microsoft.com/office/drawing/2014/main" id="{91E66EEF-DE12-E84D-B101-A6B6DF0FA7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6598842" y="1655336"/>
            <a:ext cx="852465" cy="852465"/>
          </a:xfrm>
          <a:prstGeom prst="rect">
            <a:avLst/>
          </a:prstGeom>
        </p:spPr>
      </p:pic>
    </p:spTree>
    <p:extLst>
      <p:ext uri="{BB962C8B-B14F-4D97-AF65-F5344CB8AC3E}">
        <p14:creationId xmlns:p14="http://schemas.microsoft.com/office/powerpoint/2010/main" val="411317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testo 9">
            <a:extLst>
              <a:ext uri="{FF2B5EF4-FFF2-40B4-BE49-F238E27FC236}">
                <a16:creationId xmlns:a16="http://schemas.microsoft.com/office/drawing/2014/main" id="{F267EAD5-82F8-5643-A681-1CA71BBE843E}"/>
              </a:ext>
            </a:extLst>
          </p:cNvPr>
          <p:cNvSpPr txBox="1">
            <a:spLocks/>
          </p:cNvSpPr>
          <p:nvPr/>
        </p:nvSpPr>
        <p:spPr>
          <a:xfrm>
            <a:off x="3213932" y="1038844"/>
            <a:ext cx="3777651" cy="325602"/>
          </a:xfrm>
          <a:prstGeom prst="rect">
            <a:avLst/>
          </a:prstGeom>
        </p:spPr>
        <p:txBody>
          <a:bodyPr vert="horz" lIns="91440" tIns="45720" rIns="91440" bIns="45720" rtlCol="0" anchor="b">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dirty="0" err="1"/>
              <a:t>Asset</a:t>
            </a:r>
            <a:r>
              <a:rPr lang="it-IT" dirty="0"/>
              <a:t> FVOCI + </a:t>
            </a:r>
            <a:r>
              <a:rPr lang="it-IT" dirty="0" err="1"/>
              <a:t>Liabilities</a:t>
            </a:r>
            <a:r>
              <a:rPr lang="it-IT" dirty="0"/>
              <a:t> P&amp;L</a:t>
            </a:r>
          </a:p>
        </p:txBody>
      </p:sp>
      <p:sp>
        <p:nvSpPr>
          <p:cNvPr id="33" name="Segnaposto testo 9">
            <a:extLst>
              <a:ext uri="{FF2B5EF4-FFF2-40B4-BE49-F238E27FC236}">
                <a16:creationId xmlns:a16="http://schemas.microsoft.com/office/drawing/2014/main" id="{0E301FC8-ECAE-F34F-A508-E74FDEDBEB13}"/>
              </a:ext>
            </a:extLst>
          </p:cNvPr>
          <p:cNvSpPr txBox="1">
            <a:spLocks/>
          </p:cNvSpPr>
          <p:nvPr/>
        </p:nvSpPr>
        <p:spPr>
          <a:xfrm>
            <a:off x="1348387" y="4053885"/>
            <a:ext cx="2071218" cy="45190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300" b="0" dirty="0"/>
              <a:t>Minimo </a:t>
            </a:r>
            <a:r>
              <a:rPr lang="it-IT" sz="1300" b="0" dirty="0" err="1"/>
              <a:t>mismach</a:t>
            </a:r>
            <a:r>
              <a:rPr lang="it-IT" sz="1300" b="0" dirty="0"/>
              <a:t> con pari </a:t>
            </a:r>
            <a:r>
              <a:rPr lang="it-IT" sz="1300" b="0" dirty="0" err="1"/>
              <a:t>duration</a:t>
            </a:r>
            <a:r>
              <a:rPr lang="it-IT" sz="1300" b="0" dirty="0"/>
              <a:t> </a:t>
            </a:r>
          </a:p>
        </p:txBody>
      </p:sp>
      <p:sp>
        <p:nvSpPr>
          <p:cNvPr id="34" name="Segnaposto testo 9">
            <a:extLst>
              <a:ext uri="{FF2B5EF4-FFF2-40B4-BE49-F238E27FC236}">
                <a16:creationId xmlns:a16="http://schemas.microsoft.com/office/drawing/2014/main" id="{45F43AA3-F1EF-AD46-8B34-B4AA675B2ACF}"/>
              </a:ext>
            </a:extLst>
          </p:cNvPr>
          <p:cNvSpPr txBox="1">
            <a:spLocks/>
          </p:cNvSpPr>
          <p:nvPr/>
        </p:nvSpPr>
        <p:spPr>
          <a:xfrm>
            <a:off x="3914743" y="4053885"/>
            <a:ext cx="1678842" cy="325602"/>
          </a:xfrm>
          <a:prstGeom prst="rect">
            <a:avLst/>
          </a:prstGeom>
        </p:spPr>
        <p:txBody>
          <a:bodyPr vert="horz" lIns="91440" tIns="45720" rIns="91440" bIns="45720" rtlCol="0" anchor="b">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Impatto da </a:t>
            </a:r>
            <a:r>
              <a:rPr lang="it-IT" sz="1400" b="0" dirty="0" err="1"/>
              <a:t>Liabilities</a:t>
            </a:r>
            <a:endParaRPr lang="it-IT" sz="1400" b="0" dirty="0"/>
          </a:p>
        </p:txBody>
      </p:sp>
      <p:grpSp>
        <p:nvGrpSpPr>
          <p:cNvPr id="4" name="Gruppo 3">
            <a:extLst>
              <a:ext uri="{FF2B5EF4-FFF2-40B4-BE49-F238E27FC236}">
                <a16:creationId xmlns:a16="http://schemas.microsoft.com/office/drawing/2014/main" id="{ECDCADAE-167E-3B42-B6A2-C2E32DA9348E}"/>
              </a:ext>
            </a:extLst>
          </p:cNvPr>
          <p:cNvGrpSpPr/>
          <p:nvPr/>
        </p:nvGrpSpPr>
        <p:grpSpPr>
          <a:xfrm>
            <a:off x="1398491" y="1677878"/>
            <a:ext cx="5593092" cy="325602"/>
            <a:chOff x="1398491" y="1677878"/>
            <a:chExt cx="5593092" cy="325602"/>
          </a:xfrm>
        </p:grpSpPr>
        <p:sp>
          <p:nvSpPr>
            <p:cNvPr id="45" name="Segnaposto testo 9">
              <a:extLst>
                <a:ext uri="{FF2B5EF4-FFF2-40B4-BE49-F238E27FC236}">
                  <a16:creationId xmlns:a16="http://schemas.microsoft.com/office/drawing/2014/main" id="{73B8804D-FDCC-7A45-A81F-0D99F9B017C3}"/>
                </a:ext>
              </a:extLst>
            </p:cNvPr>
            <p:cNvSpPr txBox="1">
              <a:spLocks/>
            </p:cNvSpPr>
            <p:nvPr/>
          </p:nvSpPr>
          <p:spPr>
            <a:xfrm>
              <a:off x="1398491" y="1677878"/>
              <a:ext cx="411978"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BS</a:t>
              </a:r>
            </a:p>
          </p:txBody>
        </p:sp>
        <p:sp>
          <p:nvSpPr>
            <p:cNvPr id="62" name="Segnaposto testo 9">
              <a:extLst>
                <a:ext uri="{FF2B5EF4-FFF2-40B4-BE49-F238E27FC236}">
                  <a16:creationId xmlns:a16="http://schemas.microsoft.com/office/drawing/2014/main" id="{EC207700-63ED-F64F-9479-50A5F8E34CC3}"/>
                </a:ext>
              </a:extLst>
            </p:cNvPr>
            <p:cNvSpPr txBox="1">
              <a:spLocks/>
            </p:cNvSpPr>
            <p:nvPr/>
          </p:nvSpPr>
          <p:spPr>
            <a:xfrm>
              <a:off x="3758858"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P&amp;L</a:t>
              </a:r>
            </a:p>
          </p:txBody>
        </p:sp>
        <p:sp>
          <p:nvSpPr>
            <p:cNvPr id="63" name="Segnaposto testo 9">
              <a:extLst>
                <a:ext uri="{FF2B5EF4-FFF2-40B4-BE49-F238E27FC236}">
                  <a16:creationId xmlns:a16="http://schemas.microsoft.com/office/drawing/2014/main" id="{D746D490-975A-364F-B20C-342D2EFE7346}"/>
                </a:ext>
              </a:extLst>
            </p:cNvPr>
            <p:cNvSpPr txBox="1">
              <a:spLocks/>
            </p:cNvSpPr>
            <p:nvPr/>
          </p:nvSpPr>
          <p:spPr>
            <a:xfrm>
              <a:off x="6318043"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OCI</a:t>
              </a:r>
            </a:p>
          </p:txBody>
        </p:sp>
      </p:grpSp>
      <p:pic>
        <p:nvPicPr>
          <p:cNvPr id="5" name="Immagine 4">
            <a:extLst>
              <a:ext uri="{FF2B5EF4-FFF2-40B4-BE49-F238E27FC236}">
                <a16:creationId xmlns:a16="http://schemas.microsoft.com/office/drawing/2014/main" id="{A8EEA894-51C8-3E45-B2D7-777345CA1FF8}"/>
              </a:ext>
            </a:extLst>
          </p:cNvPr>
          <p:cNvPicPr>
            <a:picLocks noChangeAspect="1"/>
          </p:cNvPicPr>
          <p:nvPr/>
        </p:nvPicPr>
        <p:blipFill>
          <a:blip r:embed="rId3"/>
          <a:stretch>
            <a:fillRect/>
          </a:stretch>
        </p:blipFill>
        <p:spPr>
          <a:xfrm>
            <a:off x="1132697" y="2074333"/>
            <a:ext cx="7429500" cy="1678289"/>
          </a:xfrm>
          <a:prstGeom prst="rect">
            <a:avLst/>
          </a:prstGeom>
        </p:spPr>
      </p:pic>
      <p:sp>
        <p:nvSpPr>
          <p:cNvPr id="11" name="Segnaposto testo 9">
            <a:extLst>
              <a:ext uri="{FF2B5EF4-FFF2-40B4-BE49-F238E27FC236}">
                <a16:creationId xmlns:a16="http://schemas.microsoft.com/office/drawing/2014/main" id="{D18C1F7F-7C51-714C-809B-633CB2602A24}"/>
              </a:ext>
            </a:extLst>
          </p:cNvPr>
          <p:cNvSpPr txBox="1">
            <a:spLocks/>
          </p:cNvSpPr>
          <p:nvPr/>
        </p:nvSpPr>
        <p:spPr>
          <a:xfrm>
            <a:off x="6481098" y="4053885"/>
            <a:ext cx="1678842"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Impatto da </a:t>
            </a:r>
            <a:r>
              <a:rPr lang="it-IT" sz="1400" b="0" dirty="0" err="1"/>
              <a:t>Asset</a:t>
            </a:r>
            <a:endParaRPr lang="it-IT" sz="1400" b="0" dirty="0"/>
          </a:p>
        </p:txBody>
      </p:sp>
      <p:sp>
        <p:nvSpPr>
          <p:cNvPr id="17" name="Sottotitolo 2">
            <a:extLst>
              <a:ext uri="{FF2B5EF4-FFF2-40B4-BE49-F238E27FC236}">
                <a16:creationId xmlns:a16="http://schemas.microsoft.com/office/drawing/2014/main" id="{76B49A1F-9427-734F-8D07-6E715EC50BBA}"/>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2920361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testo 9">
            <a:extLst>
              <a:ext uri="{FF2B5EF4-FFF2-40B4-BE49-F238E27FC236}">
                <a16:creationId xmlns:a16="http://schemas.microsoft.com/office/drawing/2014/main" id="{F267EAD5-82F8-5643-A681-1CA71BBE843E}"/>
              </a:ext>
            </a:extLst>
          </p:cNvPr>
          <p:cNvSpPr txBox="1">
            <a:spLocks/>
          </p:cNvSpPr>
          <p:nvPr/>
        </p:nvSpPr>
        <p:spPr>
          <a:xfrm>
            <a:off x="2796488" y="1077554"/>
            <a:ext cx="3777651" cy="325602"/>
          </a:xfrm>
          <a:prstGeom prst="rect">
            <a:avLst/>
          </a:prstGeom>
        </p:spPr>
        <p:txBody>
          <a:bodyPr vert="horz" lIns="91440" tIns="45720" rIns="91440" bIns="45720" rtlCol="0" anchor="b">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err="1"/>
              <a:t>Asset</a:t>
            </a:r>
            <a:r>
              <a:rPr lang="it-IT"/>
              <a:t> FVOCI + </a:t>
            </a:r>
            <a:r>
              <a:rPr lang="it-IT" err="1"/>
              <a:t>Liabilities</a:t>
            </a:r>
            <a:r>
              <a:rPr lang="it-IT"/>
              <a:t> OCI option </a:t>
            </a:r>
          </a:p>
        </p:txBody>
      </p:sp>
      <p:sp>
        <p:nvSpPr>
          <p:cNvPr id="33" name="Segnaposto testo 9">
            <a:extLst>
              <a:ext uri="{FF2B5EF4-FFF2-40B4-BE49-F238E27FC236}">
                <a16:creationId xmlns:a16="http://schemas.microsoft.com/office/drawing/2014/main" id="{0E301FC8-ECAE-F34F-A508-E74FDEDBEB13}"/>
              </a:ext>
            </a:extLst>
          </p:cNvPr>
          <p:cNvSpPr txBox="1">
            <a:spLocks/>
          </p:cNvSpPr>
          <p:nvPr/>
        </p:nvSpPr>
        <p:spPr>
          <a:xfrm>
            <a:off x="1348387" y="3870720"/>
            <a:ext cx="1678843"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Minimo </a:t>
            </a:r>
            <a:r>
              <a:rPr lang="it-IT" sz="1400" b="0" dirty="0" err="1"/>
              <a:t>mismach</a:t>
            </a:r>
            <a:endParaRPr lang="it-IT" sz="1400" b="0" dirty="0"/>
          </a:p>
        </p:txBody>
      </p:sp>
      <p:sp>
        <p:nvSpPr>
          <p:cNvPr id="34" name="Segnaposto testo 9">
            <a:extLst>
              <a:ext uri="{FF2B5EF4-FFF2-40B4-BE49-F238E27FC236}">
                <a16:creationId xmlns:a16="http://schemas.microsoft.com/office/drawing/2014/main" id="{45F43AA3-F1EF-AD46-8B34-B4AA675B2ACF}"/>
              </a:ext>
            </a:extLst>
          </p:cNvPr>
          <p:cNvSpPr txBox="1">
            <a:spLocks/>
          </p:cNvSpPr>
          <p:nvPr/>
        </p:nvSpPr>
        <p:spPr>
          <a:xfrm>
            <a:off x="3914743" y="3870720"/>
            <a:ext cx="1678842"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a:t>Nessun impatto</a:t>
            </a:r>
          </a:p>
        </p:txBody>
      </p:sp>
      <p:sp>
        <p:nvSpPr>
          <p:cNvPr id="35" name="Segnaposto testo 9">
            <a:extLst>
              <a:ext uri="{FF2B5EF4-FFF2-40B4-BE49-F238E27FC236}">
                <a16:creationId xmlns:a16="http://schemas.microsoft.com/office/drawing/2014/main" id="{C8CC3765-C866-9345-B8E0-381357D26191}"/>
              </a:ext>
            </a:extLst>
          </p:cNvPr>
          <p:cNvSpPr txBox="1">
            <a:spLocks/>
          </p:cNvSpPr>
          <p:nvPr/>
        </p:nvSpPr>
        <p:spPr>
          <a:xfrm>
            <a:off x="6382756" y="3732587"/>
            <a:ext cx="2094494" cy="7058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Variabilità rilevata </a:t>
            </a:r>
          </a:p>
          <a:p>
            <a:r>
              <a:rPr lang="it-IT" sz="1400" b="0" dirty="0"/>
              <a:t>effetto netto quasi nullo</a:t>
            </a:r>
          </a:p>
        </p:txBody>
      </p:sp>
      <p:pic>
        <p:nvPicPr>
          <p:cNvPr id="68" name="Immagine 67" descr="Immagine che contiene testo&#10;&#10;Descrizione generata automaticamente">
            <a:extLst>
              <a:ext uri="{FF2B5EF4-FFF2-40B4-BE49-F238E27FC236}">
                <a16:creationId xmlns:a16="http://schemas.microsoft.com/office/drawing/2014/main" id="{564BF3A7-13E5-AC4D-8E85-0B965AEC7DB1}"/>
              </a:ext>
            </a:extLst>
          </p:cNvPr>
          <p:cNvPicPr>
            <a:picLocks noChangeAspect="1"/>
          </p:cNvPicPr>
          <p:nvPr/>
        </p:nvPicPr>
        <p:blipFill>
          <a:blip r:embed="rId3"/>
          <a:stretch>
            <a:fillRect/>
          </a:stretch>
        </p:blipFill>
        <p:spPr>
          <a:xfrm>
            <a:off x="1316434" y="2044341"/>
            <a:ext cx="7065565" cy="1751996"/>
          </a:xfrm>
          <a:prstGeom prst="rect">
            <a:avLst/>
          </a:prstGeom>
        </p:spPr>
      </p:pic>
      <p:grpSp>
        <p:nvGrpSpPr>
          <p:cNvPr id="11" name="Gruppo 10">
            <a:extLst>
              <a:ext uri="{FF2B5EF4-FFF2-40B4-BE49-F238E27FC236}">
                <a16:creationId xmlns:a16="http://schemas.microsoft.com/office/drawing/2014/main" id="{51882B48-E44E-4941-BBD3-43D48BEFE03F}"/>
              </a:ext>
            </a:extLst>
          </p:cNvPr>
          <p:cNvGrpSpPr/>
          <p:nvPr/>
        </p:nvGrpSpPr>
        <p:grpSpPr>
          <a:xfrm>
            <a:off x="1398491" y="1677878"/>
            <a:ext cx="5593092" cy="325602"/>
            <a:chOff x="1398491" y="1677878"/>
            <a:chExt cx="5593092" cy="325602"/>
          </a:xfrm>
        </p:grpSpPr>
        <p:sp>
          <p:nvSpPr>
            <p:cNvPr id="12" name="Segnaposto testo 9">
              <a:extLst>
                <a:ext uri="{FF2B5EF4-FFF2-40B4-BE49-F238E27FC236}">
                  <a16:creationId xmlns:a16="http://schemas.microsoft.com/office/drawing/2014/main" id="{58DB3EB7-3226-A144-AB82-2EBF7B7EF2EF}"/>
                </a:ext>
              </a:extLst>
            </p:cNvPr>
            <p:cNvSpPr txBox="1">
              <a:spLocks/>
            </p:cNvSpPr>
            <p:nvPr/>
          </p:nvSpPr>
          <p:spPr>
            <a:xfrm>
              <a:off x="1398491" y="1677878"/>
              <a:ext cx="411978"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BS</a:t>
              </a:r>
            </a:p>
          </p:txBody>
        </p:sp>
        <p:sp>
          <p:nvSpPr>
            <p:cNvPr id="13" name="Segnaposto testo 9">
              <a:extLst>
                <a:ext uri="{FF2B5EF4-FFF2-40B4-BE49-F238E27FC236}">
                  <a16:creationId xmlns:a16="http://schemas.microsoft.com/office/drawing/2014/main" id="{75C8F99E-C207-824B-9718-F4EADA1ACC71}"/>
                </a:ext>
              </a:extLst>
            </p:cNvPr>
            <p:cNvSpPr txBox="1">
              <a:spLocks/>
            </p:cNvSpPr>
            <p:nvPr/>
          </p:nvSpPr>
          <p:spPr>
            <a:xfrm>
              <a:off x="3758858"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P&amp;L</a:t>
              </a:r>
            </a:p>
          </p:txBody>
        </p:sp>
        <p:sp>
          <p:nvSpPr>
            <p:cNvPr id="14" name="Segnaposto testo 9">
              <a:extLst>
                <a:ext uri="{FF2B5EF4-FFF2-40B4-BE49-F238E27FC236}">
                  <a16:creationId xmlns:a16="http://schemas.microsoft.com/office/drawing/2014/main" id="{B3672AA4-DA25-064D-B0EC-A4FC22E7E324}"/>
                </a:ext>
              </a:extLst>
            </p:cNvPr>
            <p:cNvSpPr txBox="1">
              <a:spLocks/>
            </p:cNvSpPr>
            <p:nvPr/>
          </p:nvSpPr>
          <p:spPr>
            <a:xfrm>
              <a:off x="6318043"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OCI</a:t>
              </a:r>
            </a:p>
          </p:txBody>
        </p:sp>
      </p:grpSp>
      <p:sp>
        <p:nvSpPr>
          <p:cNvPr id="16" name="Sottotitolo 2">
            <a:extLst>
              <a:ext uri="{FF2B5EF4-FFF2-40B4-BE49-F238E27FC236}">
                <a16:creationId xmlns:a16="http://schemas.microsoft.com/office/drawing/2014/main" id="{EE664F30-F6F5-5D4B-8BCD-535A7D61465E}"/>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753207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testo 9">
            <a:extLst>
              <a:ext uri="{FF2B5EF4-FFF2-40B4-BE49-F238E27FC236}">
                <a16:creationId xmlns:a16="http://schemas.microsoft.com/office/drawing/2014/main" id="{F267EAD5-82F8-5643-A681-1CA71BBE843E}"/>
              </a:ext>
            </a:extLst>
          </p:cNvPr>
          <p:cNvSpPr txBox="1">
            <a:spLocks/>
          </p:cNvSpPr>
          <p:nvPr/>
        </p:nvSpPr>
        <p:spPr>
          <a:xfrm>
            <a:off x="2877162" y="1103229"/>
            <a:ext cx="3777651" cy="325602"/>
          </a:xfrm>
          <a:prstGeom prst="rect">
            <a:avLst/>
          </a:prstGeom>
        </p:spPr>
        <p:txBody>
          <a:bodyPr vert="horz" lIns="91440" tIns="45720" rIns="91440" bIns="45720" rtlCol="0" anchor="b">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dirty="0" err="1"/>
              <a:t>Asset</a:t>
            </a:r>
            <a:r>
              <a:rPr lang="it-IT" dirty="0"/>
              <a:t> FVTPL + </a:t>
            </a:r>
            <a:r>
              <a:rPr lang="it-IT" dirty="0" err="1"/>
              <a:t>Liabilities</a:t>
            </a:r>
            <a:r>
              <a:rPr lang="it-IT" dirty="0"/>
              <a:t> P&amp;L</a:t>
            </a:r>
          </a:p>
        </p:txBody>
      </p:sp>
      <p:sp>
        <p:nvSpPr>
          <p:cNvPr id="33" name="Segnaposto testo 9">
            <a:extLst>
              <a:ext uri="{FF2B5EF4-FFF2-40B4-BE49-F238E27FC236}">
                <a16:creationId xmlns:a16="http://schemas.microsoft.com/office/drawing/2014/main" id="{0E301FC8-ECAE-F34F-A508-E74FDEDBEB13}"/>
              </a:ext>
            </a:extLst>
          </p:cNvPr>
          <p:cNvSpPr txBox="1">
            <a:spLocks/>
          </p:cNvSpPr>
          <p:nvPr/>
        </p:nvSpPr>
        <p:spPr>
          <a:xfrm>
            <a:off x="1348387" y="3877202"/>
            <a:ext cx="1678843" cy="60671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Possibile </a:t>
            </a:r>
            <a:r>
              <a:rPr lang="it-IT" sz="1400" b="0" dirty="0" err="1"/>
              <a:t>mismach</a:t>
            </a:r>
            <a:r>
              <a:rPr lang="it-IT" sz="1400" b="0" dirty="0"/>
              <a:t> </a:t>
            </a:r>
            <a:r>
              <a:rPr lang="it-IT" sz="1400" b="0" dirty="0" err="1"/>
              <a:t>perchè</a:t>
            </a:r>
            <a:r>
              <a:rPr lang="it-IT" sz="1400" b="0" dirty="0"/>
              <a:t> non correlati</a:t>
            </a:r>
          </a:p>
        </p:txBody>
      </p:sp>
      <p:sp>
        <p:nvSpPr>
          <p:cNvPr id="34" name="Segnaposto testo 9">
            <a:extLst>
              <a:ext uri="{FF2B5EF4-FFF2-40B4-BE49-F238E27FC236}">
                <a16:creationId xmlns:a16="http://schemas.microsoft.com/office/drawing/2014/main" id="{45F43AA3-F1EF-AD46-8B34-B4AA675B2ACF}"/>
              </a:ext>
            </a:extLst>
          </p:cNvPr>
          <p:cNvSpPr txBox="1">
            <a:spLocks/>
          </p:cNvSpPr>
          <p:nvPr/>
        </p:nvSpPr>
        <p:spPr>
          <a:xfrm>
            <a:off x="3867638" y="3995512"/>
            <a:ext cx="2094494" cy="651204"/>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Variabilità rilevata </a:t>
            </a:r>
          </a:p>
          <a:p>
            <a:r>
              <a:rPr lang="it-IT" sz="1400" b="0" dirty="0"/>
              <a:t>Effetto netto variabile</a:t>
            </a:r>
            <a:endParaRPr lang="it-IT" sz="1100" b="0" dirty="0"/>
          </a:p>
        </p:txBody>
      </p:sp>
      <p:sp>
        <p:nvSpPr>
          <p:cNvPr id="35" name="Segnaposto testo 9">
            <a:extLst>
              <a:ext uri="{FF2B5EF4-FFF2-40B4-BE49-F238E27FC236}">
                <a16:creationId xmlns:a16="http://schemas.microsoft.com/office/drawing/2014/main" id="{C8CC3765-C866-9345-B8E0-381357D26191}"/>
              </a:ext>
            </a:extLst>
          </p:cNvPr>
          <p:cNvSpPr txBox="1">
            <a:spLocks/>
          </p:cNvSpPr>
          <p:nvPr/>
        </p:nvSpPr>
        <p:spPr>
          <a:xfrm>
            <a:off x="6382756" y="3746465"/>
            <a:ext cx="2094494" cy="7058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a:t>Nessun impatto</a:t>
            </a:r>
          </a:p>
        </p:txBody>
      </p:sp>
      <p:pic>
        <p:nvPicPr>
          <p:cNvPr id="3" name="Immagine 2">
            <a:extLst>
              <a:ext uri="{FF2B5EF4-FFF2-40B4-BE49-F238E27FC236}">
                <a16:creationId xmlns:a16="http://schemas.microsoft.com/office/drawing/2014/main" id="{0901DB81-8422-4D48-9F99-5F27B2835CFE}"/>
              </a:ext>
            </a:extLst>
          </p:cNvPr>
          <p:cNvPicPr>
            <a:picLocks noChangeAspect="1"/>
          </p:cNvPicPr>
          <p:nvPr/>
        </p:nvPicPr>
        <p:blipFill>
          <a:blip r:embed="rId3"/>
          <a:stretch>
            <a:fillRect/>
          </a:stretch>
        </p:blipFill>
        <p:spPr>
          <a:xfrm>
            <a:off x="1200150" y="2156785"/>
            <a:ext cx="7143750" cy="1589680"/>
          </a:xfrm>
          <a:prstGeom prst="rect">
            <a:avLst/>
          </a:prstGeom>
        </p:spPr>
      </p:pic>
      <p:grpSp>
        <p:nvGrpSpPr>
          <p:cNvPr id="11" name="Gruppo 10">
            <a:extLst>
              <a:ext uri="{FF2B5EF4-FFF2-40B4-BE49-F238E27FC236}">
                <a16:creationId xmlns:a16="http://schemas.microsoft.com/office/drawing/2014/main" id="{B23DE139-9F83-1743-B01F-DD7BF203456B}"/>
              </a:ext>
            </a:extLst>
          </p:cNvPr>
          <p:cNvGrpSpPr/>
          <p:nvPr/>
        </p:nvGrpSpPr>
        <p:grpSpPr>
          <a:xfrm>
            <a:off x="1398491" y="1677878"/>
            <a:ext cx="5593092" cy="325602"/>
            <a:chOff x="1398491" y="1677878"/>
            <a:chExt cx="5593092" cy="325602"/>
          </a:xfrm>
        </p:grpSpPr>
        <p:sp>
          <p:nvSpPr>
            <p:cNvPr id="12" name="Segnaposto testo 9">
              <a:extLst>
                <a:ext uri="{FF2B5EF4-FFF2-40B4-BE49-F238E27FC236}">
                  <a16:creationId xmlns:a16="http://schemas.microsoft.com/office/drawing/2014/main" id="{A6FA1D47-9957-E44B-9E83-2ABBA66AAD99}"/>
                </a:ext>
              </a:extLst>
            </p:cNvPr>
            <p:cNvSpPr txBox="1">
              <a:spLocks/>
            </p:cNvSpPr>
            <p:nvPr/>
          </p:nvSpPr>
          <p:spPr>
            <a:xfrm>
              <a:off x="1398491" y="1677878"/>
              <a:ext cx="411978"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BS</a:t>
              </a:r>
            </a:p>
          </p:txBody>
        </p:sp>
        <p:sp>
          <p:nvSpPr>
            <p:cNvPr id="13" name="Segnaposto testo 9">
              <a:extLst>
                <a:ext uri="{FF2B5EF4-FFF2-40B4-BE49-F238E27FC236}">
                  <a16:creationId xmlns:a16="http://schemas.microsoft.com/office/drawing/2014/main" id="{DBF51C63-9D91-2246-BC0B-96EC0B769C0F}"/>
                </a:ext>
              </a:extLst>
            </p:cNvPr>
            <p:cNvSpPr txBox="1">
              <a:spLocks/>
            </p:cNvSpPr>
            <p:nvPr/>
          </p:nvSpPr>
          <p:spPr>
            <a:xfrm>
              <a:off x="3758858"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P&amp;L</a:t>
              </a:r>
            </a:p>
          </p:txBody>
        </p:sp>
        <p:sp>
          <p:nvSpPr>
            <p:cNvPr id="14" name="Segnaposto testo 9">
              <a:extLst>
                <a:ext uri="{FF2B5EF4-FFF2-40B4-BE49-F238E27FC236}">
                  <a16:creationId xmlns:a16="http://schemas.microsoft.com/office/drawing/2014/main" id="{F23F613E-C46B-274F-B002-AFDF37C242EB}"/>
                </a:ext>
              </a:extLst>
            </p:cNvPr>
            <p:cNvSpPr txBox="1">
              <a:spLocks/>
            </p:cNvSpPr>
            <p:nvPr/>
          </p:nvSpPr>
          <p:spPr>
            <a:xfrm>
              <a:off x="6318043"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OCI</a:t>
              </a:r>
            </a:p>
          </p:txBody>
        </p:sp>
      </p:grpSp>
      <p:sp>
        <p:nvSpPr>
          <p:cNvPr id="15" name="Sottotitolo 2">
            <a:extLst>
              <a:ext uri="{FF2B5EF4-FFF2-40B4-BE49-F238E27FC236}">
                <a16:creationId xmlns:a16="http://schemas.microsoft.com/office/drawing/2014/main" id="{0CB28F1C-D9FE-7845-9174-6332CC6448F4}"/>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292303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testo 9">
            <a:extLst>
              <a:ext uri="{FF2B5EF4-FFF2-40B4-BE49-F238E27FC236}">
                <a16:creationId xmlns:a16="http://schemas.microsoft.com/office/drawing/2014/main" id="{F267EAD5-82F8-5643-A681-1CA71BBE843E}"/>
              </a:ext>
            </a:extLst>
          </p:cNvPr>
          <p:cNvSpPr txBox="1">
            <a:spLocks/>
          </p:cNvSpPr>
          <p:nvPr/>
        </p:nvSpPr>
        <p:spPr>
          <a:xfrm>
            <a:off x="2865340" y="1266298"/>
            <a:ext cx="3777651" cy="325602"/>
          </a:xfrm>
          <a:prstGeom prst="rect">
            <a:avLst/>
          </a:prstGeom>
        </p:spPr>
        <p:txBody>
          <a:bodyPr vert="horz" lIns="91440" tIns="45720" rIns="91440" bIns="45720" rtlCol="0" anchor="b">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err="1"/>
              <a:t>Asset</a:t>
            </a:r>
            <a:r>
              <a:rPr lang="it-IT"/>
              <a:t> AC + </a:t>
            </a:r>
            <a:r>
              <a:rPr lang="it-IT" err="1"/>
              <a:t>Liabilities</a:t>
            </a:r>
            <a:r>
              <a:rPr lang="it-IT"/>
              <a:t> OCI</a:t>
            </a:r>
          </a:p>
        </p:txBody>
      </p:sp>
      <p:sp>
        <p:nvSpPr>
          <p:cNvPr id="33" name="Segnaposto testo 9">
            <a:extLst>
              <a:ext uri="{FF2B5EF4-FFF2-40B4-BE49-F238E27FC236}">
                <a16:creationId xmlns:a16="http://schemas.microsoft.com/office/drawing/2014/main" id="{0E301FC8-ECAE-F34F-A508-E74FDEDBEB13}"/>
              </a:ext>
            </a:extLst>
          </p:cNvPr>
          <p:cNvSpPr txBox="1">
            <a:spLocks/>
          </p:cNvSpPr>
          <p:nvPr/>
        </p:nvSpPr>
        <p:spPr>
          <a:xfrm>
            <a:off x="1398491" y="3892842"/>
            <a:ext cx="1678843"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a:t>Possibile </a:t>
            </a:r>
            <a:r>
              <a:rPr lang="it-IT" sz="1400" b="0" err="1"/>
              <a:t>mismach</a:t>
            </a:r>
            <a:endParaRPr lang="it-IT" sz="1400" b="0"/>
          </a:p>
        </p:txBody>
      </p:sp>
      <p:sp>
        <p:nvSpPr>
          <p:cNvPr id="34" name="Segnaposto testo 9">
            <a:extLst>
              <a:ext uri="{FF2B5EF4-FFF2-40B4-BE49-F238E27FC236}">
                <a16:creationId xmlns:a16="http://schemas.microsoft.com/office/drawing/2014/main" id="{45F43AA3-F1EF-AD46-8B34-B4AA675B2ACF}"/>
              </a:ext>
            </a:extLst>
          </p:cNvPr>
          <p:cNvSpPr txBox="1">
            <a:spLocks/>
          </p:cNvSpPr>
          <p:nvPr/>
        </p:nvSpPr>
        <p:spPr>
          <a:xfrm>
            <a:off x="3943815" y="3892842"/>
            <a:ext cx="1678842"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200" b="0"/>
              <a:t>Nessun impatto</a:t>
            </a:r>
          </a:p>
        </p:txBody>
      </p:sp>
      <p:sp>
        <p:nvSpPr>
          <p:cNvPr id="35" name="Segnaposto testo 9">
            <a:extLst>
              <a:ext uri="{FF2B5EF4-FFF2-40B4-BE49-F238E27FC236}">
                <a16:creationId xmlns:a16="http://schemas.microsoft.com/office/drawing/2014/main" id="{C8CC3765-C866-9345-B8E0-381357D26191}"/>
              </a:ext>
            </a:extLst>
          </p:cNvPr>
          <p:cNvSpPr txBox="1">
            <a:spLocks/>
          </p:cNvSpPr>
          <p:nvPr/>
        </p:nvSpPr>
        <p:spPr>
          <a:xfrm>
            <a:off x="6389623" y="3754709"/>
            <a:ext cx="2094494" cy="7058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a:t>Impatto derivante dalle </a:t>
            </a:r>
            <a:r>
              <a:rPr lang="it-IT" sz="1400" b="0" err="1"/>
              <a:t>Liabilities</a:t>
            </a:r>
            <a:endParaRPr lang="it-IT" sz="1400" b="0"/>
          </a:p>
        </p:txBody>
      </p:sp>
      <p:pic>
        <p:nvPicPr>
          <p:cNvPr id="4" name="Immagine 3">
            <a:extLst>
              <a:ext uri="{FF2B5EF4-FFF2-40B4-BE49-F238E27FC236}">
                <a16:creationId xmlns:a16="http://schemas.microsoft.com/office/drawing/2014/main" id="{A4EA4CB7-26BD-DE49-98A2-F73ADAE02954}"/>
              </a:ext>
            </a:extLst>
          </p:cNvPr>
          <p:cNvPicPr>
            <a:picLocks noChangeAspect="1"/>
          </p:cNvPicPr>
          <p:nvPr/>
        </p:nvPicPr>
        <p:blipFill>
          <a:blip r:embed="rId3"/>
          <a:stretch>
            <a:fillRect/>
          </a:stretch>
        </p:blipFill>
        <p:spPr>
          <a:xfrm>
            <a:off x="996485" y="2232249"/>
            <a:ext cx="7410450" cy="1665269"/>
          </a:xfrm>
          <a:prstGeom prst="rect">
            <a:avLst/>
          </a:prstGeom>
        </p:spPr>
      </p:pic>
      <p:grpSp>
        <p:nvGrpSpPr>
          <p:cNvPr id="11" name="Gruppo 10">
            <a:extLst>
              <a:ext uri="{FF2B5EF4-FFF2-40B4-BE49-F238E27FC236}">
                <a16:creationId xmlns:a16="http://schemas.microsoft.com/office/drawing/2014/main" id="{A5274DF9-DB18-C945-B3F6-D692B088C027}"/>
              </a:ext>
            </a:extLst>
          </p:cNvPr>
          <p:cNvGrpSpPr/>
          <p:nvPr/>
        </p:nvGrpSpPr>
        <p:grpSpPr>
          <a:xfrm>
            <a:off x="1398491" y="1677878"/>
            <a:ext cx="5593092" cy="325602"/>
            <a:chOff x="1398491" y="1677878"/>
            <a:chExt cx="5593092" cy="325602"/>
          </a:xfrm>
        </p:grpSpPr>
        <p:sp>
          <p:nvSpPr>
            <p:cNvPr id="12" name="Segnaposto testo 9">
              <a:extLst>
                <a:ext uri="{FF2B5EF4-FFF2-40B4-BE49-F238E27FC236}">
                  <a16:creationId xmlns:a16="http://schemas.microsoft.com/office/drawing/2014/main" id="{22FD7FDA-4E65-584F-80C2-1AA5A7D90236}"/>
                </a:ext>
              </a:extLst>
            </p:cNvPr>
            <p:cNvSpPr txBox="1">
              <a:spLocks/>
            </p:cNvSpPr>
            <p:nvPr/>
          </p:nvSpPr>
          <p:spPr>
            <a:xfrm>
              <a:off x="1398491" y="1677878"/>
              <a:ext cx="411978"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BS</a:t>
              </a:r>
            </a:p>
          </p:txBody>
        </p:sp>
        <p:sp>
          <p:nvSpPr>
            <p:cNvPr id="13" name="Segnaposto testo 9">
              <a:extLst>
                <a:ext uri="{FF2B5EF4-FFF2-40B4-BE49-F238E27FC236}">
                  <a16:creationId xmlns:a16="http://schemas.microsoft.com/office/drawing/2014/main" id="{3131F0B8-A778-E145-89CC-FE4FEE92796A}"/>
                </a:ext>
              </a:extLst>
            </p:cNvPr>
            <p:cNvSpPr txBox="1">
              <a:spLocks/>
            </p:cNvSpPr>
            <p:nvPr/>
          </p:nvSpPr>
          <p:spPr>
            <a:xfrm>
              <a:off x="3758858"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P&amp;L</a:t>
              </a:r>
            </a:p>
          </p:txBody>
        </p:sp>
        <p:sp>
          <p:nvSpPr>
            <p:cNvPr id="14" name="Segnaposto testo 9">
              <a:extLst>
                <a:ext uri="{FF2B5EF4-FFF2-40B4-BE49-F238E27FC236}">
                  <a16:creationId xmlns:a16="http://schemas.microsoft.com/office/drawing/2014/main" id="{FDBA1730-26F2-E54F-B70B-6A3B09827C23}"/>
                </a:ext>
              </a:extLst>
            </p:cNvPr>
            <p:cNvSpPr txBox="1">
              <a:spLocks/>
            </p:cNvSpPr>
            <p:nvPr/>
          </p:nvSpPr>
          <p:spPr>
            <a:xfrm>
              <a:off x="6318043" y="1677878"/>
              <a:ext cx="673540" cy="32560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it-IT" sz="1400" b="0" dirty="0"/>
                <a:t>OCI</a:t>
              </a:r>
            </a:p>
          </p:txBody>
        </p:sp>
      </p:grpSp>
      <p:sp>
        <p:nvSpPr>
          <p:cNvPr id="15" name="Sottotitolo 2">
            <a:extLst>
              <a:ext uri="{FF2B5EF4-FFF2-40B4-BE49-F238E27FC236}">
                <a16:creationId xmlns:a16="http://schemas.microsoft.com/office/drawing/2014/main" id="{9F5A73EA-DFF5-D04E-B0C7-B20783468FFF}"/>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038526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6CA8E149-17B8-5E42-82DD-9116B7E81595}"/>
              </a:ext>
            </a:extLst>
          </p:cNvPr>
          <p:cNvSpPr>
            <a:spLocks noGrp="1"/>
          </p:cNvSpPr>
          <p:nvPr>
            <p:ph type="body" sz="quarter" idx="3"/>
          </p:nvPr>
        </p:nvSpPr>
        <p:spPr>
          <a:xfrm>
            <a:off x="1381859" y="1953542"/>
            <a:ext cx="3817281" cy="2235478"/>
          </a:xfrm>
        </p:spPr>
        <p:txBody>
          <a:bodyPr>
            <a:noAutofit/>
          </a:bodyPr>
          <a:lstStyle/>
          <a:p>
            <a:r>
              <a:rPr lang="it-IT" sz="3200" dirty="0">
                <a:solidFill>
                  <a:srgbClr val="9A2734"/>
                </a:solidFill>
                <a:latin typeface="+mj-lt"/>
              </a:rPr>
              <a:t>Soluzioni ?</a:t>
            </a:r>
          </a:p>
          <a:p>
            <a:endParaRPr lang="it-IT" sz="1600" dirty="0">
              <a:solidFill>
                <a:srgbClr val="C00000"/>
              </a:solidFill>
            </a:endParaRPr>
          </a:p>
          <a:p>
            <a:pPr marL="285750" indent="-285750">
              <a:buFont typeface="Arial" panose="020B0604020202020204" pitchFamily="34" charset="0"/>
              <a:buChar char="•"/>
            </a:pPr>
            <a:r>
              <a:rPr lang="it-IT" sz="2000" b="0" dirty="0" err="1"/>
              <a:t>Sensitivity</a:t>
            </a:r>
            <a:r>
              <a:rPr lang="it-IT" sz="2000" b="0" dirty="0"/>
              <a:t> </a:t>
            </a:r>
          </a:p>
          <a:p>
            <a:pPr marL="285750" indent="-285750">
              <a:buFont typeface="Arial" panose="020B0604020202020204" pitchFamily="34" charset="0"/>
              <a:buChar char="•"/>
            </a:pPr>
            <a:r>
              <a:rPr lang="it-IT" sz="2000" b="0" dirty="0"/>
              <a:t>ALM per </a:t>
            </a:r>
            <a:r>
              <a:rPr lang="it-IT" sz="2000" b="0" dirty="0" err="1"/>
              <a:t>insurance</a:t>
            </a:r>
            <a:r>
              <a:rPr lang="it-IT" sz="2000" b="0" dirty="0"/>
              <a:t> </a:t>
            </a:r>
            <a:r>
              <a:rPr lang="it-IT" sz="2000" b="0" dirty="0" err="1"/>
              <a:t>group</a:t>
            </a:r>
            <a:endParaRPr lang="it-IT" sz="2000" b="0" dirty="0"/>
          </a:p>
          <a:p>
            <a:pPr marL="285750" indent="-285750">
              <a:buFont typeface="Arial" panose="020B0604020202020204" pitchFamily="34" charset="0"/>
              <a:buChar char="•"/>
            </a:pPr>
            <a:r>
              <a:rPr lang="it-IT" sz="2000" b="0" dirty="0"/>
              <a:t>Data </a:t>
            </a:r>
            <a:r>
              <a:rPr lang="it-IT" sz="2000" b="0" dirty="0" err="1"/>
              <a:t>quality</a:t>
            </a:r>
            <a:r>
              <a:rPr lang="it-IT" sz="2000" b="0" dirty="0"/>
              <a:t> robusto</a:t>
            </a:r>
          </a:p>
          <a:p>
            <a:pPr marL="285750" indent="-285750">
              <a:buFont typeface="Arial" panose="020B0604020202020204" pitchFamily="34" charset="0"/>
              <a:buChar char="•"/>
            </a:pPr>
            <a:r>
              <a:rPr lang="it-IT" sz="2000" b="0" dirty="0"/>
              <a:t>Policy contabili </a:t>
            </a:r>
          </a:p>
          <a:p>
            <a:pPr marL="285750" indent="-285750">
              <a:buFont typeface="Arial" panose="020B0604020202020204" pitchFamily="34" charset="0"/>
              <a:buChar char="•"/>
            </a:pPr>
            <a:r>
              <a:rPr lang="it-IT" sz="2000" b="0" dirty="0"/>
              <a:t>Policy </a:t>
            </a:r>
            <a:r>
              <a:rPr lang="it-IT" sz="2000" b="0" dirty="0" err="1"/>
              <a:t>expert</a:t>
            </a:r>
            <a:r>
              <a:rPr lang="it-IT" sz="2000" b="0" dirty="0"/>
              <a:t> </a:t>
            </a:r>
            <a:r>
              <a:rPr lang="it-IT" sz="2000" b="0" dirty="0" err="1"/>
              <a:t>judgement</a:t>
            </a:r>
            <a:endParaRPr lang="it-IT" sz="2000" b="0" dirty="0"/>
          </a:p>
          <a:p>
            <a:pPr marL="285750" indent="-285750">
              <a:buFont typeface="Arial" panose="020B0604020202020204" pitchFamily="34" charset="0"/>
              <a:buChar char="•"/>
            </a:pPr>
            <a:r>
              <a:rPr lang="it-IT" sz="2000" b="0" dirty="0"/>
              <a:t>Sinergia di impresa</a:t>
            </a:r>
          </a:p>
        </p:txBody>
      </p:sp>
      <p:pic>
        <p:nvPicPr>
          <p:cNvPr id="13"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AB17D459-A72B-F243-85CC-BA3049DFEABD}"/>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a:ext>
            </a:extLst>
          </a:blip>
          <a:srcRect b="44236"/>
          <a:stretch/>
        </p:blipFill>
        <p:spPr bwMode="auto">
          <a:xfrm>
            <a:off x="7115175" y="1338777"/>
            <a:ext cx="1482983" cy="4733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FRS9: Definition and brief history – ifrs9">
            <a:extLst>
              <a:ext uri="{FF2B5EF4-FFF2-40B4-BE49-F238E27FC236}">
                <a16:creationId xmlns:a16="http://schemas.microsoft.com/office/drawing/2014/main" id="{5FCAAC51-9FE8-6248-8DC1-23E1FF00328D}"/>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a:ext>
            </a:extLst>
          </a:blip>
          <a:srcRect t="1" b="38723"/>
          <a:stretch/>
        </p:blipFill>
        <p:spPr bwMode="auto">
          <a:xfrm>
            <a:off x="5199140" y="1338777"/>
            <a:ext cx="1482983" cy="473353"/>
          </a:xfrm>
          <a:prstGeom prst="rect">
            <a:avLst/>
          </a:prstGeom>
          <a:noFill/>
          <a:extLst>
            <a:ext uri="{909E8E84-426E-40DD-AFC4-6F175D3DCCD1}">
              <a14:hiddenFill xmlns:a14="http://schemas.microsoft.com/office/drawing/2010/main">
                <a:solidFill>
                  <a:srgbClr val="FFFFFF"/>
                </a:solidFill>
              </a14:hiddenFill>
            </a:ext>
          </a:extLst>
        </p:spPr>
      </p:pic>
      <p:pic>
        <p:nvPicPr>
          <p:cNvPr id="28" name="Elemento grafico 27" descr="Stretta di mano contorno">
            <a:extLst>
              <a:ext uri="{FF2B5EF4-FFF2-40B4-BE49-F238E27FC236}">
                <a16:creationId xmlns:a16="http://schemas.microsoft.com/office/drawing/2014/main" id="{5B9DA907-F33C-2649-A58C-7CAC59D98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9322" y="1363491"/>
            <a:ext cx="515853" cy="515853"/>
          </a:xfrm>
          <a:prstGeom prst="rect">
            <a:avLst/>
          </a:prstGeom>
        </p:spPr>
      </p:pic>
      <p:pic>
        <p:nvPicPr>
          <p:cNvPr id="3" name="Immagine 2" descr="Pallone da calcio in un campo">
            <a:extLst>
              <a:ext uri="{FF2B5EF4-FFF2-40B4-BE49-F238E27FC236}">
                <a16:creationId xmlns:a16="http://schemas.microsoft.com/office/drawing/2014/main" id="{8BC6026D-8BD4-3D4F-AB11-2CD425F2851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01398" y="1919154"/>
            <a:ext cx="3456049" cy="2304254"/>
          </a:xfrm>
          <a:prstGeom prst="rect">
            <a:avLst/>
          </a:prstGeom>
        </p:spPr>
      </p:pic>
      <p:sp>
        <p:nvSpPr>
          <p:cNvPr id="7" name="Sottotitolo 2">
            <a:extLst>
              <a:ext uri="{FF2B5EF4-FFF2-40B4-BE49-F238E27FC236}">
                <a16:creationId xmlns:a16="http://schemas.microsoft.com/office/drawing/2014/main" id="{A8AB49CD-533E-9A4D-877C-A8EE91C76E2D}"/>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70926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Due escursionisti che festeggiano su una roccia in un paesaggio alpino">
            <a:extLst>
              <a:ext uri="{FF2B5EF4-FFF2-40B4-BE49-F238E27FC236}">
                <a16:creationId xmlns:a16="http://schemas.microsoft.com/office/drawing/2014/main" id="{0C4680FB-0254-6D48-AC1F-8A581843F22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336431" y="989555"/>
            <a:ext cx="7486881" cy="3607497"/>
          </a:xfrm>
          <a:prstGeom prst="rect">
            <a:avLst/>
          </a:prstGeom>
        </p:spPr>
      </p:pic>
      <p:sp>
        <p:nvSpPr>
          <p:cNvPr id="12" name="CasellaDiTesto 11">
            <a:extLst>
              <a:ext uri="{FF2B5EF4-FFF2-40B4-BE49-F238E27FC236}">
                <a16:creationId xmlns:a16="http://schemas.microsoft.com/office/drawing/2014/main" id="{56580A86-D94A-744B-B627-909709382F88}"/>
              </a:ext>
            </a:extLst>
          </p:cNvPr>
          <p:cNvSpPr txBox="1"/>
          <p:nvPr/>
        </p:nvSpPr>
        <p:spPr>
          <a:xfrm>
            <a:off x="1586951" y="1184111"/>
            <a:ext cx="3799241" cy="2339102"/>
          </a:xfrm>
          <a:prstGeom prst="rect">
            <a:avLst/>
          </a:prstGeom>
          <a:noFill/>
        </p:spPr>
        <p:txBody>
          <a:bodyPr wrap="square" rtlCol="0">
            <a:spAutoFit/>
          </a:bodyPr>
          <a:lstStyle/>
          <a:p>
            <a:r>
              <a:rPr lang="it-IT" sz="3200" dirty="0">
                <a:solidFill>
                  <a:srgbClr val="9A2734"/>
                </a:solidFill>
              </a:rPr>
              <a:t>Con IFRS17,</a:t>
            </a:r>
          </a:p>
          <a:p>
            <a:r>
              <a:rPr lang="it-IT" sz="3200" dirty="0">
                <a:solidFill>
                  <a:srgbClr val="9A2734"/>
                </a:solidFill>
              </a:rPr>
              <a:t>l’attuario diventa protagonista </a:t>
            </a:r>
          </a:p>
          <a:p>
            <a:r>
              <a:rPr lang="it-IT" sz="3200" dirty="0">
                <a:solidFill>
                  <a:srgbClr val="9A2734"/>
                </a:solidFill>
              </a:rPr>
              <a:t>nell’accounting.</a:t>
            </a:r>
          </a:p>
          <a:p>
            <a:endParaRPr lang="it-IT" dirty="0">
              <a:solidFill>
                <a:srgbClr val="9A2734"/>
              </a:solidFill>
            </a:endParaRPr>
          </a:p>
        </p:txBody>
      </p:sp>
      <p:sp>
        <p:nvSpPr>
          <p:cNvPr id="4" name="Sottotitolo 2">
            <a:extLst>
              <a:ext uri="{FF2B5EF4-FFF2-40B4-BE49-F238E27FC236}">
                <a16:creationId xmlns:a16="http://schemas.microsoft.com/office/drawing/2014/main" id="{9E29E4D1-D66B-E847-9B58-A9460A790D9B}"/>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60123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5AED2F-F2BE-6D4E-A169-C25197C9670E}"/>
              </a:ext>
            </a:extLst>
          </p:cNvPr>
          <p:cNvSpPr>
            <a:spLocks noGrp="1"/>
          </p:cNvSpPr>
          <p:nvPr>
            <p:ph type="title"/>
          </p:nvPr>
        </p:nvSpPr>
        <p:spPr>
          <a:xfrm>
            <a:off x="2278922" y="834390"/>
            <a:ext cx="389900" cy="708660"/>
          </a:xfrm>
        </p:spPr>
        <p:txBody>
          <a:bodyPr>
            <a:normAutofit/>
          </a:bodyPr>
          <a:lstStyle/>
          <a:p>
            <a:r>
              <a:rPr lang="it-IT" sz="2800" dirty="0"/>
              <a:t>+</a:t>
            </a:r>
          </a:p>
        </p:txBody>
      </p:sp>
      <p:sp>
        <p:nvSpPr>
          <p:cNvPr id="5" name="Segnaposto testo 4">
            <a:extLst>
              <a:ext uri="{FF2B5EF4-FFF2-40B4-BE49-F238E27FC236}">
                <a16:creationId xmlns:a16="http://schemas.microsoft.com/office/drawing/2014/main" id="{9E8E004B-5DB3-A345-8C7C-E0ADFE63AEFB}"/>
              </a:ext>
            </a:extLst>
          </p:cNvPr>
          <p:cNvSpPr>
            <a:spLocks noGrp="1"/>
          </p:cNvSpPr>
          <p:nvPr>
            <p:ph type="body" sz="half" idx="2"/>
          </p:nvPr>
        </p:nvSpPr>
        <p:spPr>
          <a:xfrm>
            <a:off x="1150495" y="1694288"/>
            <a:ext cx="1378318" cy="584596"/>
          </a:xfrm>
        </p:spPr>
        <p:txBody>
          <a:bodyPr>
            <a:noAutofit/>
          </a:bodyPr>
          <a:lstStyle/>
          <a:p>
            <a:r>
              <a:rPr lang="it-IT" sz="3600" dirty="0"/>
              <a:t>2022</a:t>
            </a:r>
          </a:p>
          <a:p>
            <a:endParaRPr lang="it-IT" sz="2400" dirty="0"/>
          </a:p>
        </p:txBody>
      </p:sp>
      <p:pic>
        <p:nvPicPr>
          <p:cNvPr id="8" name="Segnaposto immagine 7" descr="Immagine che contiene persona&#10;&#10;Descrizione generata automaticamente">
            <a:extLst>
              <a:ext uri="{FF2B5EF4-FFF2-40B4-BE49-F238E27FC236}">
                <a16:creationId xmlns:a16="http://schemas.microsoft.com/office/drawing/2014/main" id="{73E012B0-AF4B-5244-8154-C1E327ED73DE}"/>
              </a:ext>
            </a:extLst>
          </p:cNvPr>
          <p:cNvPicPr>
            <a:picLocks noGrp="1" noChangeAspect="1"/>
          </p:cNvPicPr>
          <p:nvPr>
            <p:ph type="pic" idx="1"/>
          </p:nvPr>
        </p:nvPicPr>
        <p:blipFill rotWithShape="1">
          <a:blip r:embed="rId3">
            <a:extLst>
              <a:ext uri="{28A0092B-C50C-407E-A947-70E740481C1C}">
                <a14:useLocalDpi xmlns:a14="http://schemas.microsoft.com/office/drawing/2010/main"/>
              </a:ext>
            </a:extLst>
          </a:blip>
          <a:srcRect/>
          <a:stretch/>
        </p:blipFill>
        <p:spPr>
          <a:xfrm>
            <a:off x="5550064" y="926929"/>
            <a:ext cx="3307976" cy="2028838"/>
          </a:xfrm>
          <a:scene3d>
            <a:camera prst="orthographicFront">
              <a:rot lat="0" lon="20999997" rev="0"/>
            </a:camera>
            <a:lightRig rig="threePt" dir="t"/>
          </a:scene3d>
        </p:spPr>
      </p:pic>
      <p:pic>
        <p:nvPicPr>
          <p:cNvPr id="6" name="Picture 2" descr="IFRS9: Definition and brief history – ifrs9">
            <a:extLst>
              <a:ext uri="{FF2B5EF4-FFF2-40B4-BE49-F238E27FC236}">
                <a16:creationId xmlns:a16="http://schemas.microsoft.com/office/drawing/2014/main" id="{D661FBB8-CF2C-6942-8541-FB657B144AE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232401" y="1128586"/>
            <a:ext cx="1046521" cy="3234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062F0060-F6D6-4D47-B06A-863F9BF0983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2668822" y="1128586"/>
            <a:ext cx="843516" cy="3234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ttore 2 3">
            <a:extLst>
              <a:ext uri="{FF2B5EF4-FFF2-40B4-BE49-F238E27FC236}">
                <a16:creationId xmlns:a16="http://schemas.microsoft.com/office/drawing/2014/main" id="{D1653D4F-E889-564D-B8AC-584745DB9D0B}"/>
              </a:ext>
            </a:extLst>
          </p:cNvPr>
          <p:cNvCxnSpPr>
            <a:cxnSpLocks/>
          </p:cNvCxnSpPr>
          <p:nvPr/>
        </p:nvCxnSpPr>
        <p:spPr>
          <a:xfrm>
            <a:off x="1063953" y="2387593"/>
            <a:ext cx="4103470" cy="0"/>
          </a:xfrm>
          <a:prstGeom prst="straightConnector1">
            <a:avLst/>
          </a:prstGeom>
          <a:ln w="762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9282E281-40FC-CE46-83BD-7E21F0F1BDF2}"/>
              </a:ext>
            </a:extLst>
          </p:cNvPr>
          <p:cNvSpPr/>
          <p:nvPr/>
        </p:nvSpPr>
        <p:spPr>
          <a:xfrm>
            <a:off x="3539657" y="2224065"/>
            <a:ext cx="300823" cy="323486"/>
          </a:xfrm>
          <a:prstGeom prst="ellipse">
            <a:avLst/>
          </a:prstGeom>
          <a:solidFill>
            <a:srgbClr val="9A2734"/>
          </a:solidFill>
          <a:ln>
            <a:solidFill>
              <a:srgbClr val="9A2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sp>
        <p:nvSpPr>
          <p:cNvPr id="10" name="Ovale 9">
            <a:extLst>
              <a:ext uri="{FF2B5EF4-FFF2-40B4-BE49-F238E27FC236}">
                <a16:creationId xmlns:a16="http://schemas.microsoft.com/office/drawing/2014/main" id="{12B8B6EA-2458-0A4C-BDAF-0C6E8A3A0299}"/>
              </a:ext>
            </a:extLst>
          </p:cNvPr>
          <p:cNvSpPr/>
          <p:nvPr/>
        </p:nvSpPr>
        <p:spPr>
          <a:xfrm>
            <a:off x="1231275" y="2212635"/>
            <a:ext cx="288915" cy="329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sp>
        <p:nvSpPr>
          <p:cNvPr id="11" name="Segnaposto testo 4">
            <a:extLst>
              <a:ext uri="{FF2B5EF4-FFF2-40B4-BE49-F238E27FC236}">
                <a16:creationId xmlns:a16="http://schemas.microsoft.com/office/drawing/2014/main" id="{A26C793F-67F6-0142-B13E-EB5D4C4A59BC}"/>
              </a:ext>
            </a:extLst>
          </p:cNvPr>
          <p:cNvSpPr txBox="1">
            <a:spLocks/>
          </p:cNvSpPr>
          <p:nvPr/>
        </p:nvSpPr>
        <p:spPr>
          <a:xfrm>
            <a:off x="3664988" y="1740007"/>
            <a:ext cx="1300766" cy="1429352"/>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3600" b="1">
                <a:solidFill>
                  <a:srgbClr val="9A2734"/>
                </a:solidFill>
              </a:rPr>
              <a:t>2023</a:t>
            </a:r>
          </a:p>
          <a:p>
            <a:endParaRPr lang="it-IT" sz="2800">
              <a:solidFill>
                <a:srgbClr val="9A2734"/>
              </a:solidFill>
            </a:endParaRPr>
          </a:p>
          <a:p>
            <a:r>
              <a:rPr lang="it-IT" sz="2800" b="1">
                <a:solidFill>
                  <a:srgbClr val="9A2734"/>
                </a:solidFill>
              </a:rPr>
              <a:t>avvio</a:t>
            </a:r>
            <a:endParaRPr lang="it-IT" sz="2400" b="1">
              <a:solidFill>
                <a:srgbClr val="9A2734"/>
              </a:solidFill>
            </a:endParaRPr>
          </a:p>
        </p:txBody>
      </p:sp>
      <p:sp>
        <p:nvSpPr>
          <p:cNvPr id="12" name="Segnaposto testo 4">
            <a:extLst>
              <a:ext uri="{FF2B5EF4-FFF2-40B4-BE49-F238E27FC236}">
                <a16:creationId xmlns:a16="http://schemas.microsoft.com/office/drawing/2014/main" id="{495DFFEF-DD95-7F49-BDA3-205A01BCDA82}"/>
              </a:ext>
            </a:extLst>
          </p:cNvPr>
          <p:cNvSpPr txBox="1">
            <a:spLocks/>
          </p:cNvSpPr>
          <p:nvPr/>
        </p:nvSpPr>
        <p:spPr>
          <a:xfrm>
            <a:off x="1137285" y="3354567"/>
            <a:ext cx="5651822" cy="1487201"/>
          </a:xfrm>
          <a:prstGeom prst="rect">
            <a:avLst/>
          </a:prstGeom>
          <a:ln>
            <a:noFill/>
          </a:ln>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it-IT" sz="2400" dirty="0"/>
          </a:p>
          <a:p>
            <a:r>
              <a:rPr lang="it-IT" sz="2000" dirty="0"/>
              <a:t>BILANCI</a:t>
            </a:r>
          </a:p>
          <a:p>
            <a:pPr marL="1314450" lvl="3" indent="-285750">
              <a:buFont typeface="Arial" panose="020B0604020202020204" pitchFamily="34" charset="0"/>
              <a:buChar char="•"/>
            </a:pPr>
            <a:r>
              <a:rPr lang="it-IT" sz="1600" dirty="0"/>
              <a:t>INDIVIDUALE → LOCAL GAAP → Bilancio FISCALE</a:t>
            </a:r>
          </a:p>
          <a:p>
            <a:pPr marL="1314450" lvl="3" indent="-285750">
              <a:buFont typeface="Arial" panose="020B0604020202020204" pitchFamily="34" charset="0"/>
              <a:buChar char="•"/>
            </a:pPr>
            <a:r>
              <a:rPr lang="it-IT" sz="1600" dirty="0"/>
              <a:t>STATO PATRIMONIALE → SII (EU)</a:t>
            </a:r>
          </a:p>
          <a:p>
            <a:pPr marL="1314450" lvl="3" indent="-285750">
              <a:buFont typeface="Arial" panose="020B0604020202020204" pitchFamily="34" charset="0"/>
              <a:buChar char="•"/>
            </a:pPr>
            <a:r>
              <a:rPr lang="it-IT" sz="1600" dirty="0"/>
              <a:t>CONSOLIDATO → </a:t>
            </a:r>
            <a:r>
              <a:rPr lang="it-IT" sz="1600" dirty="0">
                <a:solidFill>
                  <a:srgbClr val="C00000"/>
                </a:solidFill>
              </a:rPr>
              <a:t>IFRS (nuovi 9 e 17)</a:t>
            </a:r>
            <a:r>
              <a:rPr lang="it-IT" sz="1600" dirty="0"/>
              <a:t> </a:t>
            </a:r>
          </a:p>
          <a:p>
            <a:endParaRPr lang="it-IT" sz="1800" dirty="0"/>
          </a:p>
        </p:txBody>
      </p:sp>
      <p:sp>
        <p:nvSpPr>
          <p:cNvPr id="14" name="Segnaposto testo 4">
            <a:extLst>
              <a:ext uri="{FF2B5EF4-FFF2-40B4-BE49-F238E27FC236}">
                <a16:creationId xmlns:a16="http://schemas.microsoft.com/office/drawing/2014/main" id="{9B0EFF24-64A4-1B48-B92C-89B4117ED1DC}"/>
              </a:ext>
            </a:extLst>
          </p:cNvPr>
          <p:cNvSpPr txBox="1">
            <a:spLocks/>
          </p:cNvSpPr>
          <p:nvPr/>
        </p:nvSpPr>
        <p:spPr>
          <a:xfrm>
            <a:off x="1778697" y="2088360"/>
            <a:ext cx="1378319" cy="941278"/>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it-IT" sz="2000" dirty="0"/>
          </a:p>
          <a:p>
            <a:r>
              <a:rPr lang="it-IT" sz="1600" dirty="0"/>
              <a:t>anno di transizione</a:t>
            </a:r>
          </a:p>
        </p:txBody>
      </p:sp>
      <p:sp>
        <p:nvSpPr>
          <p:cNvPr id="3" name="Rettangolo 2">
            <a:extLst>
              <a:ext uri="{FF2B5EF4-FFF2-40B4-BE49-F238E27FC236}">
                <a16:creationId xmlns:a16="http://schemas.microsoft.com/office/drawing/2014/main" id="{2466D500-6E93-7240-B4C3-CCABBB0EADA9}"/>
              </a:ext>
            </a:extLst>
          </p:cNvPr>
          <p:cNvSpPr/>
          <p:nvPr/>
        </p:nvSpPr>
        <p:spPr>
          <a:xfrm>
            <a:off x="1050861" y="3175679"/>
            <a:ext cx="5922455" cy="523220"/>
          </a:xfrm>
          <a:prstGeom prst="rect">
            <a:avLst/>
          </a:prstGeom>
        </p:spPr>
        <p:txBody>
          <a:bodyPr wrap="none">
            <a:spAutoFit/>
          </a:bodyPr>
          <a:lstStyle/>
          <a:p>
            <a:r>
              <a:rPr lang="en-US" sz="2800" dirty="0">
                <a:solidFill>
                  <a:schemeClr val="tx2"/>
                </a:solidFill>
              </a:rPr>
              <a:t>Compagnie di </a:t>
            </a:r>
            <a:r>
              <a:rPr lang="en-US" sz="2800" dirty="0" err="1">
                <a:solidFill>
                  <a:schemeClr val="tx2"/>
                </a:solidFill>
              </a:rPr>
              <a:t>Assicurazione</a:t>
            </a:r>
            <a:r>
              <a:rPr lang="en-US" sz="2800" dirty="0">
                <a:solidFill>
                  <a:schemeClr val="tx2"/>
                </a:solidFill>
              </a:rPr>
              <a:t> </a:t>
            </a:r>
            <a:r>
              <a:rPr lang="en-US" sz="2800" dirty="0" err="1">
                <a:solidFill>
                  <a:srgbClr val="9A2734"/>
                </a:solidFill>
              </a:rPr>
              <a:t>nel</a:t>
            </a:r>
            <a:r>
              <a:rPr lang="en-US" sz="2800" dirty="0">
                <a:solidFill>
                  <a:srgbClr val="9A2734"/>
                </a:solidFill>
              </a:rPr>
              <a:t> Mondo</a:t>
            </a:r>
            <a:endParaRPr lang="it-IT" sz="2800" dirty="0"/>
          </a:p>
        </p:txBody>
      </p:sp>
      <p:sp>
        <p:nvSpPr>
          <p:cNvPr id="16" name="Sottotitolo 2">
            <a:extLst>
              <a:ext uri="{FF2B5EF4-FFF2-40B4-BE49-F238E27FC236}">
                <a16:creationId xmlns:a16="http://schemas.microsoft.com/office/drawing/2014/main" id="{8ECD177C-CFB9-3248-89E3-1BF70B1E9476}"/>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45709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5E4A706-EBC8-E445-9F3D-D718C3D1AC1D}"/>
              </a:ext>
            </a:extLst>
          </p:cNvPr>
          <p:cNvSpPr>
            <a:spLocks noGrp="1"/>
          </p:cNvSpPr>
          <p:nvPr>
            <p:ph type="body" idx="1"/>
          </p:nvPr>
        </p:nvSpPr>
        <p:spPr>
          <a:xfrm>
            <a:off x="1918767" y="1392347"/>
            <a:ext cx="2621970" cy="473352"/>
          </a:xfrm>
        </p:spPr>
        <p:txBody>
          <a:bodyPr>
            <a:noAutofit/>
          </a:bodyPr>
          <a:lstStyle/>
          <a:p>
            <a:pPr>
              <a:lnSpc>
                <a:spcPct val="100000"/>
              </a:lnSpc>
              <a:spcBef>
                <a:spcPts val="0"/>
              </a:spcBef>
            </a:pPr>
            <a:br>
              <a:rPr lang="it-IT" sz="1400" dirty="0"/>
            </a:br>
            <a:r>
              <a:rPr lang="it-IT" sz="1500" dirty="0"/>
              <a:t>PIU’ TRASPARENZA </a:t>
            </a:r>
          </a:p>
          <a:p>
            <a:pPr>
              <a:lnSpc>
                <a:spcPct val="100000"/>
              </a:lnSpc>
              <a:spcBef>
                <a:spcPts val="0"/>
              </a:spcBef>
            </a:pPr>
            <a:r>
              <a:rPr lang="it-IT" sz="1500" dirty="0"/>
              <a:t>NELL’ ATTIVO</a:t>
            </a:r>
          </a:p>
        </p:txBody>
      </p:sp>
      <p:sp>
        <p:nvSpPr>
          <p:cNvPr id="10" name="Segnaposto testo 9">
            <a:extLst>
              <a:ext uri="{FF2B5EF4-FFF2-40B4-BE49-F238E27FC236}">
                <a16:creationId xmlns:a16="http://schemas.microsoft.com/office/drawing/2014/main" id="{6CA8E149-17B8-5E42-82DD-9116B7E81595}"/>
              </a:ext>
            </a:extLst>
          </p:cNvPr>
          <p:cNvSpPr>
            <a:spLocks noGrp="1"/>
          </p:cNvSpPr>
          <p:nvPr>
            <p:ph type="body" sz="quarter" idx="3"/>
          </p:nvPr>
        </p:nvSpPr>
        <p:spPr>
          <a:xfrm>
            <a:off x="4572000" y="4038123"/>
            <a:ext cx="3596639" cy="473352"/>
          </a:xfrm>
        </p:spPr>
        <p:txBody>
          <a:bodyPr>
            <a:noAutofit/>
          </a:bodyPr>
          <a:lstStyle/>
          <a:p>
            <a:r>
              <a:rPr lang="it-IT" dirty="0"/>
              <a:t>CONTO ECONOMICO diverso</a:t>
            </a:r>
          </a:p>
          <a:p>
            <a:r>
              <a:rPr lang="it-IT" dirty="0"/>
              <a:t>STATO PATRIMONIALE diverso</a:t>
            </a:r>
            <a:endParaRPr lang="it-IT" strike="sngStrike" dirty="0"/>
          </a:p>
        </p:txBody>
      </p:sp>
      <p:grpSp>
        <p:nvGrpSpPr>
          <p:cNvPr id="23" name="Gruppo 22">
            <a:extLst>
              <a:ext uri="{FF2B5EF4-FFF2-40B4-BE49-F238E27FC236}">
                <a16:creationId xmlns:a16="http://schemas.microsoft.com/office/drawing/2014/main" id="{27AA35AA-D35B-4C4E-BB4E-21BE976C260E}"/>
              </a:ext>
            </a:extLst>
          </p:cNvPr>
          <p:cNvGrpSpPr/>
          <p:nvPr/>
        </p:nvGrpSpPr>
        <p:grpSpPr>
          <a:xfrm>
            <a:off x="1918767" y="3114579"/>
            <a:ext cx="5954507" cy="347638"/>
            <a:chOff x="1563893" y="3771162"/>
            <a:chExt cx="6732715" cy="620156"/>
          </a:xfrm>
        </p:grpSpPr>
        <p:sp>
          <p:nvSpPr>
            <p:cNvPr id="19" name="Triangolo 18">
              <a:extLst>
                <a:ext uri="{FF2B5EF4-FFF2-40B4-BE49-F238E27FC236}">
                  <a16:creationId xmlns:a16="http://schemas.microsoft.com/office/drawing/2014/main" id="{51FBF469-4958-7349-8350-814D970D58BF}"/>
                </a:ext>
              </a:extLst>
            </p:cNvPr>
            <p:cNvSpPr/>
            <p:nvPr/>
          </p:nvSpPr>
          <p:spPr>
            <a:xfrm>
              <a:off x="4528534" y="3836441"/>
              <a:ext cx="803433" cy="554877"/>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1 20">
              <a:extLst>
                <a:ext uri="{FF2B5EF4-FFF2-40B4-BE49-F238E27FC236}">
                  <a16:creationId xmlns:a16="http://schemas.microsoft.com/office/drawing/2014/main" id="{5595950A-D36E-334D-A6C8-E32ECCD926CB}"/>
                </a:ext>
              </a:extLst>
            </p:cNvPr>
            <p:cNvCxnSpPr>
              <a:cxnSpLocks/>
            </p:cNvCxnSpPr>
            <p:nvPr/>
          </p:nvCxnSpPr>
          <p:spPr>
            <a:xfrm>
              <a:off x="1563893" y="3771162"/>
              <a:ext cx="673271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Segnaposto testo 9">
            <a:extLst>
              <a:ext uri="{FF2B5EF4-FFF2-40B4-BE49-F238E27FC236}">
                <a16:creationId xmlns:a16="http://schemas.microsoft.com/office/drawing/2014/main" id="{6334940A-525D-8345-A9BF-4003B5B2B5F0}"/>
              </a:ext>
            </a:extLst>
          </p:cNvPr>
          <p:cNvSpPr txBox="1">
            <a:spLocks/>
          </p:cNvSpPr>
          <p:nvPr/>
        </p:nvSpPr>
        <p:spPr>
          <a:xfrm>
            <a:off x="5336025" y="1392347"/>
            <a:ext cx="2666336" cy="473352"/>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nSpc>
                <a:spcPct val="100000"/>
              </a:lnSpc>
              <a:spcBef>
                <a:spcPts val="0"/>
              </a:spcBef>
            </a:pPr>
            <a:r>
              <a:rPr lang="it-IT" sz="1500" dirty="0"/>
              <a:t>PIU’ UNIFORMITA’</a:t>
            </a:r>
          </a:p>
          <a:p>
            <a:pPr>
              <a:spcBef>
                <a:spcPts val="0"/>
              </a:spcBef>
            </a:pPr>
            <a:r>
              <a:rPr lang="it-IT" sz="1500" dirty="0"/>
              <a:t>NEL PASSIVO</a:t>
            </a:r>
          </a:p>
        </p:txBody>
      </p:sp>
      <p:pic>
        <p:nvPicPr>
          <p:cNvPr id="25" name="Elemento grafico 24" descr="Freccia: leggera curva con riempimento a tinta unita">
            <a:extLst>
              <a:ext uri="{FF2B5EF4-FFF2-40B4-BE49-F238E27FC236}">
                <a16:creationId xmlns:a16="http://schemas.microsoft.com/office/drawing/2014/main" id="{AF56ECDB-089F-CE42-946B-8F5CCBE56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204034" flipH="1">
            <a:off x="6186544" y="2942537"/>
            <a:ext cx="1264920" cy="914400"/>
          </a:xfrm>
          <a:prstGeom prst="rect">
            <a:avLst/>
          </a:prstGeom>
        </p:spPr>
      </p:pic>
      <p:pic>
        <p:nvPicPr>
          <p:cNvPr id="28" name="Elemento grafico 27" descr="Stretta di mano contorno">
            <a:extLst>
              <a:ext uri="{FF2B5EF4-FFF2-40B4-BE49-F238E27FC236}">
                <a16:creationId xmlns:a16="http://schemas.microsoft.com/office/drawing/2014/main" id="{5B9DA907-F33C-2649-A58C-7CAC59D98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1625" y="1927959"/>
            <a:ext cx="914400" cy="914400"/>
          </a:xfrm>
          <a:prstGeom prst="rect">
            <a:avLst/>
          </a:prstGeom>
        </p:spPr>
      </p:pic>
      <p:sp>
        <p:nvSpPr>
          <p:cNvPr id="4" name="CasellaDiTesto 3">
            <a:extLst>
              <a:ext uri="{FF2B5EF4-FFF2-40B4-BE49-F238E27FC236}">
                <a16:creationId xmlns:a16="http://schemas.microsoft.com/office/drawing/2014/main" id="{61B43742-2E98-B540-B340-7305D136B029}"/>
              </a:ext>
            </a:extLst>
          </p:cNvPr>
          <p:cNvSpPr txBox="1"/>
          <p:nvPr/>
        </p:nvSpPr>
        <p:spPr>
          <a:xfrm>
            <a:off x="1918767" y="1937234"/>
            <a:ext cx="2437233" cy="879416"/>
          </a:xfrm>
          <a:prstGeom prst="rect">
            <a:avLst/>
          </a:prstGeom>
          <a:solidFill>
            <a:srgbClr val="9A2734"/>
          </a:solidFill>
        </p:spPr>
        <p:txBody>
          <a:bodyPr wrap="square" rtlCol="0">
            <a:noAutofit/>
          </a:bodyPr>
          <a:lstStyle/>
          <a:p>
            <a:pPr algn="r"/>
            <a:r>
              <a:rPr lang="it-IT">
                <a:solidFill>
                  <a:schemeClr val="bg1"/>
                </a:solidFill>
                <a:latin typeface="+mj-lt"/>
              </a:rPr>
              <a:t>IFRS 9</a:t>
            </a:r>
          </a:p>
          <a:p>
            <a:pPr algn="r"/>
            <a:r>
              <a:rPr lang="it-IT" i="1">
                <a:solidFill>
                  <a:schemeClr val="bg1"/>
                </a:solidFill>
                <a:latin typeface="+mj-lt"/>
              </a:rPr>
              <a:t>Financial Instruments</a:t>
            </a:r>
          </a:p>
        </p:txBody>
      </p:sp>
      <p:sp>
        <p:nvSpPr>
          <p:cNvPr id="15" name="CasellaDiTesto 14">
            <a:extLst>
              <a:ext uri="{FF2B5EF4-FFF2-40B4-BE49-F238E27FC236}">
                <a16:creationId xmlns:a16="http://schemas.microsoft.com/office/drawing/2014/main" id="{ACB5A8E7-8D66-9F41-8A1A-CDC65F015449}"/>
              </a:ext>
            </a:extLst>
          </p:cNvPr>
          <p:cNvSpPr txBox="1"/>
          <p:nvPr/>
        </p:nvSpPr>
        <p:spPr>
          <a:xfrm>
            <a:off x="5401650" y="1937234"/>
            <a:ext cx="2437233" cy="879416"/>
          </a:xfrm>
          <a:prstGeom prst="rect">
            <a:avLst/>
          </a:prstGeom>
          <a:solidFill>
            <a:srgbClr val="9A2734"/>
          </a:solidFill>
        </p:spPr>
        <p:txBody>
          <a:bodyPr wrap="square" rtlCol="0">
            <a:noAutofit/>
          </a:bodyPr>
          <a:lstStyle/>
          <a:p>
            <a:pPr algn="r"/>
            <a:r>
              <a:rPr lang="it-IT">
                <a:solidFill>
                  <a:schemeClr val="bg1"/>
                </a:solidFill>
                <a:latin typeface="+mj-lt"/>
              </a:rPr>
              <a:t>IFRS 17</a:t>
            </a:r>
          </a:p>
          <a:p>
            <a:pPr algn="r"/>
            <a:r>
              <a:rPr lang="it-IT" i="1" err="1">
                <a:solidFill>
                  <a:schemeClr val="bg1"/>
                </a:solidFill>
                <a:latin typeface="+mj-lt"/>
              </a:rPr>
              <a:t>Insurance</a:t>
            </a:r>
            <a:r>
              <a:rPr lang="it-IT" i="1">
                <a:solidFill>
                  <a:schemeClr val="bg1"/>
                </a:solidFill>
                <a:latin typeface="+mj-lt"/>
              </a:rPr>
              <a:t> </a:t>
            </a:r>
            <a:r>
              <a:rPr lang="it-IT" i="1" err="1">
                <a:solidFill>
                  <a:schemeClr val="bg1"/>
                </a:solidFill>
                <a:latin typeface="+mj-lt"/>
              </a:rPr>
              <a:t>Contracts</a:t>
            </a:r>
            <a:endParaRPr lang="it-IT" i="1">
              <a:solidFill>
                <a:schemeClr val="bg1"/>
              </a:solidFill>
              <a:latin typeface="+mj-lt"/>
            </a:endParaRPr>
          </a:p>
        </p:txBody>
      </p:sp>
      <p:sp>
        <p:nvSpPr>
          <p:cNvPr id="13" name="Sottotitolo 2">
            <a:extLst>
              <a:ext uri="{FF2B5EF4-FFF2-40B4-BE49-F238E27FC236}">
                <a16:creationId xmlns:a16="http://schemas.microsoft.com/office/drawing/2014/main" id="{5823E10F-3592-B34F-8E00-F0981FCFFB86}"/>
              </a:ext>
            </a:extLst>
          </p:cNvPr>
          <p:cNvSpPr txBox="1">
            <a:spLocks/>
          </p:cNvSpPr>
          <p:nvPr/>
        </p:nvSpPr>
        <p:spPr>
          <a:xfrm>
            <a:off x="6301459" y="4616090"/>
            <a:ext cx="2685493" cy="253218"/>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82344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5AED2F-F2BE-6D4E-A169-C25197C9670E}"/>
              </a:ext>
            </a:extLst>
          </p:cNvPr>
          <p:cNvSpPr>
            <a:spLocks noGrp="1"/>
          </p:cNvSpPr>
          <p:nvPr>
            <p:ph type="title"/>
          </p:nvPr>
        </p:nvSpPr>
        <p:spPr>
          <a:xfrm>
            <a:off x="1131569" y="834390"/>
            <a:ext cx="2447449" cy="708660"/>
          </a:xfrm>
        </p:spPr>
        <p:txBody>
          <a:bodyPr>
            <a:normAutofit/>
          </a:bodyPr>
          <a:lstStyle/>
          <a:p>
            <a:r>
              <a:rPr lang="it-IT" sz="3200" dirty="0">
                <a:solidFill>
                  <a:srgbClr val="9A2734"/>
                </a:solidFill>
              </a:rPr>
              <a:t>Benefici</a:t>
            </a:r>
          </a:p>
        </p:txBody>
      </p:sp>
      <p:sp>
        <p:nvSpPr>
          <p:cNvPr id="5" name="Segnaposto testo 4">
            <a:extLst>
              <a:ext uri="{FF2B5EF4-FFF2-40B4-BE49-F238E27FC236}">
                <a16:creationId xmlns:a16="http://schemas.microsoft.com/office/drawing/2014/main" id="{9E8E004B-5DB3-A345-8C7C-E0ADFE63AEFB}"/>
              </a:ext>
            </a:extLst>
          </p:cNvPr>
          <p:cNvSpPr>
            <a:spLocks noGrp="1"/>
          </p:cNvSpPr>
          <p:nvPr>
            <p:ph type="body" sz="half" idx="2"/>
          </p:nvPr>
        </p:nvSpPr>
        <p:spPr>
          <a:xfrm>
            <a:off x="1131569" y="1543050"/>
            <a:ext cx="3329595" cy="2858691"/>
          </a:xfrm>
        </p:spPr>
        <p:txBody>
          <a:bodyPr>
            <a:normAutofit fontScale="92500" lnSpcReduction="10000"/>
          </a:bodyPr>
          <a:lstStyle/>
          <a:p>
            <a:endParaRPr lang="it-IT" sz="2400" dirty="0"/>
          </a:p>
          <a:p>
            <a:pPr marL="228600" indent="-228600">
              <a:buAutoNum type="arabicPeriod"/>
            </a:pPr>
            <a:r>
              <a:rPr lang="it-IT" sz="2400" dirty="0"/>
              <a:t> Comparabilità </a:t>
            </a:r>
          </a:p>
          <a:p>
            <a:pPr lvl="1">
              <a:spcAft>
                <a:spcPts val="600"/>
              </a:spcAft>
            </a:pPr>
            <a:r>
              <a:rPr lang="it-IT" sz="1850" dirty="0"/>
              <a:t>rami| stati | industrie</a:t>
            </a:r>
          </a:p>
          <a:p>
            <a:pPr lvl="1">
              <a:spcAft>
                <a:spcPts val="600"/>
              </a:spcAft>
            </a:pPr>
            <a:endParaRPr lang="it-IT" sz="2250" dirty="0"/>
          </a:p>
          <a:p>
            <a:pPr marL="228600" indent="-228600">
              <a:spcAft>
                <a:spcPts val="600"/>
              </a:spcAft>
              <a:buAutoNum type="arabicPeriod"/>
            </a:pPr>
            <a:r>
              <a:rPr lang="it-IT" sz="2400" dirty="0"/>
              <a:t> Competizione globale</a:t>
            </a:r>
          </a:p>
          <a:p>
            <a:pPr marL="228600" indent="-228600">
              <a:spcAft>
                <a:spcPts val="600"/>
              </a:spcAft>
              <a:buAutoNum type="arabicPeriod"/>
            </a:pPr>
            <a:endParaRPr lang="it-IT" sz="2400" dirty="0"/>
          </a:p>
          <a:p>
            <a:pPr marL="228600" indent="-228600">
              <a:spcAft>
                <a:spcPts val="600"/>
              </a:spcAft>
              <a:buAutoNum type="arabicPeriod"/>
            </a:pPr>
            <a:r>
              <a:rPr lang="it-IT" sz="2400" dirty="0"/>
              <a:t> Maggiori capitali </a:t>
            </a:r>
          </a:p>
          <a:p>
            <a:pPr marL="228600" indent="-228600" algn="just">
              <a:buAutoNum type="arabicPeriod"/>
            </a:pPr>
            <a:endParaRPr lang="it-IT" dirty="0"/>
          </a:p>
          <a:p>
            <a:pPr marL="228600" indent="-228600">
              <a:buAutoNum type="arabicPeriod"/>
            </a:pPr>
            <a:endParaRPr lang="it-IT" dirty="0"/>
          </a:p>
        </p:txBody>
      </p:sp>
      <p:pic>
        <p:nvPicPr>
          <p:cNvPr id="7" name="Segnaposto immagine 6" descr="Immagine che contiene persona, sport, ciclismo, femmina&#10;&#10;Descrizione generata automaticamente">
            <a:extLst>
              <a:ext uri="{FF2B5EF4-FFF2-40B4-BE49-F238E27FC236}">
                <a16:creationId xmlns:a16="http://schemas.microsoft.com/office/drawing/2014/main" id="{D883617C-453B-4F4B-8C23-9695A269BFAC}"/>
              </a:ext>
            </a:extLst>
          </p:cNvPr>
          <p:cNvPicPr>
            <a:picLocks noGrp="1" noChangeAspect="1"/>
          </p:cNvPicPr>
          <p:nvPr>
            <p:ph type="pic" idx="1"/>
          </p:nvPr>
        </p:nvPicPr>
        <p:blipFill>
          <a:blip r:embed="rId3">
            <a:alphaModFix/>
            <a:extLst>
              <a:ext uri="{28A0092B-C50C-407E-A947-70E740481C1C}">
                <a14:useLocalDpi xmlns:a14="http://schemas.microsoft.com/office/drawing/2010/main"/>
              </a:ext>
            </a:extLst>
          </a:blip>
          <a:srcRect/>
          <a:stretch>
            <a:fillRect/>
          </a:stretch>
        </p:blipFill>
        <p:spPr>
          <a:xfrm>
            <a:off x="4461164" y="1024181"/>
            <a:ext cx="4417194" cy="3487857"/>
          </a:xfrm>
        </p:spPr>
      </p:pic>
      <p:sp>
        <p:nvSpPr>
          <p:cNvPr id="8" name="Sottotitolo 2">
            <a:extLst>
              <a:ext uri="{FF2B5EF4-FFF2-40B4-BE49-F238E27FC236}">
                <a16:creationId xmlns:a16="http://schemas.microsoft.com/office/drawing/2014/main" id="{A5390FF2-50F4-1D4C-B155-934B13C675DB}"/>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48376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FRS9: Definition and brief history – ifrs9">
            <a:extLst>
              <a:ext uri="{FF2B5EF4-FFF2-40B4-BE49-F238E27FC236}">
                <a16:creationId xmlns:a16="http://schemas.microsoft.com/office/drawing/2014/main" id="{5FCAAC51-9FE8-6248-8DC1-23E1FF00328D}"/>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1220232" y="784507"/>
            <a:ext cx="1943514" cy="1012377"/>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C78BC8DC-28F4-8E4B-9388-49C2455D57BB}"/>
              </a:ext>
            </a:extLst>
          </p:cNvPr>
          <p:cNvSpPr txBox="1"/>
          <p:nvPr/>
        </p:nvSpPr>
        <p:spPr>
          <a:xfrm>
            <a:off x="3545562" y="1986975"/>
            <a:ext cx="1670521" cy="584775"/>
          </a:xfrm>
          <a:prstGeom prst="rect">
            <a:avLst/>
          </a:prstGeom>
          <a:noFill/>
        </p:spPr>
        <p:txBody>
          <a:bodyPr wrap="square" rtlCol="0">
            <a:spAutoFit/>
          </a:bodyPr>
          <a:lstStyle/>
          <a:p>
            <a:r>
              <a:rPr lang="it-IT" sz="1600"/>
              <a:t>CLASSIFICAZIONE </a:t>
            </a:r>
          </a:p>
          <a:p>
            <a:r>
              <a:rPr lang="it-IT" sz="1600"/>
              <a:t>&amp; MISURAZIONE</a:t>
            </a:r>
          </a:p>
        </p:txBody>
      </p:sp>
      <p:pic>
        <p:nvPicPr>
          <p:cNvPr id="46" name="Elemento grafico 45" descr="Badge 1 con riempimento a tinta unita">
            <a:extLst>
              <a:ext uri="{FF2B5EF4-FFF2-40B4-BE49-F238E27FC236}">
                <a16:creationId xmlns:a16="http://schemas.microsoft.com/office/drawing/2014/main" id="{17EFAD6C-65BD-0946-9AEC-927A225DA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251" y="2032558"/>
            <a:ext cx="360000" cy="360000"/>
          </a:xfrm>
          <a:prstGeom prst="rect">
            <a:avLst/>
          </a:prstGeom>
        </p:spPr>
      </p:pic>
      <p:sp>
        <p:nvSpPr>
          <p:cNvPr id="41" name="CasellaDiTesto 40">
            <a:extLst>
              <a:ext uri="{FF2B5EF4-FFF2-40B4-BE49-F238E27FC236}">
                <a16:creationId xmlns:a16="http://schemas.microsoft.com/office/drawing/2014/main" id="{43529822-4E9A-FF44-BCC2-EC3C99622AD3}"/>
              </a:ext>
            </a:extLst>
          </p:cNvPr>
          <p:cNvSpPr txBox="1"/>
          <p:nvPr/>
        </p:nvSpPr>
        <p:spPr>
          <a:xfrm>
            <a:off x="3601492" y="2881071"/>
            <a:ext cx="3039338" cy="553998"/>
          </a:xfrm>
          <a:prstGeom prst="rect">
            <a:avLst/>
          </a:prstGeom>
          <a:noFill/>
        </p:spPr>
        <p:txBody>
          <a:bodyPr wrap="square" rtlCol="0">
            <a:spAutoFit/>
          </a:bodyPr>
          <a:lstStyle/>
          <a:p>
            <a:r>
              <a:rPr lang="it-IT" sz="1600"/>
              <a:t>IMPAIRMENT </a:t>
            </a:r>
          </a:p>
          <a:p>
            <a:r>
              <a:rPr lang="it-IT" sz="1400"/>
              <a:t>12-month and </a:t>
            </a:r>
            <a:r>
              <a:rPr lang="it-IT" sz="1400" err="1"/>
              <a:t>lifetime</a:t>
            </a:r>
            <a:r>
              <a:rPr lang="it-IT" sz="1400"/>
              <a:t> </a:t>
            </a:r>
            <a:r>
              <a:rPr lang="it-IT" sz="1400" err="1"/>
              <a:t>expected</a:t>
            </a:r>
            <a:r>
              <a:rPr lang="it-IT" sz="1400"/>
              <a:t> </a:t>
            </a:r>
            <a:r>
              <a:rPr lang="it-IT" sz="1400" err="1"/>
              <a:t>losses</a:t>
            </a:r>
            <a:endParaRPr lang="en-US" sz="1200"/>
          </a:p>
        </p:txBody>
      </p:sp>
      <p:pic>
        <p:nvPicPr>
          <p:cNvPr id="47" name="Elemento grafico 46" descr="Badge con riempimento a tinta unita">
            <a:extLst>
              <a:ext uri="{FF2B5EF4-FFF2-40B4-BE49-F238E27FC236}">
                <a16:creationId xmlns:a16="http://schemas.microsoft.com/office/drawing/2014/main" id="{9639C212-1596-D141-BCC1-33C12215A3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75251" y="2926654"/>
            <a:ext cx="360000" cy="360000"/>
          </a:xfrm>
          <a:prstGeom prst="rect">
            <a:avLst/>
          </a:prstGeom>
        </p:spPr>
      </p:pic>
      <p:sp>
        <p:nvSpPr>
          <p:cNvPr id="48" name="CasellaDiTesto 47">
            <a:extLst>
              <a:ext uri="{FF2B5EF4-FFF2-40B4-BE49-F238E27FC236}">
                <a16:creationId xmlns:a16="http://schemas.microsoft.com/office/drawing/2014/main" id="{3EC74D81-9163-4446-87BC-512EE5027227}"/>
              </a:ext>
            </a:extLst>
          </p:cNvPr>
          <p:cNvSpPr txBox="1"/>
          <p:nvPr/>
        </p:nvSpPr>
        <p:spPr>
          <a:xfrm>
            <a:off x="3629783" y="3812057"/>
            <a:ext cx="1264920" cy="584775"/>
          </a:xfrm>
          <a:prstGeom prst="rect">
            <a:avLst/>
          </a:prstGeom>
          <a:noFill/>
        </p:spPr>
        <p:txBody>
          <a:bodyPr wrap="square" rtlCol="0">
            <a:spAutoFit/>
          </a:bodyPr>
          <a:lstStyle/>
          <a:p>
            <a:r>
              <a:rPr lang="it-IT" sz="1600"/>
              <a:t>HEDGE ACCOUNTIG</a:t>
            </a:r>
          </a:p>
        </p:txBody>
      </p:sp>
      <p:pic>
        <p:nvPicPr>
          <p:cNvPr id="50" name="Elemento grafico 49" descr="Badge 3 con riempimento a tinta unita">
            <a:extLst>
              <a:ext uri="{FF2B5EF4-FFF2-40B4-BE49-F238E27FC236}">
                <a16:creationId xmlns:a16="http://schemas.microsoft.com/office/drawing/2014/main" id="{F3FF8BE6-6604-354A-8F97-DF71EB274F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75251" y="3857640"/>
            <a:ext cx="360000" cy="360000"/>
          </a:xfrm>
          <a:prstGeom prst="rect">
            <a:avLst/>
          </a:prstGeom>
        </p:spPr>
      </p:pic>
      <p:pic>
        <p:nvPicPr>
          <p:cNvPr id="6" name="Elemento grafico 5" descr="Firma contorno">
            <a:extLst>
              <a:ext uri="{FF2B5EF4-FFF2-40B4-BE49-F238E27FC236}">
                <a16:creationId xmlns:a16="http://schemas.microsoft.com/office/drawing/2014/main" id="{CD8A2895-71EC-F447-856F-E00C346FAC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9048" y="1846292"/>
            <a:ext cx="705881" cy="705881"/>
          </a:xfrm>
          <a:prstGeom prst="rect">
            <a:avLst/>
          </a:prstGeom>
        </p:spPr>
      </p:pic>
      <p:pic>
        <p:nvPicPr>
          <p:cNvPr id="8" name="Elemento grafico 7" descr="Telescopio contorno">
            <a:extLst>
              <a:ext uri="{FF2B5EF4-FFF2-40B4-BE49-F238E27FC236}">
                <a16:creationId xmlns:a16="http://schemas.microsoft.com/office/drawing/2014/main" id="{C6DDAAF2-07E3-8542-ADA3-32CDE6F967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34788" y="2700870"/>
            <a:ext cx="914400" cy="914400"/>
          </a:xfrm>
          <a:prstGeom prst="rect">
            <a:avLst/>
          </a:prstGeom>
        </p:spPr>
      </p:pic>
      <p:pic>
        <p:nvPicPr>
          <p:cNvPr id="10" name="Elemento grafico 9" descr="Ombrello contorno">
            <a:extLst>
              <a:ext uri="{FF2B5EF4-FFF2-40B4-BE49-F238E27FC236}">
                <a16:creationId xmlns:a16="http://schemas.microsoft.com/office/drawing/2014/main" id="{B5784237-4F25-4D42-AFB4-E35BE99AD4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26385" y="3615270"/>
            <a:ext cx="914400" cy="914400"/>
          </a:xfrm>
          <a:prstGeom prst="rect">
            <a:avLst/>
          </a:prstGeom>
        </p:spPr>
      </p:pic>
      <p:sp>
        <p:nvSpPr>
          <p:cNvPr id="13" name="Sottotitolo 2">
            <a:extLst>
              <a:ext uri="{FF2B5EF4-FFF2-40B4-BE49-F238E27FC236}">
                <a16:creationId xmlns:a16="http://schemas.microsoft.com/office/drawing/2014/main" id="{656B7F98-DC95-734E-BD2E-54D8B8736BB7}"/>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9335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FRS9: Definition and brief history – ifrs9">
            <a:extLst>
              <a:ext uri="{FF2B5EF4-FFF2-40B4-BE49-F238E27FC236}">
                <a16:creationId xmlns:a16="http://schemas.microsoft.com/office/drawing/2014/main" id="{5FCAAC51-9FE8-6248-8DC1-23E1FF00328D}"/>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1220232" y="784507"/>
            <a:ext cx="1943514" cy="1012377"/>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C78BC8DC-28F4-8E4B-9388-49C2455D57BB}"/>
              </a:ext>
            </a:extLst>
          </p:cNvPr>
          <p:cNvSpPr txBox="1"/>
          <p:nvPr/>
        </p:nvSpPr>
        <p:spPr>
          <a:xfrm>
            <a:off x="6621635" y="900042"/>
            <a:ext cx="1670521" cy="584775"/>
          </a:xfrm>
          <a:prstGeom prst="rect">
            <a:avLst/>
          </a:prstGeom>
          <a:noFill/>
        </p:spPr>
        <p:txBody>
          <a:bodyPr wrap="square" rtlCol="0">
            <a:spAutoFit/>
          </a:bodyPr>
          <a:lstStyle/>
          <a:p>
            <a:r>
              <a:rPr lang="it-IT" sz="1600"/>
              <a:t>CLASSIFICAZIONE </a:t>
            </a:r>
          </a:p>
          <a:p>
            <a:r>
              <a:rPr lang="it-IT" sz="1600"/>
              <a:t>&amp; MISURAZIONE</a:t>
            </a:r>
          </a:p>
        </p:txBody>
      </p:sp>
      <p:grpSp>
        <p:nvGrpSpPr>
          <p:cNvPr id="43" name="Gruppo 42">
            <a:extLst>
              <a:ext uri="{FF2B5EF4-FFF2-40B4-BE49-F238E27FC236}">
                <a16:creationId xmlns:a16="http://schemas.microsoft.com/office/drawing/2014/main" id="{B27E5E25-3C11-4743-B36B-081B2BA64591}"/>
              </a:ext>
            </a:extLst>
          </p:cNvPr>
          <p:cNvGrpSpPr/>
          <p:nvPr/>
        </p:nvGrpSpPr>
        <p:grpSpPr>
          <a:xfrm>
            <a:off x="5739456" y="2466357"/>
            <a:ext cx="2552700" cy="1993770"/>
            <a:chOff x="4861563" y="1807240"/>
            <a:chExt cx="2552700" cy="1993770"/>
          </a:xfrm>
        </p:grpSpPr>
        <p:sp>
          <p:nvSpPr>
            <p:cNvPr id="11" name="Rettangolo 10">
              <a:extLst>
                <a:ext uri="{FF2B5EF4-FFF2-40B4-BE49-F238E27FC236}">
                  <a16:creationId xmlns:a16="http://schemas.microsoft.com/office/drawing/2014/main" id="{3808CA8A-F7B9-AB4A-96EC-287EA7F334BC}"/>
                </a:ext>
              </a:extLst>
            </p:cNvPr>
            <p:cNvSpPr/>
            <p:nvPr/>
          </p:nvSpPr>
          <p:spPr>
            <a:xfrm>
              <a:off x="4861563" y="1807240"/>
              <a:ext cx="2552700" cy="1993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4CC6B8-CE8E-9442-9C7B-A489ECA02380}"/>
                </a:ext>
              </a:extLst>
            </p:cNvPr>
            <p:cNvSpPr/>
            <p:nvPr/>
          </p:nvSpPr>
          <p:spPr>
            <a:xfrm>
              <a:off x="4864446" y="2176575"/>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FCD1CC2-4E57-FE47-BDF7-211FAEFEF134}"/>
                </a:ext>
              </a:extLst>
            </p:cNvPr>
            <p:cNvSpPr txBox="1"/>
            <p:nvPr/>
          </p:nvSpPr>
          <p:spPr>
            <a:xfrm flipH="1">
              <a:off x="5242237" y="1807241"/>
              <a:ext cx="2156785" cy="338554"/>
            </a:xfrm>
            <a:prstGeom prst="rect">
              <a:avLst/>
            </a:prstGeom>
            <a:noFill/>
          </p:spPr>
          <p:txBody>
            <a:bodyPr wrap="square" rtlCol="0">
              <a:spAutoFit/>
            </a:bodyPr>
            <a:lstStyle/>
            <a:p>
              <a:r>
                <a:rPr lang="it-IT" sz="1600"/>
                <a:t>STATO PATRIMONIALE</a:t>
              </a:r>
            </a:p>
          </p:txBody>
        </p:sp>
        <p:sp>
          <p:nvSpPr>
            <p:cNvPr id="42" name="CasellaDiTesto 41">
              <a:extLst>
                <a:ext uri="{FF2B5EF4-FFF2-40B4-BE49-F238E27FC236}">
                  <a16:creationId xmlns:a16="http://schemas.microsoft.com/office/drawing/2014/main" id="{D25E16FE-FAE9-2E45-B7C9-A1D0516FEAEF}"/>
                </a:ext>
              </a:extLst>
            </p:cNvPr>
            <p:cNvSpPr txBox="1"/>
            <p:nvPr/>
          </p:nvSpPr>
          <p:spPr>
            <a:xfrm>
              <a:off x="5062096" y="2761428"/>
              <a:ext cx="1064387" cy="369332"/>
            </a:xfrm>
            <a:prstGeom prst="rect">
              <a:avLst/>
            </a:prstGeom>
            <a:noFill/>
          </p:spPr>
          <p:txBody>
            <a:bodyPr wrap="square" rtlCol="0">
              <a:spAutoFit/>
            </a:bodyPr>
            <a:lstStyle/>
            <a:p>
              <a:r>
                <a:rPr lang="it-IT"/>
                <a:t>€.1000</a:t>
              </a:r>
            </a:p>
          </p:txBody>
        </p:sp>
      </p:grpSp>
      <p:pic>
        <p:nvPicPr>
          <p:cNvPr id="19" name="Elemento grafico 18" descr="Freccia: leggera curva con riempimento a tinta unita">
            <a:extLst>
              <a:ext uri="{FF2B5EF4-FFF2-40B4-BE49-F238E27FC236}">
                <a16:creationId xmlns:a16="http://schemas.microsoft.com/office/drawing/2014/main" id="{7277ECA3-2A9B-5341-8F9E-48B9E8286E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8868" y="3190708"/>
            <a:ext cx="1264920" cy="914400"/>
          </a:xfrm>
          <a:prstGeom prst="rect">
            <a:avLst/>
          </a:prstGeom>
        </p:spPr>
      </p:pic>
      <p:graphicFrame>
        <p:nvGraphicFramePr>
          <p:cNvPr id="45" name="Tabella 45">
            <a:extLst>
              <a:ext uri="{FF2B5EF4-FFF2-40B4-BE49-F238E27FC236}">
                <a16:creationId xmlns:a16="http://schemas.microsoft.com/office/drawing/2014/main" id="{510CAEC0-F246-4149-8DD2-BB747A111178}"/>
              </a:ext>
            </a:extLst>
          </p:cNvPr>
          <p:cNvGraphicFramePr>
            <a:graphicFrameLocks noGrp="1"/>
          </p:cNvGraphicFramePr>
          <p:nvPr>
            <p:extLst>
              <p:ext uri="{D42A27DB-BD31-4B8C-83A1-F6EECF244321}">
                <p14:modId xmlns:p14="http://schemas.microsoft.com/office/powerpoint/2010/main" val="3149685985"/>
              </p:ext>
            </p:extLst>
          </p:nvPr>
        </p:nvGraphicFramePr>
        <p:xfrm>
          <a:off x="1243485" y="2649237"/>
          <a:ext cx="3328515" cy="1852912"/>
        </p:xfrm>
        <a:graphic>
          <a:graphicData uri="http://schemas.openxmlformats.org/drawingml/2006/table">
            <a:tbl>
              <a:tblPr firstRow="1" bandRow="1">
                <a:tableStyleId>{F2DE63D5-997A-4646-A377-4702673A728D}</a:tableStyleId>
              </a:tblPr>
              <a:tblGrid>
                <a:gridCol w="1109505">
                  <a:extLst>
                    <a:ext uri="{9D8B030D-6E8A-4147-A177-3AD203B41FA5}">
                      <a16:colId xmlns:a16="http://schemas.microsoft.com/office/drawing/2014/main" val="3648758143"/>
                    </a:ext>
                  </a:extLst>
                </a:gridCol>
                <a:gridCol w="711802">
                  <a:extLst>
                    <a:ext uri="{9D8B030D-6E8A-4147-A177-3AD203B41FA5}">
                      <a16:colId xmlns:a16="http://schemas.microsoft.com/office/drawing/2014/main" val="3125966760"/>
                    </a:ext>
                  </a:extLst>
                </a:gridCol>
                <a:gridCol w="1507208">
                  <a:extLst>
                    <a:ext uri="{9D8B030D-6E8A-4147-A177-3AD203B41FA5}">
                      <a16:colId xmlns:a16="http://schemas.microsoft.com/office/drawing/2014/main" val="3980398578"/>
                    </a:ext>
                  </a:extLst>
                </a:gridCol>
              </a:tblGrid>
              <a:tr h="533251">
                <a:tc>
                  <a:txBody>
                    <a:bodyPr/>
                    <a:lstStyle/>
                    <a:p>
                      <a:r>
                        <a:rPr lang="it-IT"/>
                        <a:t>Business Model</a:t>
                      </a:r>
                    </a:p>
                  </a:txBody>
                  <a:tcPr/>
                </a:tc>
                <a:tc>
                  <a:txBody>
                    <a:bodyPr/>
                    <a:lstStyle/>
                    <a:p>
                      <a:r>
                        <a:rPr lang="it-IT"/>
                        <a:t>SPPI </a:t>
                      </a:r>
                    </a:p>
                    <a:p>
                      <a:r>
                        <a:rPr lang="it-IT"/>
                        <a:t>test ?</a:t>
                      </a:r>
                    </a:p>
                  </a:txBody>
                  <a:tcPr/>
                </a:tc>
                <a:tc>
                  <a:txBody>
                    <a:bodyPr/>
                    <a:lstStyle/>
                    <a:p>
                      <a:r>
                        <a:rPr lang="it-IT" dirty="0"/>
                        <a:t>Categoria</a:t>
                      </a:r>
                    </a:p>
                  </a:txBody>
                  <a:tcPr/>
                </a:tc>
                <a:extLst>
                  <a:ext uri="{0D108BD9-81ED-4DB2-BD59-A6C34878D82A}">
                    <a16:rowId xmlns:a16="http://schemas.microsoft.com/office/drawing/2014/main" val="3833819377"/>
                  </a:ext>
                </a:extLst>
              </a:tr>
              <a:tr h="533251">
                <a:tc>
                  <a:txBody>
                    <a:bodyPr/>
                    <a:lstStyle/>
                    <a:p>
                      <a:r>
                        <a:rPr lang="it-IT" err="1"/>
                        <a:t>Held</a:t>
                      </a:r>
                      <a:endParaRPr lang="it-IT"/>
                    </a:p>
                  </a:txBody>
                  <a:tcPr/>
                </a:tc>
                <a:tc>
                  <a:txBody>
                    <a:bodyPr/>
                    <a:lstStyle/>
                    <a:p>
                      <a:r>
                        <a:rPr lang="it-IT"/>
                        <a:t>SI</a:t>
                      </a:r>
                    </a:p>
                  </a:txBody>
                  <a:tcPr/>
                </a:tc>
                <a:tc>
                  <a:txBody>
                    <a:bodyPr/>
                    <a:lstStyle/>
                    <a:p>
                      <a:r>
                        <a:rPr lang="it-IT"/>
                        <a:t>Costo ammortizzato</a:t>
                      </a:r>
                    </a:p>
                  </a:txBody>
                  <a:tcPr/>
                </a:tc>
                <a:extLst>
                  <a:ext uri="{0D108BD9-81ED-4DB2-BD59-A6C34878D82A}">
                    <a16:rowId xmlns:a16="http://schemas.microsoft.com/office/drawing/2014/main" val="2886591513"/>
                  </a:ext>
                </a:extLst>
              </a:tr>
              <a:tr h="393205">
                <a:tc>
                  <a:txBody>
                    <a:bodyPr/>
                    <a:lstStyle/>
                    <a:p>
                      <a:r>
                        <a:rPr lang="it-IT" err="1">
                          <a:solidFill>
                            <a:srgbClr val="C00000"/>
                          </a:solidFill>
                        </a:rPr>
                        <a:t>Held&amp;Sell</a:t>
                      </a:r>
                      <a:endParaRPr lang="it-IT">
                        <a:solidFill>
                          <a:srgbClr val="C00000"/>
                        </a:solidFill>
                      </a:endParaRPr>
                    </a:p>
                  </a:txBody>
                  <a:tcPr/>
                </a:tc>
                <a:tc>
                  <a:txBody>
                    <a:bodyPr/>
                    <a:lstStyle/>
                    <a:p>
                      <a:r>
                        <a:rPr lang="it-IT">
                          <a:solidFill>
                            <a:srgbClr val="C00000"/>
                          </a:solidFill>
                        </a:rPr>
                        <a:t>SI</a:t>
                      </a:r>
                    </a:p>
                  </a:txBody>
                  <a:tcPr/>
                </a:tc>
                <a:tc>
                  <a:txBody>
                    <a:bodyPr/>
                    <a:lstStyle/>
                    <a:p>
                      <a:r>
                        <a:rPr lang="it-IT">
                          <a:solidFill>
                            <a:srgbClr val="C00000"/>
                          </a:solidFill>
                        </a:rPr>
                        <a:t>FVOCI</a:t>
                      </a:r>
                    </a:p>
                  </a:txBody>
                  <a:tcPr/>
                </a:tc>
                <a:extLst>
                  <a:ext uri="{0D108BD9-81ED-4DB2-BD59-A6C34878D82A}">
                    <a16:rowId xmlns:a16="http://schemas.microsoft.com/office/drawing/2014/main" val="411212349"/>
                  </a:ext>
                </a:extLst>
              </a:tr>
              <a:tr h="393205">
                <a:tc>
                  <a:txBody>
                    <a:bodyPr/>
                    <a:lstStyle/>
                    <a:p>
                      <a:r>
                        <a:rPr lang="it-IT" err="1"/>
                        <a:t>Other</a:t>
                      </a:r>
                      <a:endParaRPr lang="it-IT"/>
                    </a:p>
                  </a:txBody>
                  <a:tcPr/>
                </a:tc>
                <a:tc>
                  <a:txBody>
                    <a:bodyPr/>
                    <a:lstStyle/>
                    <a:p>
                      <a:r>
                        <a:rPr lang="it-IT"/>
                        <a:t>NO</a:t>
                      </a:r>
                    </a:p>
                  </a:txBody>
                  <a:tcPr/>
                </a:tc>
                <a:tc>
                  <a:txBody>
                    <a:bodyPr/>
                    <a:lstStyle/>
                    <a:p>
                      <a:r>
                        <a:rPr lang="it-IT" dirty="0"/>
                        <a:t>FVTPL</a:t>
                      </a:r>
                    </a:p>
                  </a:txBody>
                  <a:tcPr/>
                </a:tc>
                <a:extLst>
                  <a:ext uri="{0D108BD9-81ED-4DB2-BD59-A6C34878D82A}">
                    <a16:rowId xmlns:a16="http://schemas.microsoft.com/office/drawing/2014/main" val="2431500108"/>
                  </a:ext>
                </a:extLst>
              </a:tr>
            </a:tbl>
          </a:graphicData>
        </a:graphic>
      </p:graphicFrame>
      <p:pic>
        <p:nvPicPr>
          <p:cNvPr id="46" name="Elemento grafico 45" descr="Badge 1 con riempimento a tinta unita">
            <a:extLst>
              <a:ext uri="{FF2B5EF4-FFF2-40B4-BE49-F238E27FC236}">
                <a16:creationId xmlns:a16="http://schemas.microsoft.com/office/drawing/2014/main" id="{17EFAD6C-65BD-0946-9AEC-927A225DAD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51324" y="945625"/>
            <a:ext cx="360000" cy="360000"/>
          </a:xfrm>
          <a:prstGeom prst="rect">
            <a:avLst/>
          </a:prstGeom>
        </p:spPr>
      </p:pic>
      <p:pic>
        <p:nvPicPr>
          <p:cNvPr id="18" name="Elemento grafico 17" descr="Firma contorno">
            <a:extLst>
              <a:ext uri="{FF2B5EF4-FFF2-40B4-BE49-F238E27FC236}">
                <a16:creationId xmlns:a16="http://schemas.microsoft.com/office/drawing/2014/main" id="{CC0CF601-CEC8-2844-AFD4-2E55808D29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10287" y="839488"/>
            <a:ext cx="705881" cy="705881"/>
          </a:xfrm>
          <a:prstGeom prst="rect">
            <a:avLst/>
          </a:prstGeom>
        </p:spPr>
      </p:pic>
      <p:sp>
        <p:nvSpPr>
          <p:cNvPr id="20" name="CasellaDiTesto 19">
            <a:extLst>
              <a:ext uri="{FF2B5EF4-FFF2-40B4-BE49-F238E27FC236}">
                <a16:creationId xmlns:a16="http://schemas.microsoft.com/office/drawing/2014/main" id="{A7CE97E7-0229-3847-9642-F5AF46A093AC}"/>
              </a:ext>
            </a:extLst>
          </p:cNvPr>
          <p:cNvSpPr txBox="1"/>
          <p:nvPr/>
        </p:nvSpPr>
        <p:spPr>
          <a:xfrm flipH="1">
            <a:off x="1199057" y="4664445"/>
            <a:ext cx="4921073" cy="261610"/>
          </a:xfrm>
          <a:prstGeom prst="rect">
            <a:avLst/>
          </a:prstGeom>
          <a:noFill/>
        </p:spPr>
        <p:txBody>
          <a:bodyPr wrap="square" rtlCol="0">
            <a:spAutoFit/>
          </a:bodyPr>
          <a:lstStyle/>
          <a:p>
            <a:r>
              <a:rPr lang="it-IT" sz="1100"/>
              <a:t>SPPI : </a:t>
            </a:r>
            <a:r>
              <a:rPr lang="it-IT" sz="1100" b="1" err="1"/>
              <a:t>S</a:t>
            </a:r>
            <a:r>
              <a:rPr lang="it-IT" sz="1100" err="1"/>
              <a:t>olely</a:t>
            </a:r>
            <a:r>
              <a:rPr lang="it-IT" sz="1100"/>
              <a:t> </a:t>
            </a:r>
            <a:r>
              <a:rPr lang="it-IT" sz="1100" b="1" err="1"/>
              <a:t>P</a:t>
            </a:r>
            <a:r>
              <a:rPr lang="it-IT" sz="1100" err="1"/>
              <a:t>ayments</a:t>
            </a:r>
            <a:r>
              <a:rPr lang="it-IT" sz="1100"/>
              <a:t> of </a:t>
            </a:r>
            <a:r>
              <a:rPr lang="it-IT" sz="1100" b="1" err="1"/>
              <a:t>P</a:t>
            </a:r>
            <a:r>
              <a:rPr lang="it-IT" sz="1100" err="1"/>
              <a:t>rincipal</a:t>
            </a:r>
            <a:r>
              <a:rPr lang="it-IT" sz="1100"/>
              <a:t> and </a:t>
            </a:r>
            <a:r>
              <a:rPr lang="it-IT" sz="1100" b="1" err="1"/>
              <a:t>I</a:t>
            </a:r>
            <a:r>
              <a:rPr lang="it-IT" sz="1100" err="1"/>
              <a:t>nterest</a:t>
            </a:r>
            <a:endParaRPr lang="it-IT" sz="1100"/>
          </a:p>
        </p:txBody>
      </p:sp>
      <p:sp>
        <p:nvSpPr>
          <p:cNvPr id="21" name="Rettangolo 20">
            <a:extLst>
              <a:ext uri="{FF2B5EF4-FFF2-40B4-BE49-F238E27FC236}">
                <a16:creationId xmlns:a16="http://schemas.microsoft.com/office/drawing/2014/main" id="{8D501D11-9DD5-9644-AED0-5746E811979A}"/>
              </a:ext>
            </a:extLst>
          </p:cNvPr>
          <p:cNvSpPr/>
          <p:nvPr/>
        </p:nvSpPr>
        <p:spPr>
          <a:xfrm>
            <a:off x="5739772" y="2830695"/>
            <a:ext cx="1263600"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Asset</a:t>
            </a:r>
            <a:endParaRPr lang="it-IT" sz="1600" b="1">
              <a:solidFill>
                <a:schemeClr val="tx1"/>
              </a:solidFill>
              <a:latin typeface="+mj-lt"/>
            </a:endParaRPr>
          </a:p>
        </p:txBody>
      </p:sp>
      <p:sp>
        <p:nvSpPr>
          <p:cNvPr id="22" name="Rettangolo 21">
            <a:extLst>
              <a:ext uri="{FF2B5EF4-FFF2-40B4-BE49-F238E27FC236}">
                <a16:creationId xmlns:a16="http://schemas.microsoft.com/office/drawing/2014/main" id="{5F535AB8-81FD-D541-9BEE-A9F2694A96C4}"/>
              </a:ext>
            </a:extLst>
          </p:cNvPr>
          <p:cNvSpPr/>
          <p:nvPr/>
        </p:nvSpPr>
        <p:spPr>
          <a:xfrm>
            <a:off x="7014879" y="2830695"/>
            <a:ext cx="1263600"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Liability</a:t>
            </a:r>
            <a:endParaRPr lang="it-IT" sz="1600" b="1">
              <a:solidFill>
                <a:schemeClr val="tx1"/>
              </a:solidFill>
              <a:latin typeface="+mj-lt"/>
            </a:endParaRPr>
          </a:p>
        </p:txBody>
      </p:sp>
      <p:sp>
        <p:nvSpPr>
          <p:cNvPr id="23" name="Sottotitolo 2">
            <a:extLst>
              <a:ext uri="{FF2B5EF4-FFF2-40B4-BE49-F238E27FC236}">
                <a16:creationId xmlns:a16="http://schemas.microsoft.com/office/drawing/2014/main" id="{5C49BBCA-23F0-594F-9D1D-B7808A6A0864}"/>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62705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5E6729A7-0125-7944-B448-F2CF5AB351CE}"/>
              </a:ext>
            </a:extLst>
          </p:cNvPr>
          <p:cNvGrpSpPr/>
          <p:nvPr/>
        </p:nvGrpSpPr>
        <p:grpSpPr>
          <a:xfrm>
            <a:off x="5105236" y="1196275"/>
            <a:ext cx="2552700" cy="2004126"/>
            <a:chOff x="5105236" y="1196275"/>
            <a:chExt cx="2552700" cy="2004126"/>
          </a:xfrm>
        </p:grpSpPr>
        <p:sp>
          <p:nvSpPr>
            <p:cNvPr id="28" name="Rettangolo 27">
              <a:extLst>
                <a:ext uri="{FF2B5EF4-FFF2-40B4-BE49-F238E27FC236}">
                  <a16:creationId xmlns:a16="http://schemas.microsoft.com/office/drawing/2014/main" id="{2BD447AA-F935-3A45-A316-3BC88CC08AD1}"/>
                </a:ext>
              </a:extLst>
            </p:cNvPr>
            <p:cNvSpPr/>
            <p:nvPr/>
          </p:nvSpPr>
          <p:spPr>
            <a:xfrm>
              <a:off x="5114380" y="1196275"/>
              <a:ext cx="2537460" cy="2004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1B481A69-71B0-994E-A16D-BF04633BF869}"/>
                </a:ext>
              </a:extLst>
            </p:cNvPr>
            <p:cNvSpPr/>
            <p:nvPr/>
          </p:nvSpPr>
          <p:spPr>
            <a:xfrm>
              <a:off x="5105236" y="1575966"/>
              <a:ext cx="253746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1EDD461C-5155-564A-9FA1-CECCBD9E999E}"/>
                </a:ext>
              </a:extLst>
            </p:cNvPr>
            <p:cNvSpPr/>
            <p:nvPr/>
          </p:nvSpPr>
          <p:spPr>
            <a:xfrm>
              <a:off x="5114380" y="1575966"/>
              <a:ext cx="1271016"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2CF2AF88-848B-014E-872C-B07C61997137}"/>
                </a:ext>
              </a:extLst>
            </p:cNvPr>
            <p:cNvSpPr/>
            <p:nvPr/>
          </p:nvSpPr>
          <p:spPr>
            <a:xfrm>
              <a:off x="6393016" y="1575965"/>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CC97C1B1-8120-004B-A808-CCE97D4A9CFA}"/>
                </a:ext>
              </a:extLst>
            </p:cNvPr>
            <p:cNvSpPr txBox="1"/>
            <p:nvPr/>
          </p:nvSpPr>
          <p:spPr>
            <a:xfrm flipH="1">
              <a:off x="5485910" y="1206632"/>
              <a:ext cx="2156785" cy="338554"/>
            </a:xfrm>
            <a:prstGeom prst="rect">
              <a:avLst/>
            </a:prstGeom>
            <a:noFill/>
          </p:spPr>
          <p:txBody>
            <a:bodyPr wrap="square" rtlCol="0">
              <a:spAutoFit/>
            </a:bodyPr>
            <a:lstStyle/>
            <a:p>
              <a:r>
                <a:rPr lang="it-IT" sz="1600"/>
                <a:t>STATO PATRIMONIALE</a:t>
              </a:r>
            </a:p>
          </p:txBody>
        </p:sp>
        <p:sp>
          <p:nvSpPr>
            <p:cNvPr id="39" name="CasellaDiTesto 38">
              <a:extLst>
                <a:ext uri="{FF2B5EF4-FFF2-40B4-BE49-F238E27FC236}">
                  <a16:creationId xmlns:a16="http://schemas.microsoft.com/office/drawing/2014/main" id="{6A903305-A18F-F245-AB98-472D60B8469F}"/>
                </a:ext>
              </a:extLst>
            </p:cNvPr>
            <p:cNvSpPr txBox="1"/>
            <p:nvPr/>
          </p:nvSpPr>
          <p:spPr>
            <a:xfrm>
              <a:off x="5272705" y="2057650"/>
              <a:ext cx="1064387" cy="369332"/>
            </a:xfrm>
            <a:prstGeom prst="rect">
              <a:avLst/>
            </a:prstGeom>
            <a:noFill/>
          </p:spPr>
          <p:txBody>
            <a:bodyPr wrap="square" rtlCol="0">
              <a:spAutoFit/>
            </a:bodyPr>
            <a:lstStyle/>
            <a:p>
              <a:r>
                <a:rPr lang="it-IT" dirty="0"/>
                <a:t>€ XXXX</a:t>
              </a:r>
            </a:p>
          </p:txBody>
        </p:sp>
      </p:grpSp>
      <p:pic>
        <p:nvPicPr>
          <p:cNvPr id="14" name="Picture 2" descr="IFRS9: Definition and brief history – ifrs9">
            <a:extLst>
              <a:ext uri="{FF2B5EF4-FFF2-40B4-BE49-F238E27FC236}">
                <a16:creationId xmlns:a16="http://schemas.microsoft.com/office/drawing/2014/main" id="{5FCAAC51-9FE8-6248-8DC1-23E1FF00328D}"/>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1220232" y="784507"/>
            <a:ext cx="1943514" cy="1012377"/>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3808CA8A-F7B9-AB4A-96EC-287EA7F334BC}"/>
              </a:ext>
            </a:extLst>
          </p:cNvPr>
          <p:cNvSpPr/>
          <p:nvPr/>
        </p:nvSpPr>
        <p:spPr>
          <a:xfrm>
            <a:off x="1490351" y="2062682"/>
            <a:ext cx="2537460" cy="2004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0E9F872D-F297-3F4D-AC05-CF03770F0D42}"/>
              </a:ext>
            </a:extLst>
          </p:cNvPr>
          <p:cNvSpPr/>
          <p:nvPr/>
        </p:nvSpPr>
        <p:spPr>
          <a:xfrm>
            <a:off x="1490351" y="2442373"/>
            <a:ext cx="253746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4CC6B8-CE8E-9442-9C7B-A489ECA02380}"/>
              </a:ext>
            </a:extLst>
          </p:cNvPr>
          <p:cNvSpPr/>
          <p:nvPr/>
        </p:nvSpPr>
        <p:spPr>
          <a:xfrm>
            <a:off x="1496447" y="2442373"/>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04B9B37C-603C-F640-B2B6-F14DA0E7CF9E}"/>
              </a:ext>
            </a:extLst>
          </p:cNvPr>
          <p:cNvSpPr/>
          <p:nvPr/>
        </p:nvSpPr>
        <p:spPr>
          <a:xfrm>
            <a:off x="2750699" y="2442372"/>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FCD1CC2-4E57-FE47-BDF7-211FAEFEF134}"/>
              </a:ext>
            </a:extLst>
          </p:cNvPr>
          <p:cNvSpPr txBox="1"/>
          <p:nvPr/>
        </p:nvSpPr>
        <p:spPr>
          <a:xfrm flipH="1">
            <a:off x="1871025" y="2073039"/>
            <a:ext cx="2156785" cy="338554"/>
          </a:xfrm>
          <a:prstGeom prst="rect">
            <a:avLst/>
          </a:prstGeom>
          <a:noFill/>
        </p:spPr>
        <p:txBody>
          <a:bodyPr wrap="square" rtlCol="0">
            <a:spAutoFit/>
          </a:bodyPr>
          <a:lstStyle/>
          <a:p>
            <a:r>
              <a:rPr lang="it-IT" sz="1600"/>
              <a:t>STATO PATRIMONIALE</a:t>
            </a:r>
          </a:p>
        </p:txBody>
      </p:sp>
      <p:pic>
        <p:nvPicPr>
          <p:cNvPr id="23" name="Elemento grafico 22" descr="Freccia: leggera curva con riempimento a tinta unita">
            <a:extLst>
              <a:ext uri="{FF2B5EF4-FFF2-40B4-BE49-F238E27FC236}">
                <a16:creationId xmlns:a16="http://schemas.microsoft.com/office/drawing/2014/main" id="{537F8C51-2B47-E141-9172-E4E70272F0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7571">
            <a:off x="4525399" y="3571103"/>
            <a:ext cx="1610757" cy="914400"/>
          </a:xfrm>
          <a:prstGeom prst="rect">
            <a:avLst/>
          </a:prstGeom>
        </p:spPr>
      </p:pic>
      <p:pic>
        <p:nvPicPr>
          <p:cNvPr id="19" name="Elemento grafico 18" descr="Freccia: leggera curva con riempimento a tinta unita">
            <a:extLst>
              <a:ext uri="{FF2B5EF4-FFF2-40B4-BE49-F238E27FC236}">
                <a16:creationId xmlns:a16="http://schemas.microsoft.com/office/drawing/2014/main" id="{7277ECA3-2A9B-5341-8F9E-48B9E8286E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95610">
            <a:off x="2270138" y="2249994"/>
            <a:ext cx="3031172" cy="914400"/>
          </a:xfrm>
          <a:prstGeom prst="rect">
            <a:avLst/>
          </a:prstGeom>
        </p:spPr>
      </p:pic>
      <p:sp>
        <p:nvSpPr>
          <p:cNvPr id="24" name="Rettangolo 23">
            <a:extLst>
              <a:ext uri="{FF2B5EF4-FFF2-40B4-BE49-F238E27FC236}">
                <a16:creationId xmlns:a16="http://schemas.microsoft.com/office/drawing/2014/main" id="{5716EE8C-171F-D74D-AEB4-2859F068B7F5}"/>
              </a:ext>
            </a:extLst>
          </p:cNvPr>
          <p:cNvSpPr/>
          <p:nvPr/>
        </p:nvSpPr>
        <p:spPr>
          <a:xfrm>
            <a:off x="6433817" y="3313782"/>
            <a:ext cx="1236851" cy="1155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80C620CC-5BE6-FA44-9B45-9F2ECC2F0A9E}"/>
              </a:ext>
            </a:extLst>
          </p:cNvPr>
          <p:cNvSpPr txBox="1"/>
          <p:nvPr/>
        </p:nvSpPr>
        <p:spPr>
          <a:xfrm flipH="1">
            <a:off x="6491847" y="3313782"/>
            <a:ext cx="1093795" cy="338554"/>
          </a:xfrm>
          <a:prstGeom prst="rect">
            <a:avLst/>
          </a:prstGeom>
          <a:noFill/>
        </p:spPr>
        <p:txBody>
          <a:bodyPr wrap="square" rtlCol="0">
            <a:spAutoFit/>
          </a:bodyPr>
          <a:lstStyle/>
          <a:p>
            <a:r>
              <a:rPr lang="it-IT" sz="1600"/>
              <a:t>P&amp;L</a:t>
            </a:r>
          </a:p>
        </p:txBody>
      </p:sp>
      <p:pic>
        <p:nvPicPr>
          <p:cNvPr id="36" name="Elemento grafico 35" descr="Badge 1 con riempimento a tinta unita">
            <a:extLst>
              <a:ext uri="{FF2B5EF4-FFF2-40B4-BE49-F238E27FC236}">
                <a16:creationId xmlns:a16="http://schemas.microsoft.com/office/drawing/2014/main" id="{5DC50484-FDAD-9C44-B708-6E6AF23B3A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1398" y="2067863"/>
            <a:ext cx="360000" cy="360000"/>
          </a:xfrm>
          <a:prstGeom prst="rect">
            <a:avLst/>
          </a:prstGeom>
        </p:spPr>
      </p:pic>
      <p:sp>
        <p:nvSpPr>
          <p:cNvPr id="37" name="Rettangolo 36">
            <a:extLst>
              <a:ext uri="{FF2B5EF4-FFF2-40B4-BE49-F238E27FC236}">
                <a16:creationId xmlns:a16="http://schemas.microsoft.com/office/drawing/2014/main" id="{04E3D6A5-9D5F-1044-9E08-597EB5E5717C}"/>
              </a:ext>
            </a:extLst>
          </p:cNvPr>
          <p:cNvSpPr/>
          <p:nvPr/>
        </p:nvSpPr>
        <p:spPr>
          <a:xfrm>
            <a:off x="6852285" y="3718386"/>
            <a:ext cx="1236851" cy="8646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65CF5095-662D-C84D-8267-A682243685C1}"/>
              </a:ext>
            </a:extLst>
          </p:cNvPr>
          <p:cNvSpPr txBox="1"/>
          <p:nvPr/>
        </p:nvSpPr>
        <p:spPr>
          <a:xfrm flipH="1">
            <a:off x="6910315" y="3718386"/>
            <a:ext cx="1093795" cy="338554"/>
          </a:xfrm>
          <a:prstGeom prst="rect">
            <a:avLst/>
          </a:prstGeom>
          <a:noFill/>
        </p:spPr>
        <p:txBody>
          <a:bodyPr wrap="square" rtlCol="0">
            <a:spAutoFit/>
          </a:bodyPr>
          <a:lstStyle/>
          <a:p>
            <a:r>
              <a:rPr lang="it-IT" sz="1600">
                <a:solidFill>
                  <a:srgbClr val="C00000"/>
                </a:solidFill>
              </a:rPr>
              <a:t>OCI</a:t>
            </a:r>
          </a:p>
        </p:txBody>
      </p:sp>
      <p:sp>
        <p:nvSpPr>
          <p:cNvPr id="35" name="CasellaDiTesto 34">
            <a:extLst>
              <a:ext uri="{FF2B5EF4-FFF2-40B4-BE49-F238E27FC236}">
                <a16:creationId xmlns:a16="http://schemas.microsoft.com/office/drawing/2014/main" id="{BD6C38F8-59B5-4748-97F0-7E1B39AE16E7}"/>
              </a:ext>
            </a:extLst>
          </p:cNvPr>
          <p:cNvSpPr txBox="1"/>
          <p:nvPr/>
        </p:nvSpPr>
        <p:spPr>
          <a:xfrm>
            <a:off x="1558358" y="2991321"/>
            <a:ext cx="1064387" cy="369332"/>
          </a:xfrm>
          <a:prstGeom prst="rect">
            <a:avLst/>
          </a:prstGeom>
          <a:noFill/>
        </p:spPr>
        <p:txBody>
          <a:bodyPr wrap="square" rtlCol="0">
            <a:spAutoFit/>
          </a:bodyPr>
          <a:lstStyle/>
          <a:p>
            <a:r>
              <a:rPr lang="it-IT" dirty="0"/>
              <a:t>€ 1000</a:t>
            </a:r>
          </a:p>
        </p:txBody>
      </p:sp>
      <p:pic>
        <p:nvPicPr>
          <p:cNvPr id="34" name="Elemento grafico 33" descr="Badge con riempimento a tinta unita">
            <a:extLst>
              <a:ext uri="{FF2B5EF4-FFF2-40B4-BE49-F238E27FC236}">
                <a16:creationId xmlns:a16="http://schemas.microsoft.com/office/drawing/2014/main" id="{36608270-39D6-204E-B060-CF8AE78249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19317" y="1216717"/>
            <a:ext cx="360000" cy="360000"/>
          </a:xfrm>
          <a:prstGeom prst="rect">
            <a:avLst/>
          </a:prstGeom>
        </p:spPr>
      </p:pic>
      <p:sp>
        <p:nvSpPr>
          <p:cNvPr id="3" name="Angolo ripiegato 2">
            <a:extLst>
              <a:ext uri="{FF2B5EF4-FFF2-40B4-BE49-F238E27FC236}">
                <a16:creationId xmlns:a16="http://schemas.microsoft.com/office/drawing/2014/main" id="{37714A22-3D17-3644-84FE-FF04A0D381D6}"/>
              </a:ext>
            </a:extLst>
          </p:cNvPr>
          <p:cNvSpPr/>
          <p:nvPr/>
        </p:nvSpPr>
        <p:spPr>
          <a:xfrm>
            <a:off x="4282418" y="2913385"/>
            <a:ext cx="560750" cy="419161"/>
          </a:xfrm>
          <a:prstGeom prst="foldedCorner">
            <a:avLst/>
          </a:prstGeom>
          <a:solidFill>
            <a:srgbClr val="9A273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+/_</a:t>
            </a:r>
          </a:p>
        </p:txBody>
      </p:sp>
      <p:pic>
        <p:nvPicPr>
          <p:cNvPr id="41" name="Elemento grafico 40" descr="Freccia: leggera curva con riempimento a tinta unita">
            <a:extLst>
              <a:ext uri="{FF2B5EF4-FFF2-40B4-BE49-F238E27FC236}">
                <a16:creationId xmlns:a16="http://schemas.microsoft.com/office/drawing/2014/main" id="{48C996F6-54B3-6149-AC0D-EB7DCB2782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604899">
            <a:off x="4695610" y="3212050"/>
            <a:ext cx="1610757" cy="914400"/>
          </a:xfrm>
          <a:prstGeom prst="rect">
            <a:avLst/>
          </a:prstGeom>
        </p:spPr>
      </p:pic>
      <p:sp>
        <p:nvSpPr>
          <p:cNvPr id="26" name="CasellaDiTesto 25">
            <a:extLst>
              <a:ext uri="{FF2B5EF4-FFF2-40B4-BE49-F238E27FC236}">
                <a16:creationId xmlns:a16="http://schemas.microsoft.com/office/drawing/2014/main" id="{34078F9F-48DF-9444-81FA-DC04301AD03C}"/>
              </a:ext>
            </a:extLst>
          </p:cNvPr>
          <p:cNvSpPr txBox="1"/>
          <p:nvPr/>
        </p:nvSpPr>
        <p:spPr>
          <a:xfrm>
            <a:off x="1425711" y="4189374"/>
            <a:ext cx="3542391" cy="738664"/>
          </a:xfrm>
          <a:prstGeom prst="rect">
            <a:avLst/>
          </a:prstGeom>
          <a:noFill/>
        </p:spPr>
        <p:txBody>
          <a:bodyPr wrap="square" rtlCol="0">
            <a:spAutoFit/>
          </a:bodyPr>
          <a:lstStyle/>
          <a:p>
            <a:r>
              <a:rPr lang="it-IT" sz="1400" dirty="0">
                <a:solidFill>
                  <a:schemeClr val="bg2">
                    <a:lumMod val="25000"/>
                  </a:schemeClr>
                </a:solidFill>
              </a:rPr>
              <a:t>Le variazioni del Fair Value si riportano in P&amp;L o in OCI in coerenza con la classificazione per modello di gestione</a:t>
            </a:r>
          </a:p>
        </p:txBody>
      </p:sp>
      <p:sp>
        <p:nvSpPr>
          <p:cNvPr id="33" name="Sottotitolo 2">
            <a:extLst>
              <a:ext uri="{FF2B5EF4-FFF2-40B4-BE49-F238E27FC236}">
                <a16:creationId xmlns:a16="http://schemas.microsoft.com/office/drawing/2014/main" id="{90CF60C3-5129-A74A-B132-97FB724D7CCD}"/>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313250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a:extLst>
              <a:ext uri="{FF2B5EF4-FFF2-40B4-BE49-F238E27FC236}">
                <a16:creationId xmlns:a16="http://schemas.microsoft.com/office/drawing/2014/main" id="{C78BC8DC-28F4-8E4B-9388-49C2455D57BB}"/>
              </a:ext>
            </a:extLst>
          </p:cNvPr>
          <p:cNvSpPr txBox="1"/>
          <p:nvPr/>
        </p:nvSpPr>
        <p:spPr>
          <a:xfrm>
            <a:off x="5755186" y="2202049"/>
            <a:ext cx="2353436" cy="1477328"/>
          </a:xfrm>
          <a:prstGeom prst="rect">
            <a:avLst/>
          </a:prstGeom>
          <a:noFill/>
        </p:spPr>
        <p:txBody>
          <a:bodyPr wrap="square" rtlCol="0">
            <a:spAutoFit/>
          </a:bodyPr>
          <a:lstStyle/>
          <a:p>
            <a:r>
              <a:rPr lang="it-IT" dirty="0"/>
              <a:t>NUOVA MODALITA’ </a:t>
            </a:r>
          </a:p>
          <a:p>
            <a:r>
              <a:rPr lang="it-IT" dirty="0"/>
              <a:t>DI RAPPRESENTAZIONE CON</a:t>
            </a:r>
          </a:p>
          <a:p>
            <a:r>
              <a:rPr lang="it-IT" dirty="0"/>
              <a:t>VISIONE PROSPETTICA </a:t>
            </a:r>
          </a:p>
          <a:p>
            <a:r>
              <a:rPr lang="it-IT" dirty="0"/>
              <a:t> </a:t>
            </a:r>
          </a:p>
        </p:txBody>
      </p:sp>
      <p:grpSp>
        <p:nvGrpSpPr>
          <p:cNvPr id="43" name="Gruppo 42">
            <a:extLst>
              <a:ext uri="{FF2B5EF4-FFF2-40B4-BE49-F238E27FC236}">
                <a16:creationId xmlns:a16="http://schemas.microsoft.com/office/drawing/2014/main" id="{B27E5E25-3C11-4743-B36B-081B2BA64591}"/>
              </a:ext>
            </a:extLst>
          </p:cNvPr>
          <p:cNvGrpSpPr/>
          <p:nvPr/>
        </p:nvGrpSpPr>
        <p:grpSpPr>
          <a:xfrm>
            <a:off x="1903273" y="2005254"/>
            <a:ext cx="2527299" cy="1993770"/>
            <a:chOff x="4871723" y="1807240"/>
            <a:chExt cx="2527299" cy="1993770"/>
          </a:xfrm>
        </p:grpSpPr>
        <p:sp>
          <p:nvSpPr>
            <p:cNvPr id="11" name="Rettangolo 10">
              <a:extLst>
                <a:ext uri="{FF2B5EF4-FFF2-40B4-BE49-F238E27FC236}">
                  <a16:creationId xmlns:a16="http://schemas.microsoft.com/office/drawing/2014/main" id="{3808CA8A-F7B9-AB4A-96EC-287EA7F334BC}"/>
                </a:ext>
              </a:extLst>
            </p:cNvPr>
            <p:cNvSpPr/>
            <p:nvPr/>
          </p:nvSpPr>
          <p:spPr>
            <a:xfrm>
              <a:off x="4871723" y="1807240"/>
              <a:ext cx="2527200" cy="1993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4CC6B8-CE8E-9442-9C7B-A489ECA02380}"/>
                </a:ext>
              </a:extLst>
            </p:cNvPr>
            <p:cNvSpPr/>
            <p:nvPr/>
          </p:nvSpPr>
          <p:spPr>
            <a:xfrm>
              <a:off x="4876803" y="2176575"/>
              <a:ext cx="1264920" cy="1624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FCD1CC2-4E57-FE47-BDF7-211FAEFEF134}"/>
                </a:ext>
              </a:extLst>
            </p:cNvPr>
            <p:cNvSpPr txBox="1"/>
            <p:nvPr/>
          </p:nvSpPr>
          <p:spPr>
            <a:xfrm flipH="1">
              <a:off x="5242237" y="1807241"/>
              <a:ext cx="2156785" cy="338554"/>
            </a:xfrm>
            <a:prstGeom prst="rect">
              <a:avLst/>
            </a:prstGeom>
            <a:noFill/>
          </p:spPr>
          <p:txBody>
            <a:bodyPr wrap="square" rtlCol="0">
              <a:spAutoFit/>
            </a:bodyPr>
            <a:lstStyle/>
            <a:p>
              <a:r>
                <a:rPr lang="it-IT" sz="1600"/>
                <a:t>STATO PATRIMONIALE</a:t>
              </a:r>
            </a:p>
          </p:txBody>
        </p:sp>
        <p:sp>
          <p:nvSpPr>
            <p:cNvPr id="42" name="CasellaDiTesto 41">
              <a:extLst>
                <a:ext uri="{FF2B5EF4-FFF2-40B4-BE49-F238E27FC236}">
                  <a16:creationId xmlns:a16="http://schemas.microsoft.com/office/drawing/2014/main" id="{D25E16FE-FAE9-2E45-B7C9-A1D0516FEAEF}"/>
                </a:ext>
              </a:extLst>
            </p:cNvPr>
            <p:cNvSpPr txBox="1"/>
            <p:nvPr/>
          </p:nvSpPr>
          <p:spPr>
            <a:xfrm>
              <a:off x="6271886" y="2619460"/>
              <a:ext cx="1064387" cy="369332"/>
            </a:xfrm>
            <a:prstGeom prst="rect">
              <a:avLst/>
            </a:prstGeom>
            <a:noFill/>
          </p:spPr>
          <p:txBody>
            <a:bodyPr wrap="square" rtlCol="0">
              <a:spAutoFit/>
            </a:bodyPr>
            <a:lstStyle/>
            <a:p>
              <a:r>
                <a:rPr lang="it-IT" dirty="0"/>
                <a:t>€ 1000</a:t>
              </a:r>
            </a:p>
          </p:txBody>
        </p:sp>
      </p:grpSp>
      <p:pic>
        <p:nvPicPr>
          <p:cNvPr id="19" name="Elemento grafico 18" descr="Freccia: leggera curva con riempimento a tinta unita">
            <a:extLst>
              <a:ext uri="{FF2B5EF4-FFF2-40B4-BE49-F238E27FC236}">
                <a16:creationId xmlns:a16="http://schemas.microsoft.com/office/drawing/2014/main" id="{7277ECA3-2A9B-5341-8F9E-48B9E8286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445813" y="2544939"/>
            <a:ext cx="1264920" cy="914400"/>
          </a:xfrm>
          <a:prstGeom prst="rect">
            <a:avLst/>
          </a:prstGeom>
        </p:spPr>
      </p:pic>
      <p:pic>
        <p:nvPicPr>
          <p:cNvPr id="18" name="Picture 4" descr="Lynchpin Training - IFRS 17 sets out principles for the recognition,  measurement, presentation, and disclosure of insurance contracts within the  scope of IFRS 17. IFRS 17 will be mandatorily effective from the">
            <a:extLst>
              <a:ext uri="{FF2B5EF4-FFF2-40B4-BE49-F238E27FC236}">
                <a16:creationId xmlns:a16="http://schemas.microsoft.com/office/drawing/2014/main" id="{D00BBB5F-C44C-5242-AC3F-D3666DC85C69}"/>
              </a:ext>
            </a:extLst>
          </p:cNvPr>
          <p:cNvPicPr>
            <a:picLocks noGrp="1" noChangeAspect="1" noChangeArrowheads="1"/>
          </p:cNvPicPr>
          <p:nvPr>
            <p:ph sz="quarter" idx="4"/>
          </p:nvPr>
        </p:nvPicPr>
        <p:blipFill>
          <a:blip r:embed="rId5">
            <a:extLst>
              <a:ext uri="{28A0092B-C50C-407E-A947-70E740481C1C}">
                <a14:useLocalDpi xmlns:a14="http://schemas.microsoft.com/office/drawing/2010/main"/>
              </a:ext>
            </a:extLst>
          </a:blip>
          <a:stretch>
            <a:fillRect/>
          </a:stretch>
        </p:blipFill>
        <p:spPr bwMode="auto">
          <a:xfrm>
            <a:off x="7246981" y="808544"/>
            <a:ext cx="1723283" cy="986391"/>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a:extLst>
              <a:ext uri="{FF2B5EF4-FFF2-40B4-BE49-F238E27FC236}">
                <a16:creationId xmlns:a16="http://schemas.microsoft.com/office/drawing/2014/main" id="{F2B30E10-1467-6645-923D-F982BC335D2E}"/>
              </a:ext>
            </a:extLst>
          </p:cNvPr>
          <p:cNvSpPr/>
          <p:nvPr/>
        </p:nvSpPr>
        <p:spPr>
          <a:xfrm>
            <a:off x="1902026" y="2360532"/>
            <a:ext cx="1263600"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Asset</a:t>
            </a:r>
            <a:endParaRPr lang="it-IT" sz="1600" b="1">
              <a:solidFill>
                <a:schemeClr val="tx1"/>
              </a:solidFill>
              <a:latin typeface="+mj-lt"/>
            </a:endParaRPr>
          </a:p>
        </p:txBody>
      </p:sp>
      <p:sp>
        <p:nvSpPr>
          <p:cNvPr id="20" name="Rettangolo 19">
            <a:extLst>
              <a:ext uri="{FF2B5EF4-FFF2-40B4-BE49-F238E27FC236}">
                <a16:creationId xmlns:a16="http://schemas.microsoft.com/office/drawing/2014/main" id="{9701E507-2ED0-6B48-8855-C220E7EF743C}"/>
              </a:ext>
            </a:extLst>
          </p:cNvPr>
          <p:cNvSpPr/>
          <p:nvPr/>
        </p:nvSpPr>
        <p:spPr>
          <a:xfrm>
            <a:off x="3177133" y="2360532"/>
            <a:ext cx="1263600"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solidFill>
                  <a:schemeClr val="tx1"/>
                </a:solidFill>
                <a:latin typeface="+mj-lt"/>
              </a:rPr>
              <a:t>Liability</a:t>
            </a:r>
            <a:endParaRPr lang="it-IT" sz="1600" b="1">
              <a:solidFill>
                <a:schemeClr val="tx1"/>
              </a:solidFill>
              <a:latin typeface="+mj-lt"/>
            </a:endParaRPr>
          </a:p>
        </p:txBody>
      </p:sp>
      <p:sp>
        <p:nvSpPr>
          <p:cNvPr id="14" name="CasellaDiTesto 13">
            <a:extLst>
              <a:ext uri="{FF2B5EF4-FFF2-40B4-BE49-F238E27FC236}">
                <a16:creationId xmlns:a16="http://schemas.microsoft.com/office/drawing/2014/main" id="{9F071E63-181C-4943-B383-8ECBA3DA1155}"/>
              </a:ext>
            </a:extLst>
          </p:cNvPr>
          <p:cNvSpPr txBox="1"/>
          <p:nvPr/>
        </p:nvSpPr>
        <p:spPr>
          <a:xfrm>
            <a:off x="2101239" y="2821181"/>
            <a:ext cx="1064387" cy="369332"/>
          </a:xfrm>
          <a:prstGeom prst="rect">
            <a:avLst/>
          </a:prstGeom>
          <a:noFill/>
        </p:spPr>
        <p:txBody>
          <a:bodyPr wrap="square" rtlCol="0">
            <a:spAutoFit/>
          </a:bodyPr>
          <a:lstStyle/>
          <a:p>
            <a:r>
              <a:rPr lang="it-IT" dirty="0"/>
              <a:t>€ k</a:t>
            </a:r>
          </a:p>
        </p:txBody>
      </p:sp>
      <p:sp>
        <p:nvSpPr>
          <p:cNvPr id="17" name="Sottotitolo 2">
            <a:extLst>
              <a:ext uri="{FF2B5EF4-FFF2-40B4-BE49-F238E27FC236}">
                <a16:creationId xmlns:a16="http://schemas.microsoft.com/office/drawing/2014/main" id="{2F528424-10CC-D44C-B592-B6DBE84C7CF7}"/>
              </a:ext>
            </a:extLst>
          </p:cNvPr>
          <p:cNvSpPr txBox="1">
            <a:spLocks/>
          </p:cNvSpPr>
          <p:nvPr/>
        </p:nvSpPr>
        <p:spPr>
          <a:xfrm>
            <a:off x="6622523" y="4728809"/>
            <a:ext cx="2521477" cy="26027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sz="900" dirty="0"/>
              <a:t>@Franca Forster |Ordine degli Attuari</a:t>
            </a:r>
            <a:br>
              <a:rPr lang="it-IT" sz="1000" dirty="0"/>
            </a:br>
            <a:endParaRPr lang="it-IT" sz="1000" dirty="0"/>
          </a:p>
          <a:p>
            <a:endParaRPr lang="it-IT" sz="1000" dirty="0"/>
          </a:p>
        </p:txBody>
      </p:sp>
    </p:spTree>
    <p:extLst>
      <p:ext uri="{BB962C8B-B14F-4D97-AF65-F5344CB8AC3E}">
        <p14:creationId xmlns:p14="http://schemas.microsoft.com/office/powerpoint/2010/main" val="251450238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4147</TotalTime>
  <Words>2023</Words>
  <Application>Microsoft Office PowerPoint</Application>
  <PresentationFormat>Presentazione su schermo (16:9)</PresentationFormat>
  <Paragraphs>364</Paragraphs>
  <Slides>28</Slides>
  <Notes>26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ArialMT</vt:lpstr>
      <vt:lpstr>Bradley Hand</vt:lpstr>
      <vt:lpstr>Calibri</vt:lpstr>
      <vt:lpstr>Calibri Light</vt:lpstr>
      <vt:lpstr>Tema di Office</vt:lpstr>
      <vt:lpstr>L’interazione tra  IFRS 17 ed IFRS 9  ed i relativi effetti di volatilità sul Conto Economico</vt:lpstr>
      <vt:lpstr>Presentazione standard di PowerPoint</vt:lpstr>
      <vt:lpstr>+</vt:lpstr>
      <vt:lpstr>Presentazione standard di PowerPoint</vt:lpstr>
      <vt:lpstr>Benefici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Alberto Lonza</cp:lastModifiedBy>
  <cp:revision>66</cp:revision>
  <cp:lastPrinted>2021-10-11T16:08:29Z</cp:lastPrinted>
  <dcterms:created xsi:type="dcterms:W3CDTF">2021-10-11T15:17:49Z</dcterms:created>
  <dcterms:modified xsi:type="dcterms:W3CDTF">2021-11-09T11:46:46Z</dcterms:modified>
</cp:coreProperties>
</file>