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01" r:id="rId3"/>
    <p:sldId id="272" r:id="rId4"/>
    <p:sldId id="260" r:id="rId5"/>
    <p:sldId id="291" r:id="rId6"/>
    <p:sldId id="280" r:id="rId7"/>
    <p:sldId id="288" r:id="rId8"/>
    <p:sldId id="286" r:id="rId9"/>
    <p:sldId id="302" r:id="rId10"/>
    <p:sldId id="264" r:id="rId11"/>
    <p:sldId id="265" r:id="rId12"/>
    <p:sldId id="295" r:id="rId13"/>
    <p:sldId id="298" r:id="rId14"/>
    <p:sldId id="274" r:id="rId15"/>
    <p:sldId id="269" r:id="rId16"/>
    <p:sldId id="287" r:id="rId17"/>
    <p:sldId id="289" r:id="rId18"/>
    <p:sldId id="294" r:id="rId19"/>
    <p:sldId id="271" r:id="rId20"/>
    <p:sldId id="299" r:id="rId21"/>
    <p:sldId id="303" r:id="rId22"/>
    <p:sldId id="305" r:id="rId23"/>
    <p:sldId id="309" r:id="rId24"/>
    <p:sldId id="306" r:id="rId25"/>
    <p:sldId id="308" r:id="rId26"/>
    <p:sldId id="304" r:id="rId27"/>
    <p:sldId id="307" r:id="rId28"/>
    <p:sldId id="297" r:id="rId29"/>
    <p:sldId id="283" r:id="rId30"/>
    <p:sldId id="276" r:id="rId31"/>
    <p:sldId id="290" r:id="rId32"/>
    <p:sldId id="292" r:id="rId33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99"/>
    <a:srgbClr val="FFFFCC"/>
    <a:srgbClr val="FFCC99"/>
    <a:srgbClr val="6600FF"/>
    <a:srgbClr val="9966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60" autoAdjust="0"/>
    <p:restoredTop sz="94757" autoAdjust="0"/>
  </p:normalViewPr>
  <p:slideViewPr>
    <p:cSldViewPr>
      <p:cViewPr>
        <p:scale>
          <a:sx n="75" d="100"/>
          <a:sy n="75" d="100"/>
        </p:scale>
        <p:origin x="-19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defTabSz="955675">
              <a:defRPr sz="13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58" tIns="47779" rIns="95558" bIns="47779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pPr>
              <a:defRPr/>
            </a:pPr>
            <a:fld id="{8B5E8538-6658-43A2-AA99-FF2ECD7D34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39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E6B70C-0D6D-4A53-B7A2-6C1950576505}" type="slidenum">
              <a:rPr lang="it-IT" smtClean="0"/>
              <a:pPr eaLnBrk="1" hangingPunct="1"/>
              <a:t>1</a:t>
            </a:fld>
            <a:endParaRPr lang="it-IT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z="20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DAC5C7F-FE41-4662-94C5-2A8E09F21885}" type="slidenum">
              <a:rPr lang="it-IT" smtClean="0"/>
              <a:pPr eaLnBrk="1" hangingPunct="1"/>
              <a:t>10</a:t>
            </a:fld>
            <a:endParaRPr lang="it-IT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E56AC1C-18B0-48CF-BF0F-E260A2020F2A}" type="slidenum">
              <a:rPr lang="it-IT" smtClean="0"/>
              <a:pPr eaLnBrk="1" hangingPunct="1"/>
              <a:t>11</a:t>
            </a:fld>
            <a:endParaRPr lang="it-IT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C9889C-2C4A-446A-AC55-46CAA0A0FF57}" type="slidenum">
              <a:rPr lang="it-IT" smtClean="0"/>
              <a:pPr eaLnBrk="1" hangingPunct="1"/>
              <a:t>12</a:t>
            </a:fld>
            <a:endParaRPr lang="it-IT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192585-AEA0-4DEE-A6AD-D9F4B592C2F1}" type="slidenum">
              <a:rPr lang="it-IT" smtClean="0"/>
              <a:pPr eaLnBrk="1" hangingPunct="1"/>
              <a:t>13</a:t>
            </a:fld>
            <a:endParaRPr lang="it-IT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51FB94-A3B6-41F7-8F49-BD3519C16CDF}" type="slidenum">
              <a:rPr lang="it-IT" smtClean="0"/>
              <a:pPr eaLnBrk="1" hangingPunct="1"/>
              <a:t>14</a:t>
            </a:fld>
            <a:endParaRPr lang="it-IT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81CFF6-E926-4842-9F0C-4FA88DA922D5}" type="slidenum">
              <a:rPr lang="it-IT" smtClean="0"/>
              <a:pPr eaLnBrk="1" hangingPunct="1"/>
              <a:t>15</a:t>
            </a:fld>
            <a:endParaRPr lang="it-IT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F94234D-3068-40AC-8498-14AA040C6502}" type="slidenum">
              <a:rPr lang="it-IT" smtClean="0"/>
              <a:pPr eaLnBrk="1" hangingPunct="1"/>
              <a:t>16</a:t>
            </a:fld>
            <a:endParaRPr lang="it-IT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0D8BA73-A8CA-4D54-907F-6D3C183D0DD2}" type="slidenum">
              <a:rPr lang="it-IT" smtClean="0"/>
              <a:pPr eaLnBrk="1" hangingPunct="1"/>
              <a:t>17</a:t>
            </a:fld>
            <a:endParaRPr lang="it-IT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C73558-9B8C-42C5-B426-EB31933A2151}" type="slidenum">
              <a:rPr lang="it-IT" smtClean="0"/>
              <a:pPr eaLnBrk="1" hangingPunct="1"/>
              <a:t>18</a:t>
            </a:fld>
            <a:endParaRPr lang="it-IT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9FD647A-7768-4030-86F6-5175AD2EA865}" type="slidenum">
              <a:rPr lang="it-IT" smtClean="0"/>
              <a:pPr eaLnBrk="1" hangingPunct="1"/>
              <a:t>19</a:t>
            </a:fld>
            <a:endParaRPr lang="it-IT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1BBCB2D-6513-4F26-BEFD-5844D52ACE3B}" type="slidenum">
              <a:rPr lang="it-IT" smtClean="0"/>
              <a:pPr eaLnBrk="1" hangingPunct="1"/>
              <a:t>2</a:t>
            </a:fld>
            <a:endParaRPr lang="it-IT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B9FD2-5A88-4146-AA70-3A790D5C1B14}" type="slidenum">
              <a:rPr lang="it-IT" smtClean="0"/>
              <a:pPr eaLnBrk="1" hangingPunct="1"/>
              <a:t>20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B9FD2-5A88-4146-AA70-3A790D5C1B14}" type="slidenum">
              <a:rPr lang="it-IT" smtClean="0"/>
              <a:pPr eaLnBrk="1" hangingPunct="1"/>
              <a:t>21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B9FD2-5A88-4146-AA70-3A790D5C1B14}" type="slidenum">
              <a:rPr lang="it-IT" smtClean="0"/>
              <a:pPr eaLnBrk="1" hangingPunct="1"/>
              <a:t>22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B9FD2-5A88-4146-AA70-3A790D5C1B14}" type="slidenum">
              <a:rPr lang="it-IT" smtClean="0"/>
              <a:pPr eaLnBrk="1" hangingPunct="1"/>
              <a:t>23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B9FD2-5A88-4146-AA70-3A790D5C1B14}" type="slidenum">
              <a:rPr lang="it-IT" smtClean="0"/>
              <a:pPr eaLnBrk="1" hangingPunct="1"/>
              <a:t>24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B9FD2-5A88-4146-AA70-3A790D5C1B14}" type="slidenum">
              <a:rPr lang="it-IT" smtClean="0"/>
              <a:pPr eaLnBrk="1" hangingPunct="1"/>
              <a:t>25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B9FD2-5A88-4146-AA70-3A790D5C1B14}" type="slidenum">
              <a:rPr lang="it-IT" smtClean="0"/>
              <a:pPr eaLnBrk="1" hangingPunct="1"/>
              <a:t>26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B9FD2-5A88-4146-AA70-3A790D5C1B14}" type="slidenum">
              <a:rPr lang="it-IT" smtClean="0"/>
              <a:pPr eaLnBrk="1" hangingPunct="1"/>
              <a:t>27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97CFDFA-3CB1-4E57-B8EE-93393A923BBB}" type="slidenum">
              <a:rPr lang="it-IT" smtClean="0"/>
              <a:pPr eaLnBrk="1" hangingPunct="1"/>
              <a:t>28</a:t>
            </a:fld>
            <a:endParaRPr lang="it-IT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FE0E2C4-8878-4012-A9BF-0D67C18BA738}" type="slidenum">
              <a:rPr lang="it-IT" smtClean="0"/>
              <a:pPr eaLnBrk="1" hangingPunct="1"/>
              <a:t>29</a:t>
            </a:fld>
            <a:endParaRPr lang="it-IT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7279BE-DD81-4B28-9C86-76BFD75E05D0}" type="slidenum">
              <a:rPr lang="it-IT" smtClean="0"/>
              <a:pPr eaLnBrk="1" hangingPunct="1"/>
              <a:t>3</a:t>
            </a:fld>
            <a:endParaRPr lang="it-IT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ACE41B6-6EB4-4A56-8782-0892AF03E2E5}" type="slidenum">
              <a:rPr lang="it-IT" smtClean="0"/>
              <a:pPr eaLnBrk="1" hangingPunct="1"/>
              <a:t>30</a:t>
            </a:fld>
            <a:endParaRPr lang="it-IT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BFB4B6B-1F39-4188-8F9E-FF61A22A70E6}" type="slidenum">
              <a:rPr lang="it-IT" smtClean="0"/>
              <a:pPr eaLnBrk="1" hangingPunct="1"/>
              <a:t>31</a:t>
            </a:fld>
            <a:endParaRPr lang="it-IT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E9CDA92-427F-42BF-A5C3-4D34B6937045}" type="slidenum">
              <a:rPr lang="it-IT" smtClean="0"/>
              <a:pPr eaLnBrk="1" hangingPunct="1"/>
              <a:t>32</a:t>
            </a:fld>
            <a:endParaRPr lang="it-IT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9D6793-4AFD-4980-9D2B-F7F1FA7F083D}" type="slidenum">
              <a:rPr lang="it-IT" smtClean="0"/>
              <a:pPr eaLnBrk="1" hangingPunct="1"/>
              <a:t>4</a:t>
            </a:fld>
            <a:endParaRPr lang="it-IT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1B2582B-722F-4884-8009-6C676683D4E6}" type="slidenum">
              <a:rPr lang="it-IT" smtClean="0"/>
              <a:pPr eaLnBrk="1" hangingPunct="1"/>
              <a:t>5</a:t>
            </a:fld>
            <a:endParaRPr lang="it-IT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727BEB1-026D-444D-94ED-D05979E10C0D}" type="slidenum">
              <a:rPr lang="it-IT" smtClean="0"/>
              <a:pPr eaLnBrk="1" hangingPunct="1"/>
              <a:t>6</a:t>
            </a:fld>
            <a:endParaRPr lang="it-IT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D3476B6-465F-4141-9AEE-7EE49DA23B6B}" type="slidenum">
              <a:rPr lang="it-IT" smtClean="0"/>
              <a:pPr eaLnBrk="1" hangingPunct="1"/>
              <a:t>7</a:t>
            </a:fld>
            <a:endParaRPr lang="it-IT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7237221-A47B-40EB-A3D3-5C03823D6009}" type="slidenum">
              <a:rPr lang="it-IT" smtClean="0"/>
              <a:pPr eaLnBrk="1" hangingPunct="1"/>
              <a:t>8</a:t>
            </a:fld>
            <a:endParaRPr lang="it-IT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556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DB9FD2-5A88-4146-AA70-3A790D5C1B14}" type="slidenum">
              <a:rPr lang="it-IT" smtClean="0"/>
              <a:pPr eaLnBrk="1" hangingPunct="1"/>
              <a:t>9</a:t>
            </a:fld>
            <a:endParaRPr lang="it-IT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6FA14-B953-45E2-AFF2-0A148B1FC4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40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BC97D-2B92-4EF2-944E-ED32D254FB4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91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34F38-1B18-473F-AA5B-2943A26AD4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525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EC5A2-88E2-443F-AD21-1149EF98CA9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187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179CA-EE40-4C2F-B1B8-40A1D13059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62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2CCB2-466C-4461-9B21-3FDEDD0AE3C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286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9E71-7E06-48D2-8055-B5B7E829624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724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523F1-BA86-4273-B6AB-5DAA565CC0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18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B73C-12CC-4479-BB23-6F975917C9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07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461C1-CCDF-4AD6-8420-35FADA5902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8843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B55F4-AB9A-47FA-BFB9-F01D577B98D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62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A28DC1-2C15-4B93-979B-63E32CC926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9.png"/><Relationship Id="rId4" Type="http://schemas.openxmlformats.org/officeDocument/2006/relationships/oleObject" Target="../embeddings/Microsoft_Excel_97-2003_Worksheet1.xls"/><Relationship Id="rId9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viva.com/media/news/item/the-surprising-effect-of-the-eu-gender-directive-on-annuity-sales-17233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as.org.uk/diary/view_meeting?id=SIASApril2014Paper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as.org.uk/diary/view_meeting?id=SIASApril2014Pape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as.org.uk/diary/view_meeting?id=SIASApril2014Pape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as.org.uk/diary/view_meeting?id=SIASApril2014Paper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tribune.com/news/local/suburbs/highland_park_deerfield/community/chi-ugc-article-gender-based-pricing-comes-to-long-term-care-2013-07-25,0,7783400.story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as.org.uk/diary/view_meeting?id=SIASApril2014Pape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iopa.europa.eu/fileadmin/tx_dam/files/publications/reports/8.2._EIOPA-CCPFI-13091_Test_Achats_rev2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692150"/>
            <a:ext cx="7993063" cy="2881313"/>
          </a:xfrm>
          <a:solidFill>
            <a:srgbClr val="DDDDDD"/>
          </a:solidFill>
        </p:spPr>
        <p:txBody>
          <a:bodyPr/>
          <a:lstStyle/>
          <a:p>
            <a:pPr eaLnBrk="1" hangingPunct="1"/>
            <a:r>
              <a:rPr lang="it-IT" sz="2800" b="1" smtClean="0">
                <a:solidFill>
                  <a:schemeClr val="accent2"/>
                </a:solidFill>
              </a:rPr>
              <a:t>GENDER DIRECTIVE:</a:t>
            </a:r>
            <a:br>
              <a:rPr lang="it-IT" sz="2800" b="1" smtClean="0">
                <a:solidFill>
                  <a:schemeClr val="accent2"/>
                </a:solidFill>
              </a:rPr>
            </a:br>
            <a:r>
              <a:rPr lang="it-IT" sz="2800" b="1" smtClean="0">
                <a:solidFill>
                  <a:schemeClr val="accent2"/>
                </a:solidFill>
              </a:rPr>
              <a:t>IMPATTI SULL’ASSICURAZIONE VITA</a:t>
            </a:r>
            <a:br>
              <a:rPr lang="it-IT" sz="2800" b="1" smtClean="0">
                <a:solidFill>
                  <a:schemeClr val="accent2"/>
                </a:solidFill>
              </a:rPr>
            </a:br>
            <a:r>
              <a:rPr lang="it-IT" sz="2000" b="1" smtClean="0">
                <a:solidFill>
                  <a:schemeClr val="accent2"/>
                </a:solidFill>
              </a:rPr>
              <a:t/>
            </a:r>
            <a:br>
              <a:rPr lang="it-IT" sz="2000" b="1" smtClean="0">
                <a:solidFill>
                  <a:schemeClr val="accent2"/>
                </a:solidFill>
              </a:rPr>
            </a:br>
            <a:r>
              <a:rPr lang="it-IT" sz="2000" b="1" smtClean="0">
                <a:solidFill>
                  <a:schemeClr val="accent2"/>
                </a:solidFill>
              </a:rPr>
              <a:t> </a:t>
            </a:r>
            <a:r>
              <a:rPr lang="it-IT" sz="1800" smtClean="0">
                <a:solidFill>
                  <a:schemeClr val="accent2"/>
                </a:solidFill>
              </a:rPr>
              <a:t>DIVIETO DI DIFFERENZIAZIONE DEI PREMI E DELLE PRESTAZIONI </a:t>
            </a:r>
            <a:br>
              <a:rPr lang="it-IT" sz="1800" smtClean="0">
                <a:solidFill>
                  <a:schemeClr val="accent2"/>
                </a:solidFill>
              </a:rPr>
            </a:br>
            <a:r>
              <a:rPr lang="it-IT" sz="1800" smtClean="0">
                <a:solidFill>
                  <a:schemeClr val="accent2"/>
                </a:solidFill>
              </a:rPr>
              <a:t>IN BASE AL GENERE </a:t>
            </a:r>
            <a:br>
              <a:rPr lang="it-IT" sz="1800" smtClean="0">
                <a:solidFill>
                  <a:schemeClr val="accent2"/>
                </a:solidFill>
              </a:rPr>
            </a:br>
            <a:endParaRPr lang="it-IT" sz="1800" smtClean="0">
              <a:solidFill>
                <a:schemeClr val="accent2"/>
              </a:solidFill>
            </a:endParaRPr>
          </a:p>
        </p:txBody>
      </p:sp>
      <p:sp>
        <p:nvSpPr>
          <p:cNvPr id="2051" name="Line 4"/>
          <p:cNvSpPr>
            <a:spLocks noChangeShapeType="1"/>
          </p:cNvSpPr>
          <p:nvPr/>
        </p:nvSpPr>
        <p:spPr bwMode="auto">
          <a:xfrm flipV="1">
            <a:off x="539750" y="333375"/>
            <a:ext cx="7993063" cy="7143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2" name="Line 5"/>
          <p:cNvSpPr>
            <a:spLocks noChangeShapeType="1"/>
          </p:cNvSpPr>
          <p:nvPr/>
        </p:nvSpPr>
        <p:spPr bwMode="auto">
          <a:xfrm>
            <a:off x="611188" y="5949950"/>
            <a:ext cx="792162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539750" y="4724400"/>
            <a:ext cx="7993063" cy="79216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it-IT" sz="1400" b="1">
                <a:solidFill>
                  <a:schemeClr val="accent2"/>
                </a:solidFill>
              </a:rPr>
              <a:t>Alberto Lonza – Ordine degli Attuari – Membro della Commissione Vita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195512" y="4021859"/>
            <a:ext cx="4681538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200" b="1" i="1" dirty="0" smtClean="0">
                <a:solidFill>
                  <a:schemeClr val="accent2"/>
                </a:solidFill>
              </a:rPr>
              <a:t>Milano, 8 aprile 2014</a:t>
            </a:r>
            <a:endParaRPr lang="it-IT" sz="1200" b="1" i="1" dirty="0">
              <a:solidFill>
                <a:schemeClr val="accent2"/>
              </a:solidFill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6199188"/>
            <a:ext cx="2236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6199188"/>
            <a:ext cx="21097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539750" y="1196975"/>
            <a:ext cx="8135938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 algn="ctr"/>
            <a:endParaRPr lang="it-IT" sz="1600">
              <a:solidFill>
                <a:schemeClr val="accent2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ORDINE DEGLI ATTUARI: DOCUMENTO DI INDIRIZZO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1042987" y="1268413"/>
            <a:ext cx="71786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defTabSz="265113"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URL</a:t>
            </a:r>
            <a:r>
              <a:rPr lang="it-IT" sz="1400" dirty="0" smtClean="0">
                <a:solidFill>
                  <a:schemeClr val="accent2"/>
                </a:solidFill>
              </a:rPr>
              <a:t>: </a:t>
            </a:r>
            <a:r>
              <a:rPr lang="it-IT" sz="1400" dirty="0" smtClean="0">
                <a:solidFill>
                  <a:srgbClr val="6600FF"/>
                </a:solidFill>
              </a:rPr>
              <a:t>http</a:t>
            </a:r>
            <a:r>
              <a:rPr lang="it-IT" sz="1400" dirty="0">
                <a:solidFill>
                  <a:srgbClr val="6600FF"/>
                </a:solidFill>
              </a:rPr>
              <a:t>://www.ordineattuari.it/articoli/comunicati-stampa/2012/9/direttiva-dell'ordine-degli-attuari-sulla-gender-directive</a:t>
            </a:r>
          </a:p>
          <a:p>
            <a:pPr indent="1588" algn="just" defTabSz="265113">
              <a:spcBef>
                <a:spcPct val="20000"/>
              </a:spcBef>
            </a:pP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ct val="114000"/>
              </a:lnSpc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FINALITA’: </a:t>
            </a:r>
            <a:r>
              <a:rPr lang="it-IT" sz="1400" dirty="0" smtClean="0">
                <a:solidFill>
                  <a:schemeClr val="accent2"/>
                </a:solidFill>
              </a:rPr>
              <a:t>     </a:t>
            </a:r>
            <a:r>
              <a:rPr lang="it-IT" sz="1400" b="1" dirty="0" smtClean="0">
                <a:solidFill>
                  <a:schemeClr val="accent2"/>
                </a:solidFill>
              </a:rPr>
              <a:t>impatti </a:t>
            </a:r>
            <a:r>
              <a:rPr lang="it-IT" sz="1400" dirty="0">
                <a:solidFill>
                  <a:schemeClr val="accent2"/>
                </a:solidFill>
              </a:rPr>
              <a:t>della direttiva 2004/113/CE nel settore delle, </a:t>
            </a:r>
            <a:r>
              <a:rPr lang="it-IT" sz="1400" b="1" dirty="0">
                <a:solidFill>
                  <a:schemeClr val="accent2"/>
                </a:solidFill>
              </a:rPr>
              <a:t>con riferimento al 					 </a:t>
            </a:r>
            <a:r>
              <a:rPr lang="it-IT" sz="1400" b="1" dirty="0" smtClean="0">
                <a:solidFill>
                  <a:schemeClr val="accent2"/>
                </a:solidFill>
              </a:rPr>
              <a:t> Regolamento </a:t>
            </a:r>
            <a:r>
              <a:rPr lang="it-IT" sz="1400" b="1" dirty="0">
                <a:solidFill>
                  <a:schemeClr val="accent2"/>
                </a:solidFill>
              </a:rPr>
              <a:t>ISVAP n° 21/2008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1043384" y="3046413"/>
            <a:ext cx="69850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PRICING: </a:t>
            </a:r>
            <a:r>
              <a:rPr lang="it-IT" sz="1400" dirty="0" smtClean="0">
                <a:solidFill>
                  <a:schemeClr val="accent2"/>
                </a:solidFill>
              </a:rPr>
              <a:t>    le </a:t>
            </a:r>
            <a:r>
              <a:rPr lang="it-IT" sz="1400" dirty="0">
                <a:solidFill>
                  <a:schemeClr val="accent2"/>
                </a:solidFill>
              </a:rPr>
              <a:t>tariffe prezzate con basi </a:t>
            </a:r>
            <a:r>
              <a:rPr lang="it-IT" sz="1400" i="1" dirty="0">
                <a:solidFill>
                  <a:schemeClr val="accent2"/>
                </a:solidFill>
              </a:rPr>
              <a:t>gender </a:t>
            </a:r>
            <a:r>
              <a:rPr lang="it-IT" sz="1400" i="1" dirty="0" err="1">
                <a:solidFill>
                  <a:schemeClr val="accent2"/>
                </a:solidFill>
              </a:rPr>
              <a:t>specific</a:t>
            </a:r>
            <a:r>
              <a:rPr lang="it-IT" sz="1400" i="1" dirty="0">
                <a:solidFill>
                  <a:schemeClr val="accent2"/>
                </a:solidFill>
              </a:rPr>
              <a:t> </a:t>
            </a:r>
            <a:r>
              <a:rPr lang="it-IT" sz="1400" dirty="0">
                <a:solidFill>
                  <a:schemeClr val="accent2"/>
                </a:solidFill>
              </a:rPr>
              <a:t>devono essere </a:t>
            </a:r>
            <a:r>
              <a:rPr lang="it-IT" sz="1400" b="1" dirty="0">
                <a:solidFill>
                  <a:schemeClr val="accent2"/>
                </a:solidFill>
              </a:rPr>
              <a:t>sostituite </a:t>
            </a:r>
            <a:r>
              <a:rPr lang="it-IT" sz="1400" b="1" dirty="0" smtClean="0">
                <a:solidFill>
                  <a:schemeClr val="accent2"/>
                </a:solidFill>
              </a:rPr>
              <a:t>con 			     nuove </a:t>
            </a:r>
            <a:r>
              <a:rPr lang="it-IT" sz="1400" b="1" dirty="0">
                <a:solidFill>
                  <a:schemeClr val="accent2"/>
                </a:solidFill>
              </a:rPr>
              <a:t>tariffe di premio valutate con basi </a:t>
            </a:r>
            <a:r>
              <a:rPr lang="it-IT" sz="1400" b="1" i="1" dirty="0">
                <a:solidFill>
                  <a:schemeClr val="accent2"/>
                </a:solidFill>
              </a:rPr>
              <a:t>gender </a:t>
            </a:r>
            <a:r>
              <a:rPr lang="it-IT" sz="1400" b="1" i="1" dirty="0" err="1" smtClean="0">
                <a:solidFill>
                  <a:schemeClr val="accent2"/>
                </a:solidFill>
              </a:rPr>
              <a:t>neutral</a:t>
            </a:r>
            <a:endParaRPr lang="it-IT" sz="1400" b="1" i="1" dirty="0">
              <a:solidFill>
                <a:schemeClr val="accent2"/>
              </a:solidFill>
            </a:endParaRPr>
          </a:p>
          <a:p>
            <a:pPr algn="just" defTabSz="265113">
              <a:lnSpc>
                <a:spcPts val="2000"/>
              </a:lnSpc>
              <a:spcBef>
                <a:spcPct val="20000"/>
              </a:spcBef>
              <a:defRPr/>
            </a:pPr>
            <a:endParaRPr lang="it-IT" sz="1400" b="1" dirty="0">
              <a:solidFill>
                <a:schemeClr val="accent2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47750" y="4226346"/>
            <a:ext cx="7173913" cy="114687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spcBef>
                <a:spcPct val="2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Una base demografica</a:t>
            </a:r>
            <a:r>
              <a:rPr lang="it-IT" sz="1400" i="1" dirty="0">
                <a:solidFill>
                  <a:schemeClr val="accent2"/>
                </a:solidFill>
              </a:rPr>
              <a:t> gender </a:t>
            </a:r>
            <a:r>
              <a:rPr lang="it-IT" sz="1400" i="1" dirty="0" err="1" smtClean="0">
                <a:solidFill>
                  <a:schemeClr val="accent2"/>
                </a:solidFill>
              </a:rPr>
              <a:t>neutral</a:t>
            </a:r>
            <a:r>
              <a:rPr lang="it-IT" sz="1400" i="1" dirty="0" smtClean="0">
                <a:solidFill>
                  <a:schemeClr val="accent2"/>
                </a:solidFill>
              </a:rPr>
              <a:t> </a:t>
            </a:r>
            <a:r>
              <a:rPr lang="it-IT" sz="1400" dirty="0" smtClean="0">
                <a:solidFill>
                  <a:schemeClr val="accent2"/>
                </a:solidFill>
              </a:rPr>
              <a:t>per essere utilizzata ai fini di tariffazione</a:t>
            </a:r>
            <a:r>
              <a:rPr lang="it-IT" sz="1400" i="1" dirty="0" smtClean="0">
                <a:solidFill>
                  <a:schemeClr val="accent2"/>
                </a:solidFill>
              </a:rPr>
              <a:t>, </a:t>
            </a:r>
            <a:r>
              <a:rPr lang="it-IT" sz="1400" dirty="0">
                <a:solidFill>
                  <a:schemeClr val="accent2"/>
                </a:solidFill>
              </a:rPr>
              <a:t>ai sensi del Reg. 21, deve rispettare i principi di:</a:t>
            </a:r>
          </a:p>
          <a:p>
            <a:pPr marL="285750" indent="-285750" algn="just" defTabSz="265113">
              <a:lnSpc>
                <a:spcPts val="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400" b="1" dirty="0" err="1">
                <a:solidFill>
                  <a:schemeClr val="accent2"/>
                </a:solidFill>
              </a:rPr>
              <a:t>Prudenzialità</a:t>
            </a:r>
            <a:endParaRPr lang="it-IT" sz="1400" dirty="0">
              <a:solidFill>
                <a:schemeClr val="accent2"/>
              </a:solidFill>
            </a:endParaRPr>
          </a:p>
          <a:p>
            <a:pPr marL="285750" indent="-285750" algn="just" defTabSz="265113">
              <a:lnSpc>
                <a:spcPts val="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400" b="1" dirty="0">
                <a:solidFill>
                  <a:schemeClr val="accent2"/>
                </a:solidFill>
              </a:rPr>
              <a:t>Sufficienza dei premi </a:t>
            </a:r>
          </a:p>
          <a:p>
            <a:pPr indent="1588" algn="just" defTabSz="265113">
              <a:spcBef>
                <a:spcPct val="20000"/>
              </a:spcBef>
              <a:defRPr/>
            </a:pPr>
            <a:endParaRPr lang="it-IT" sz="1400" b="1" dirty="0">
              <a:solidFill>
                <a:schemeClr val="accent2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042988" y="2554432"/>
            <a:ext cx="6985000" cy="109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265113">
              <a:lnSpc>
                <a:spcPts val="2000"/>
              </a:lnSpc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PERIMETRO: assicurazioni e previdenza individuale e collettiva</a:t>
            </a:r>
          </a:p>
          <a:p>
            <a:pPr algn="just" defTabSz="265113">
              <a:lnSpc>
                <a:spcPts val="2000"/>
              </a:lnSpc>
              <a:spcBef>
                <a:spcPct val="20000"/>
              </a:spcBef>
            </a:pPr>
            <a:endParaRPr lang="it-IT" sz="1400" b="1" dirty="0">
              <a:solidFill>
                <a:schemeClr val="accent2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  <p:bldP spid="11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496888" y="1143000"/>
            <a:ext cx="8083550" cy="4779963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ORDINE DEGLI ATTUARI: BASI DEMOGRAFICHE - PRICING</a:t>
            </a:r>
            <a:endParaRPr lang="it-IT" sz="2000" b="1" i="1" smtClean="0">
              <a:solidFill>
                <a:schemeClr val="accent2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96888" y="6092825"/>
            <a:ext cx="8135937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042988" y="1341438"/>
            <a:ext cx="70580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TARIFFAZIONE GENDER NEUTRAL –  APPROCCI OPERATIVI:</a:t>
            </a:r>
          </a:p>
          <a:p>
            <a:pPr indent="1588" algn="just" defTabSz="265113">
              <a:lnSpc>
                <a:spcPts val="2000"/>
              </a:lnSpc>
              <a:spcBef>
                <a:spcPct val="20000"/>
              </a:spcBef>
              <a:buFontTx/>
              <a:buChar char="-"/>
            </a:pPr>
            <a:r>
              <a:rPr lang="it-IT" sz="1400" dirty="0">
                <a:solidFill>
                  <a:schemeClr val="accent2"/>
                </a:solidFill>
              </a:rPr>
              <a:t> 	</a:t>
            </a:r>
            <a:r>
              <a:rPr lang="it-IT" sz="1400" b="1" dirty="0">
                <a:solidFill>
                  <a:schemeClr val="accent2"/>
                </a:solidFill>
              </a:rPr>
              <a:t>”rischio prevalente”:  </a:t>
            </a:r>
            <a:r>
              <a:rPr lang="it-IT" sz="1400" dirty="0">
                <a:solidFill>
                  <a:schemeClr val="accent2"/>
                </a:solidFill>
              </a:rPr>
              <a:t>adottando, a seconda del tipo di rischio, la tavola dei maschi 	o quella delle femmine, con eventuali fattori di </a:t>
            </a:r>
            <a:r>
              <a:rPr lang="it-IT" sz="1400" dirty="0" smtClean="0">
                <a:solidFill>
                  <a:schemeClr val="accent2"/>
                </a:solidFill>
              </a:rPr>
              <a:t>correzione (motivati);</a:t>
            </a: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ts val="2000"/>
              </a:lnSpc>
              <a:spcBef>
                <a:spcPct val="20000"/>
              </a:spcBef>
              <a:buFontTx/>
              <a:buChar char="-"/>
            </a:pPr>
            <a:r>
              <a:rPr lang="it-IT" sz="1400" dirty="0">
                <a:solidFill>
                  <a:schemeClr val="accent2"/>
                </a:solidFill>
              </a:rPr>
              <a:t> 	del </a:t>
            </a:r>
            <a:r>
              <a:rPr lang="it-IT" sz="1400" b="1" dirty="0">
                <a:solidFill>
                  <a:schemeClr val="accent2"/>
                </a:solidFill>
              </a:rPr>
              <a:t>“rischio ponderato”:</a:t>
            </a:r>
            <a:r>
              <a:rPr lang="it-IT" sz="1400" dirty="0">
                <a:solidFill>
                  <a:schemeClr val="accent2"/>
                </a:solidFill>
              </a:rPr>
              <a:t> (</a:t>
            </a:r>
            <a:r>
              <a:rPr lang="it-IT" sz="1400" i="1" dirty="0">
                <a:solidFill>
                  <a:schemeClr val="accent2"/>
                </a:solidFill>
              </a:rPr>
              <a:t>mix </a:t>
            </a:r>
            <a:r>
              <a:rPr lang="it-IT" sz="1400" dirty="0" smtClean="0">
                <a:solidFill>
                  <a:schemeClr val="accent2"/>
                </a:solidFill>
              </a:rPr>
              <a:t>prudente di </a:t>
            </a:r>
            <a:r>
              <a:rPr lang="it-IT" sz="1400" dirty="0">
                <a:solidFill>
                  <a:schemeClr val="accent2"/>
                </a:solidFill>
              </a:rPr>
              <a:t>entrambi i </a:t>
            </a:r>
            <a:r>
              <a:rPr lang="it-IT" sz="1400" dirty="0" smtClean="0">
                <a:solidFill>
                  <a:schemeClr val="accent2"/>
                </a:solidFill>
              </a:rPr>
              <a:t>generi </a:t>
            </a:r>
            <a:r>
              <a:rPr lang="it-IT" sz="1400" dirty="0">
                <a:solidFill>
                  <a:schemeClr val="accent2"/>
                </a:solidFill>
              </a:rPr>
              <a:t>che </a:t>
            </a:r>
            <a:r>
              <a:rPr lang="it-IT" sz="1400" dirty="0" smtClean="0">
                <a:solidFill>
                  <a:schemeClr val="accent2"/>
                </a:solidFill>
              </a:rPr>
              <a:t>rappresenti una 	stima prudente della </a:t>
            </a:r>
            <a:r>
              <a:rPr lang="it-IT" sz="1400" dirty="0">
                <a:solidFill>
                  <a:schemeClr val="accent2"/>
                </a:solidFill>
              </a:rPr>
              <a:t>popolazione </a:t>
            </a:r>
            <a:r>
              <a:rPr lang="it-IT" sz="1400" dirty="0" err="1" smtClean="0">
                <a:solidFill>
                  <a:schemeClr val="accent2"/>
                </a:solidFill>
              </a:rPr>
              <a:t>assicuranda</a:t>
            </a:r>
            <a:r>
              <a:rPr lang="it-IT" sz="1400" dirty="0" smtClean="0">
                <a:solidFill>
                  <a:schemeClr val="accent2"/>
                </a:solidFill>
              </a:rPr>
              <a:t>).</a:t>
            </a:r>
            <a:endParaRPr lang="it-IT" sz="1400" b="1" dirty="0">
              <a:solidFill>
                <a:schemeClr val="accent2"/>
              </a:solidFill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1035050" y="4030439"/>
            <a:ext cx="7065963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ctr" defTabSz="265113">
              <a:spcBef>
                <a:spcPct val="20000"/>
              </a:spcBef>
            </a:pPr>
            <a:r>
              <a:rPr lang="it-IT" sz="1400" b="1" dirty="0">
                <a:solidFill>
                  <a:schemeClr val="accent2"/>
                </a:solidFill>
              </a:rPr>
              <a:t>prudenzialità valutata per singola classe di rischio (</a:t>
            </a:r>
            <a:r>
              <a:rPr lang="it-IT" sz="1400" b="1" dirty="0" err="1">
                <a:solidFill>
                  <a:schemeClr val="accent2"/>
                </a:solidFill>
              </a:rPr>
              <a:t>tariffa,età,sesso</a:t>
            </a:r>
            <a:r>
              <a:rPr lang="it-IT" sz="1400" b="1" dirty="0">
                <a:solidFill>
                  <a:schemeClr val="accent2"/>
                </a:solidFill>
              </a:rPr>
              <a:t>)</a:t>
            </a:r>
          </a:p>
          <a:p>
            <a:pPr indent="1588" algn="ctr" defTabSz="265113">
              <a:spcBef>
                <a:spcPct val="20000"/>
              </a:spcBef>
            </a:pPr>
            <a:endParaRPr lang="it-IT" sz="1400" b="1" dirty="0">
              <a:solidFill>
                <a:schemeClr val="accent2"/>
              </a:solidFill>
            </a:endParaRPr>
          </a:p>
          <a:p>
            <a:pPr indent="1588" algn="ctr" defTabSz="265113">
              <a:spcBef>
                <a:spcPct val="20000"/>
              </a:spcBef>
            </a:pPr>
            <a:r>
              <a:rPr lang="it-IT" sz="1400" b="1" dirty="0" smtClean="0">
                <a:solidFill>
                  <a:schemeClr val="accent2"/>
                </a:solidFill>
              </a:rPr>
              <a:t>prudenza </a:t>
            </a:r>
            <a:r>
              <a:rPr lang="it-IT" sz="1400" b="1" dirty="0">
                <a:solidFill>
                  <a:schemeClr val="accent2"/>
                </a:solidFill>
              </a:rPr>
              <a:t>probabilistica valutata in modo gender </a:t>
            </a:r>
            <a:r>
              <a:rPr lang="it-IT" sz="1400" b="1" dirty="0" err="1">
                <a:solidFill>
                  <a:schemeClr val="accent2"/>
                </a:solidFill>
              </a:rPr>
              <a:t>specific</a:t>
            </a:r>
            <a:r>
              <a:rPr lang="it-IT" sz="1400" b="1" dirty="0">
                <a:solidFill>
                  <a:schemeClr val="accent2"/>
                </a:solidFill>
              </a:rPr>
              <a:t> (tariffa, età, sesso) </a:t>
            </a:r>
          </a:p>
          <a:p>
            <a:pPr indent="1588" algn="ctr" defTabSz="265113">
              <a:spcBef>
                <a:spcPct val="20000"/>
              </a:spcBef>
            </a:pPr>
            <a:r>
              <a:rPr lang="it-IT" sz="1400" b="1" dirty="0">
                <a:solidFill>
                  <a:schemeClr val="accent2"/>
                </a:solidFill>
              </a:rPr>
              <a:t>prudenza di composizione per sesso (tariffa, </a:t>
            </a:r>
            <a:r>
              <a:rPr lang="it-IT" sz="1400" b="1" dirty="0" err="1">
                <a:solidFill>
                  <a:schemeClr val="accent2"/>
                </a:solidFill>
              </a:rPr>
              <a:t>eta</a:t>
            </a:r>
            <a:r>
              <a:rPr lang="it-IT" sz="1400" b="1" dirty="0">
                <a:solidFill>
                  <a:schemeClr val="accent2"/>
                </a:solidFill>
              </a:rPr>
              <a:t> o solamente tariffa)</a:t>
            </a:r>
          </a:p>
          <a:p>
            <a:pPr indent="1588" algn="just" defTabSz="265113">
              <a:spcBef>
                <a:spcPct val="20000"/>
              </a:spcBef>
            </a:pPr>
            <a:r>
              <a:rPr lang="it-IT" sz="1600" b="1" dirty="0">
                <a:solidFill>
                  <a:schemeClr val="accent2"/>
                </a:solidFill>
              </a:rPr>
              <a:t> </a:t>
            </a:r>
            <a:r>
              <a:rPr lang="it-IT" sz="1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 rot="5400000">
            <a:off x="4383882" y="4098974"/>
            <a:ext cx="261937" cy="66992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 rot="5400000">
            <a:off x="4387850" y="4918273"/>
            <a:ext cx="238125" cy="733425"/>
          </a:xfrm>
          <a:prstGeom prst="rightArrow">
            <a:avLst>
              <a:gd name="adj1" fmla="val 50000"/>
              <a:gd name="adj2" fmla="val 4986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35050" y="3044727"/>
            <a:ext cx="7058025" cy="67230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ts val="2000"/>
              </a:lnSpc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Dall’</a:t>
            </a:r>
            <a:r>
              <a:rPr lang="it-IT" sz="1400" b="1" dirty="0">
                <a:solidFill>
                  <a:schemeClr val="accent2"/>
                </a:solidFill>
              </a:rPr>
              <a:t>equilibrio</a:t>
            </a:r>
            <a:r>
              <a:rPr lang="it-IT" sz="1400" dirty="0">
                <a:solidFill>
                  <a:schemeClr val="accent2"/>
                </a:solidFill>
              </a:rPr>
              <a:t> </a:t>
            </a:r>
            <a:r>
              <a:rPr lang="it-IT" sz="1400" b="1" dirty="0">
                <a:solidFill>
                  <a:schemeClr val="accent2"/>
                </a:solidFill>
              </a:rPr>
              <a:t>tecnico sul singolo contratto ad</a:t>
            </a:r>
            <a:r>
              <a:rPr lang="it-IT" sz="1400" dirty="0">
                <a:solidFill>
                  <a:schemeClr val="accent2"/>
                </a:solidFill>
              </a:rPr>
              <a:t> </a:t>
            </a:r>
            <a:r>
              <a:rPr lang="it-IT" sz="1400" b="1" dirty="0">
                <a:solidFill>
                  <a:schemeClr val="accent2"/>
                </a:solidFill>
              </a:rPr>
              <a:t>un’ottica di “</a:t>
            </a:r>
            <a:r>
              <a:rPr lang="it-IT" sz="1400" b="1" dirty="0" err="1">
                <a:solidFill>
                  <a:schemeClr val="accent2"/>
                </a:solidFill>
              </a:rPr>
              <a:t>pooling</a:t>
            </a:r>
            <a:r>
              <a:rPr lang="it-IT" sz="1400" b="1" dirty="0">
                <a:solidFill>
                  <a:schemeClr val="accent2"/>
                </a:solidFill>
              </a:rPr>
              <a:t>” di rischi </a:t>
            </a:r>
            <a:r>
              <a:rPr lang="it-IT" sz="1400" dirty="0">
                <a:solidFill>
                  <a:schemeClr val="accent2"/>
                </a:solidFill>
              </a:rPr>
              <a:t>degli assicurati dei due sessi</a:t>
            </a:r>
            <a:r>
              <a:rPr lang="it-IT" sz="1400" b="1" dirty="0">
                <a:solidFill>
                  <a:schemeClr val="accent2"/>
                </a:solidFill>
              </a:rPr>
              <a:t> sull’intero portafoglio di riferimento (tariffa). 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035050" y="5162327"/>
            <a:ext cx="705802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ctr" defTabSz="265113">
              <a:spcBef>
                <a:spcPct val="20000"/>
              </a:spcBef>
            </a:pPr>
            <a:endParaRPr lang="it-IT" sz="1400" b="1" dirty="0">
              <a:solidFill>
                <a:schemeClr val="accent2"/>
              </a:solidFill>
            </a:endParaRPr>
          </a:p>
          <a:p>
            <a:pPr indent="1588" algn="ctr" defTabSz="265113">
              <a:spcBef>
                <a:spcPct val="20000"/>
              </a:spcBef>
            </a:pPr>
            <a:r>
              <a:rPr lang="it-IT" sz="1400" b="1" dirty="0" smtClean="0">
                <a:solidFill>
                  <a:schemeClr val="accent2"/>
                </a:solidFill>
              </a:rPr>
              <a:t>prudenza </a:t>
            </a:r>
            <a:r>
              <a:rPr lang="it-IT" sz="1400" b="1" dirty="0">
                <a:solidFill>
                  <a:schemeClr val="accent2"/>
                </a:solidFill>
              </a:rPr>
              <a:t>probabilistica valutata in modo </a:t>
            </a:r>
            <a:r>
              <a:rPr lang="it-IT" sz="1400" b="1" i="1" dirty="0">
                <a:solidFill>
                  <a:schemeClr val="accent2"/>
                </a:solidFill>
              </a:rPr>
              <a:t>gender</a:t>
            </a:r>
            <a:r>
              <a:rPr lang="it-IT" sz="1400" b="1" dirty="0">
                <a:solidFill>
                  <a:schemeClr val="accent2"/>
                </a:solidFill>
              </a:rPr>
              <a:t> </a:t>
            </a:r>
            <a:r>
              <a:rPr lang="it-IT" sz="1400" b="1" i="1" dirty="0" err="1">
                <a:solidFill>
                  <a:schemeClr val="accent2"/>
                </a:solidFill>
              </a:rPr>
              <a:t>neutral</a:t>
            </a:r>
            <a:r>
              <a:rPr lang="it-IT" sz="1400" b="1" i="1" dirty="0">
                <a:solidFill>
                  <a:schemeClr val="accent2"/>
                </a:solidFill>
              </a:rPr>
              <a:t> </a:t>
            </a:r>
            <a:r>
              <a:rPr lang="it-IT" sz="1400" b="1" dirty="0">
                <a:solidFill>
                  <a:schemeClr val="accent2"/>
                </a:solidFill>
              </a:rPr>
              <a:t>(tariffa, età)  </a:t>
            </a:r>
          </a:p>
          <a:p>
            <a:pPr indent="1588" algn="just" defTabSz="265113">
              <a:spcBef>
                <a:spcPct val="20000"/>
              </a:spcBef>
            </a:pPr>
            <a:r>
              <a:rPr lang="it-IT" sz="1600" b="1" dirty="0">
                <a:solidFill>
                  <a:schemeClr val="accent2"/>
                </a:solidFill>
              </a:rPr>
              <a:t> </a:t>
            </a:r>
            <a:r>
              <a:rPr lang="it-IT" sz="1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  <p:bldP spid="11" grpId="0" animBg="1"/>
      <p:bldP spid="10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561975" y="1149350"/>
            <a:ext cx="8135938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ORDINE DEGLI ATTUARI : RISERVAZIONE</a:t>
            </a:r>
            <a:endParaRPr lang="it-IT" sz="2000" b="1" i="1" smtClean="0">
              <a:solidFill>
                <a:schemeClr val="accent2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1042988" y="1412875"/>
            <a:ext cx="71294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ts val="2000"/>
              </a:lnSpc>
              <a:spcBef>
                <a:spcPct val="20000"/>
              </a:spcBef>
            </a:pPr>
            <a:r>
              <a:rPr lang="it-IT" sz="1400">
                <a:solidFill>
                  <a:schemeClr val="accent2"/>
                </a:solidFill>
              </a:rPr>
              <a:t>Il portafoglio in vigore al 21 dicembre 2012 </a:t>
            </a:r>
            <a:r>
              <a:rPr lang="it-IT" sz="1400" b="1">
                <a:solidFill>
                  <a:schemeClr val="accent2"/>
                </a:solidFill>
              </a:rPr>
              <a:t>non subisce alcun impatto</a:t>
            </a:r>
            <a:r>
              <a:rPr lang="it-IT" sz="1400">
                <a:solidFill>
                  <a:schemeClr val="accent2"/>
                </a:solidFill>
              </a:rPr>
              <a:t>. Per i </a:t>
            </a:r>
            <a:r>
              <a:rPr lang="it-IT" sz="1400" b="1">
                <a:solidFill>
                  <a:schemeClr val="accent2"/>
                </a:solidFill>
              </a:rPr>
              <a:t>contratti sottoscritti successivamente al 21 dicembre 2012 </a:t>
            </a:r>
            <a:r>
              <a:rPr lang="it-IT" sz="1400">
                <a:solidFill>
                  <a:schemeClr val="accent2"/>
                </a:solidFill>
              </a:rPr>
              <a:t>le riserve tecniche andranno calcolate: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065213" y="3789363"/>
            <a:ext cx="71278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ts val="2000"/>
              </a:lnSpc>
              <a:spcBef>
                <a:spcPct val="20000"/>
              </a:spcBef>
              <a:buFontTx/>
              <a:buChar char="•"/>
            </a:pPr>
            <a:r>
              <a:rPr lang="it-IT" sz="1400">
                <a:solidFill>
                  <a:schemeClr val="accent2"/>
                </a:solidFill>
              </a:rPr>
              <a:t>	con le </a:t>
            </a:r>
            <a:r>
              <a:rPr lang="it-IT" sz="1400" b="1">
                <a:solidFill>
                  <a:schemeClr val="accent2"/>
                </a:solidFill>
              </a:rPr>
              <a:t>basi demografiche adottate per il calcolo del premio </a:t>
            </a:r>
            <a:r>
              <a:rPr lang="it-IT" sz="1400">
                <a:solidFill>
                  <a:schemeClr val="accent2"/>
                </a:solidFill>
              </a:rPr>
              <a:t>(</a:t>
            </a:r>
            <a:r>
              <a:rPr lang="it-IT" sz="1400" i="1">
                <a:solidFill>
                  <a:schemeClr val="accent2"/>
                </a:solidFill>
              </a:rPr>
              <a:t>gender neutral</a:t>
            </a:r>
            <a:r>
              <a:rPr lang="it-IT" sz="1400">
                <a:solidFill>
                  <a:schemeClr val="accent2"/>
                </a:solidFill>
              </a:rPr>
              <a:t>) per i 	contratti per i quali si applica il Titolo V del Regolamento (art. 33). 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030288" y="4537075"/>
            <a:ext cx="71278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ts val="2000"/>
              </a:lnSpc>
              <a:spcBef>
                <a:spcPct val="20000"/>
              </a:spcBef>
            </a:pPr>
            <a:r>
              <a:rPr lang="it-IT" sz="1400">
                <a:solidFill>
                  <a:schemeClr val="accent2"/>
                </a:solidFill>
              </a:rPr>
              <a:t>Trovano inoltre applicazione le norme del Regol. 21 sulla costituzione delle </a:t>
            </a:r>
            <a:r>
              <a:rPr lang="it-IT" sz="1400" b="1">
                <a:solidFill>
                  <a:schemeClr val="accent2"/>
                </a:solidFill>
              </a:rPr>
              <a:t>riserve aggiuntive dal confronto fra la base di riservazione e l’esperienza</a:t>
            </a:r>
            <a:r>
              <a:rPr lang="it-IT" sz="1400">
                <a:solidFill>
                  <a:schemeClr val="accent2"/>
                </a:solidFill>
              </a:rPr>
              <a:t> di portafoglio (artt. 49 e 50). 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065213" y="2492375"/>
            <a:ext cx="71294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ts val="2000"/>
              </a:lnSpc>
              <a:spcBef>
                <a:spcPct val="20000"/>
              </a:spcBef>
              <a:buFontTx/>
              <a:buChar char="•"/>
            </a:pPr>
            <a:r>
              <a:rPr lang="it-IT" sz="1400" dirty="0">
                <a:solidFill>
                  <a:schemeClr val="accent2"/>
                </a:solidFill>
              </a:rPr>
              <a:t>	con </a:t>
            </a:r>
            <a:r>
              <a:rPr lang="it-IT" sz="1400" b="1" dirty="0">
                <a:solidFill>
                  <a:schemeClr val="accent2"/>
                </a:solidFill>
              </a:rPr>
              <a:t>basi demografiche di secondo ordine</a:t>
            </a:r>
            <a:r>
              <a:rPr lang="it-IT" sz="1400" dirty="0">
                <a:solidFill>
                  <a:schemeClr val="accent2"/>
                </a:solidFill>
              </a:rPr>
              <a:t> (regola generale) per i contratti soggetti 	al Titolo IV </a:t>
            </a:r>
            <a:r>
              <a:rPr lang="it-IT" sz="1400" dirty="0" smtClean="0">
                <a:solidFill>
                  <a:schemeClr val="accent2"/>
                </a:solidFill>
              </a:rPr>
              <a:t>del Reg</a:t>
            </a:r>
            <a:r>
              <a:rPr lang="it-IT" sz="1400" dirty="0">
                <a:solidFill>
                  <a:schemeClr val="accent2"/>
                </a:solidFill>
              </a:rPr>
              <a:t>. 21 (artt. 27 e 29). In tale ambito si ritiene possibile utilizzare le 	</a:t>
            </a:r>
            <a:r>
              <a:rPr lang="it-IT" sz="1400" b="1" dirty="0">
                <a:solidFill>
                  <a:schemeClr val="accent2"/>
                </a:solidFill>
              </a:rPr>
              <a:t>stesse basi demografiche del primo ordine ma differenziate per genere</a:t>
            </a:r>
            <a:r>
              <a:rPr lang="it-IT" sz="1400" dirty="0">
                <a:solidFill>
                  <a:schemeClr val="accent2"/>
                </a:solidFill>
              </a:rPr>
              <a:t>, in 	quanto assimilabili ad una base tecnica di secondo ordine;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ChangeArrowheads="1"/>
          </p:cNvSpPr>
          <p:nvPr/>
        </p:nvSpPr>
        <p:spPr bwMode="auto">
          <a:xfrm>
            <a:off x="554038" y="1196975"/>
            <a:ext cx="8137525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QUANTO PESA IL GENERE?</a:t>
            </a:r>
            <a:endParaRPr lang="it-IT" sz="2000" smtClean="0">
              <a:solidFill>
                <a:schemeClr val="accent2"/>
              </a:solidFill>
            </a:endParaRPr>
          </a:p>
        </p:txBody>
      </p:sp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684213" y="1412875"/>
            <a:ext cx="74882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defTabSz="265113">
              <a:spcBef>
                <a:spcPct val="20000"/>
              </a:spcBef>
            </a:pPr>
            <a:r>
              <a:rPr lang="it-IT" sz="1600" b="1">
                <a:solidFill>
                  <a:schemeClr val="accent2"/>
                </a:solidFill>
              </a:rPr>
              <a:t>MORTALITY                                              LONGEVITY</a:t>
            </a:r>
          </a:p>
          <a:p>
            <a:pPr indent="1588" defTabSz="265113">
              <a:spcBef>
                <a:spcPct val="20000"/>
              </a:spcBef>
            </a:pPr>
            <a:endParaRPr lang="it-IT" sz="1600" b="1">
              <a:solidFill>
                <a:schemeClr val="accent2"/>
              </a:solidFill>
            </a:endParaRPr>
          </a:p>
          <a:p>
            <a:pPr indent="1588" algn="ctr" defTabSz="265113">
              <a:spcBef>
                <a:spcPct val="20000"/>
              </a:spcBef>
            </a:pPr>
            <a:endParaRPr lang="it-IT" sz="1600" b="1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174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736725"/>
            <a:ext cx="3565525" cy="385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1736725"/>
            <a:ext cx="3478213" cy="37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315317" y="4076700"/>
            <a:ext cx="1744515" cy="13763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ChangeArrowheads="1"/>
          </p:cNvSpPr>
          <p:nvPr/>
        </p:nvSpPr>
        <p:spPr bwMode="auto">
          <a:xfrm>
            <a:off x="539750" y="1196975"/>
            <a:ext cx="8135938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QUANTO PESA IL GENERE: MORTALITY RISK </a:t>
            </a:r>
            <a:r>
              <a:rPr lang="it-IT" sz="2000" smtClean="0">
                <a:solidFill>
                  <a:schemeClr val="accent2"/>
                </a:solidFill>
              </a:rPr>
              <a:t>(TMC PUP 0%)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>
            <a:off x="611188" y="1268413"/>
            <a:ext cx="79851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defTabSz="265113">
              <a:spcBef>
                <a:spcPct val="20000"/>
              </a:spcBef>
            </a:pPr>
            <a:endParaRPr lang="it-IT" sz="1600" b="1">
              <a:solidFill>
                <a:schemeClr val="accent2"/>
              </a:solidFill>
            </a:endParaRPr>
          </a:p>
          <a:p>
            <a:pPr indent="1588" defTabSz="265113">
              <a:spcBef>
                <a:spcPct val="20000"/>
              </a:spcBef>
            </a:pPr>
            <a:endParaRPr lang="it-IT" sz="1600" b="1">
              <a:solidFill>
                <a:schemeClr val="accent2"/>
              </a:solidFill>
            </a:endParaRPr>
          </a:p>
          <a:p>
            <a:pPr indent="1588" algn="ctr" defTabSz="265113">
              <a:spcBef>
                <a:spcPct val="20000"/>
              </a:spcBef>
            </a:pPr>
            <a:endParaRPr lang="it-IT" sz="1600" b="1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18439" name="Picture 1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135938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778" name="Oval 1602"/>
          <p:cNvSpPr>
            <a:spLocks noChangeArrowheads="1"/>
          </p:cNvSpPr>
          <p:nvPr/>
        </p:nvSpPr>
        <p:spPr bwMode="auto">
          <a:xfrm rot="799728">
            <a:off x="5372100" y="5084763"/>
            <a:ext cx="2095500" cy="28892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ChangeArrowheads="1"/>
          </p:cNvSpPr>
          <p:nvPr/>
        </p:nvSpPr>
        <p:spPr bwMode="auto">
          <a:xfrm>
            <a:off x="539750" y="1196975"/>
            <a:ext cx="8135938" cy="4752975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QUANTO PESA IL GENERE? LONGEVITY RISK </a:t>
            </a:r>
            <a:r>
              <a:rPr lang="it-IT" sz="2000" smtClean="0">
                <a:solidFill>
                  <a:schemeClr val="accent2"/>
                </a:solidFill>
              </a:rPr>
              <a:t>(SVR e</a:t>
            </a:r>
            <a:r>
              <a:rPr lang="it-IT" sz="800" smtClean="0">
                <a:solidFill>
                  <a:schemeClr val="accent2"/>
                </a:solidFill>
              </a:rPr>
              <a:t>x  </a:t>
            </a:r>
            <a:r>
              <a:rPr lang="it-IT" sz="2000" smtClean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2" name="Rectangle 7"/>
          <p:cNvSpPr>
            <a:spLocks noChangeArrowheads="1"/>
          </p:cNvSpPr>
          <p:nvPr/>
        </p:nvSpPr>
        <p:spPr bwMode="auto">
          <a:xfrm>
            <a:off x="611188" y="1268413"/>
            <a:ext cx="79851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defTabSz="265113">
              <a:spcBef>
                <a:spcPct val="20000"/>
              </a:spcBef>
            </a:pPr>
            <a:endParaRPr lang="it-IT" sz="3200"/>
          </a:p>
          <a:p>
            <a:pPr indent="1588" algn="ctr" defTabSz="265113">
              <a:spcBef>
                <a:spcPct val="20000"/>
              </a:spcBef>
            </a:pPr>
            <a:endParaRPr lang="it-IT" sz="16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19463" name="Picture 32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43275"/>
            <a:ext cx="6191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32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8" y="3343275"/>
            <a:ext cx="6191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5" name="Oval 3230"/>
          <p:cNvSpPr>
            <a:spLocks noChangeArrowheads="1"/>
          </p:cNvSpPr>
          <p:nvPr/>
        </p:nvSpPr>
        <p:spPr bwMode="auto">
          <a:xfrm rot="7856440">
            <a:off x="5922962" y="4454526"/>
            <a:ext cx="1401763" cy="3603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9466" name="Text Box 3232"/>
          <p:cNvSpPr txBox="1">
            <a:spLocks noChangeArrowheads="1"/>
          </p:cNvSpPr>
          <p:nvPr/>
        </p:nvSpPr>
        <p:spPr bwMode="auto">
          <a:xfrm>
            <a:off x="539750" y="5195888"/>
            <a:ext cx="8135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it-IT" sz="1000" b="1" i="1">
                <a:solidFill>
                  <a:schemeClr val="accent2"/>
                </a:solidFill>
              </a:rPr>
              <a:t>Le basi PERC2010-2040 sono frutto del lavoro di un gruppo “interforze” promosso da Ordine degli Attuari e Consiglio Nazionale Degli Attuari denominato “I PERCETTORI DI RENDITE IN ITALIA” svolto con il supporto in termini di risorse, dati e metodologie di ANIA, ASSOFONDIPENSIONE, ASSOPREVIDENZA, CASSA FORENSE, gestione ex ENPALS, ENPAM, INAIL, gestione ex INPDAP e INPS.</a:t>
            </a:r>
          </a:p>
        </p:txBody>
      </p:sp>
      <p:pic>
        <p:nvPicPr>
          <p:cNvPr id="19467" name="Picture 32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8135938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274" name="Oval 3234"/>
          <p:cNvSpPr>
            <a:spLocks noChangeArrowheads="1"/>
          </p:cNvSpPr>
          <p:nvPr/>
        </p:nvSpPr>
        <p:spPr bwMode="auto">
          <a:xfrm rot="8679404">
            <a:off x="5651500" y="4437063"/>
            <a:ext cx="1439863" cy="360362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7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ChangeArrowheads="1"/>
          </p:cNvSpPr>
          <p:nvPr/>
        </p:nvSpPr>
        <p:spPr bwMode="auto">
          <a:xfrm>
            <a:off x="539750" y="1196975"/>
            <a:ext cx="7993063" cy="4752975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7988300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EFFETTO DI UN IPOTETICO </a:t>
            </a:r>
            <a:r>
              <a:rPr lang="it-IT" sz="2000" b="1" i="1" smtClean="0">
                <a:solidFill>
                  <a:schemeClr val="accent2"/>
                </a:solidFill>
              </a:rPr>
              <a:t>MISPRICING</a:t>
            </a: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539750" y="476250"/>
            <a:ext cx="799306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539750" y="6092825"/>
            <a:ext cx="799306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611188" y="1268413"/>
            <a:ext cx="76327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defTabSz="265113">
              <a:spcBef>
                <a:spcPct val="20000"/>
              </a:spcBef>
            </a:pPr>
            <a:endParaRPr lang="it-IT" sz="1600"/>
          </a:p>
          <a:p>
            <a:pPr indent="1588" algn="ctr" defTabSz="265113">
              <a:spcBef>
                <a:spcPct val="20000"/>
              </a:spcBef>
            </a:pPr>
            <a:endParaRPr lang="it-IT" sz="1600">
              <a:solidFill>
                <a:schemeClr val="accent2"/>
              </a:solidFill>
              <a:latin typeface="Verdana" pitchFamily="34" charset="0"/>
            </a:endParaRPr>
          </a:p>
          <a:p>
            <a:pPr indent="1588" algn="ctr" defTabSz="265113">
              <a:spcBef>
                <a:spcPct val="20000"/>
              </a:spcBef>
            </a:pPr>
            <a:endParaRPr lang="it-IT" sz="1600">
              <a:solidFill>
                <a:schemeClr val="accent2"/>
              </a:solidFill>
              <a:latin typeface="Verdana" pitchFamily="34" charset="0"/>
            </a:endParaRPr>
          </a:p>
        </p:txBody>
      </p:sp>
      <p:pic>
        <p:nvPicPr>
          <p:cNvPr id="20488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1431925"/>
            <a:ext cx="7466013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ChangeArrowheads="1"/>
          </p:cNvSpPr>
          <p:nvPr/>
        </p:nvSpPr>
        <p:spPr bwMode="auto">
          <a:xfrm>
            <a:off x="539750" y="1196975"/>
            <a:ext cx="8135938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IMPATTI:  MORTALITY vs LONGEVITY</a:t>
            </a: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1550" y="1486743"/>
            <a:ext cx="7129463" cy="1582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MORTALITY RISK</a:t>
            </a:r>
          </a:p>
          <a:p>
            <a:pPr marL="285750" indent="-285750" algn="just" defTabSz="265113">
              <a:lnSpc>
                <a:spcPts val="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400" b="1" dirty="0">
                <a:solidFill>
                  <a:schemeClr val="accent2"/>
                </a:solidFill>
              </a:rPr>
              <a:t>Differenziali di prezzo M/F rilevanti e significativamente decrescenti</a:t>
            </a:r>
            <a:r>
              <a:rPr lang="it-IT" sz="1400" dirty="0">
                <a:solidFill>
                  <a:schemeClr val="accent2"/>
                </a:solidFill>
              </a:rPr>
              <a:t> all’aumentare dell’età. </a:t>
            </a:r>
          </a:p>
          <a:p>
            <a:pPr marL="285750" indent="-285750" algn="just" defTabSz="265113">
              <a:lnSpc>
                <a:spcPts val="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400" b="1" dirty="0">
                <a:solidFill>
                  <a:schemeClr val="accent2"/>
                </a:solidFill>
              </a:rPr>
              <a:t>Business tipicamente di durata limitata, </a:t>
            </a:r>
            <a:r>
              <a:rPr lang="it-IT" sz="1400" dirty="0">
                <a:solidFill>
                  <a:schemeClr val="accent2"/>
                </a:solidFill>
              </a:rPr>
              <a:t>rende il risultato complessivo</a:t>
            </a:r>
            <a:r>
              <a:rPr lang="it-IT" sz="1400" b="1" dirty="0">
                <a:solidFill>
                  <a:schemeClr val="accent2"/>
                </a:solidFill>
              </a:rPr>
              <a:t> </a:t>
            </a:r>
            <a:r>
              <a:rPr lang="it-IT" sz="1400" b="1" u="sng" dirty="0">
                <a:solidFill>
                  <a:schemeClr val="accent2"/>
                </a:solidFill>
              </a:rPr>
              <a:t>sensibile sia alla composizione M/F </a:t>
            </a:r>
            <a:r>
              <a:rPr lang="it-IT" sz="1400" u="sng" dirty="0">
                <a:solidFill>
                  <a:schemeClr val="accent2"/>
                </a:solidFill>
              </a:rPr>
              <a:t>ma soprattutto a come questa </a:t>
            </a:r>
            <a:r>
              <a:rPr lang="it-IT" sz="1400" b="1" u="sng" dirty="0">
                <a:solidFill>
                  <a:schemeClr val="accent2"/>
                </a:solidFill>
              </a:rPr>
              <a:t>varia nelle classi d’età.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960438" y="3288531"/>
            <a:ext cx="7129462" cy="1796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LONGEVITY RISK</a:t>
            </a:r>
            <a:endParaRPr lang="it-IT" sz="100" b="1" dirty="0">
              <a:solidFill>
                <a:schemeClr val="accent2"/>
              </a:solidFill>
            </a:endParaRPr>
          </a:p>
          <a:p>
            <a:pPr marL="285750" indent="-285750" algn="just" defTabSz="265113">
              <a:lnSpc>
                <a:spcPts val="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400" b="1" dirty="0">
                <a:solidFill>
                  <a:schemeClr val="accent2"/>
                </a:solidFill>
              </a:rPr>
              <a:t>Differenziali di prezzo M/F meno rilevanti e moderatamente crescenti</a:t>
            </a:r>
            <a:r>
              <a:rPr lang="it-IT" sz="1400" dirty="0">
                <a:solidFill>
                  <a:schemeClr val="accent2"/>
                </a:solidFill>
              </a:rPr>
              <a:t> all’aumentare dell’età.</a:t>
            </a:r>
          </a:p>
          <a:p>
            <a:pPr marL="285750" indent="-285750" algn="just" defTabSz="265113">
              <a:lnSpc>
                <a:spcPts val="2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it-IT" sz="1400" dirty="0">
                <a:solidFill>
                  <a:schemeClr val="accent2"/>
                </a:solidFill>
              </a:rPr>
              <a:t>Questo fatto unito alla specificità del business sulla longevità,</a:t>
            </a:r>
            <a:r>
              <a:rPr lang="it-IT" sz="1400" b="1" dirty="0">
                <a:solidFill>
                  <a:schemeClr val="accent2"/>
                </a:solidFill>
              </a:rPr>
              <a:t> per sua stessa natura “a vita intera”, </a:t>
            </a:r>
            <a:r>
              <a:rPr lang="it-IT" sz="1400" dirty="0">
                <a:solidFill>
                  <a:schemeClr val="accent2"/>
                </a:solidFill>
              </a:rPr>
              <a:t>rende il risultato complessivo</a:t>
            </a:r>
            <a:r>
              <a:rPr lang="it-IT" sz="1400" b="1" dirty="0">
                <a:solidFill>
                  <a:schemeClr val="accent2"/>
                </a:solidFill>
              </a:rPr>
              <a:t> </a:t>
            </a:r>
            <a:r>
              <a:rPr lang="it-IT" sz="1400" b="1" u="sng" dirty="0">
                <a:solidFill>
                  <a:schemeClr val="accent2"/>
                </a:solidFill>
              </a:rPr>
              <a:t>sensibile alla composizione per sesso ma non alla sua distribuzione per classi d’età</a:t>
            </a:r>
            <a:r>
              <a:rPr lang="it-IT" sz="1400" dirty="0">
                <a:solidFill>
                  <a:schemeClr val="accent2"/>
                </a:solidFill>
              </a:rPr>
              <a:t>.</a:t>
            </a:r>
          </a:p>
          <a:p>
            <a:pPr indent="1588" algn="just" defTabSz="265113">
              <a:spcBef>
                <a:spcPct val="20000"/>
              </a:spcBef>
              <a:defRPr/>
            </a:pP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ChangeArrowheads="1"/>
          </p:cNvSpPr>
          <p:nvPr/>
        </p:nvSpPr>
        <p:spPr bwMode="auto">
          <a:xfrm>
            <a:off x="503238" y="1146175"/>
            <a:ext cx="8137525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MERCATO ASSICURATIVO ITALIANO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611188" y="1292225"/>
            <a:ext cx="79216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spcBef>
                <a:spcPct val="20000"/>
              </a:spcBef>
            </a:pPr>
            <a:r>
              <a:rPr lang="it-IT" sz="1600" dirty="0">
                <a:solidFill>
                  <a:schemeClr val="accent2"/>
                </a:solidFill>
              </a:rPr>
              <a:t>NUOVA PRODUZIONE PER TIPOLOGIA –  FONTE ANIA (dati all’11/2012)</a:t>
            </a:r>
          </a:p>
          <a:p>
            <a:pPr indent="1588" algn="just" defTabSz="265113">
              <a:spcBef>
                <a:spcPct val="20000"/>
              </a:spcBef>
            </a:pPr>
            <a:endParaRPr lang="it-IT" sz="300" b="1" dirty="0">
              <a:solidFill>
                <a:schemeClr val="accent2"/>
              </a:solidFill>
            </a:endParaRPr>
          </a:p>
          <a:p>
            <a:pPr indent="1588" algn="just" defTabSz="265113">
              <a:spcBef>
                <a:spcPct val="20000"/>
              </a:spcBef>
            </a:pPr>
            <a:r>
              <a:rPr lang="it-IT" sz="1400" b="1" dirty="0">
                <a:solidFill>
                  <a:schemeClr val="accent2"/>
                </a:solidFill>
              </a:rPr>
              <a:t>Adesioni														Premi</a:t>
            </a:r>
          </a:p>
        </p:txBody>
      </p:sp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560388" y="4537075"/>
            <a:ext cx="7921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spcBef>
                <a:spcPct val="20000"/>
              </a:spcBef>
            </a:pPr>
            <a:endParaRPr lang="it-IT" sz="1400">
              <a:solidFill>
                <a:schemeClr val="accent2"/>
              </a:solidFill>
            </a:endParaRPr>
          </a:p>
          <a:p>
            <a:pPr indent="1588" algn="just" defTabSz="265113">
              <a:spcBef>
                <a:spcPct val="20000"/>
              </a:spcBef>
            </a:pPr>
            <a:endParaRPr lang="it-IT" sz="1400">
              <a:solidFill>
                <a:schemeClr val="accent2"/>
              </a:solidFill>
            </a:endParaRPr>
          </a:p>
        </p:txBody>
      </p:sp>
      <p:graphicFrame>
        <p:nvGraphicFramePr>
          <p:cNvPr id="22536" name="Grafico 10"/>
          <p:cNvGraphicFramePr>
            <a:graphicFrameLocks/>
          </p:cNvGraphicFramePr>
          <p:nvPr/>
        </p:nvGraphicFramePr>
        <p:xfrm>
          <a:off x="4638675" y="1916113"/>
          <a:ext cx="3944938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7" r:id="rId4" imgW="3944454" imgH="1798476" progId="Excel.Chart.8">
                  <p:embed/>
                </p:oleObj>
              </mc:Choice>
              <mc:Fallback>
                <p:oleObj r:id="rId4" imgW="3944454" imgH="1798476" progId="Excel.Chart.8">
                  <p:embed/>
                  <p:pic>
                    <p:nvPicPr>
                      <p:cNvPr id="0" name="Grafico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1916113"/>
                        <a:ext cx="3944938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5502951"/>
              </p:ext>
            </p:extLst>
          </p:nvPr>
        </p:nvGraphicFramePr>
        <p:xfrm>
          <a:off x="829816" y="2085318"/>
          <a:ext cx="3566418" cy="2169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8" r:id="rId6" imgW="3773751" imgH="1792379" progId="Excel.Chart.8">
                  <p:embed/>
                </p:oleObj>
              </mc:Choice>
              <mc:Fallback>
                <p:oleObj r:id="rId6" imgW="3773751" imgH="1792379" progId="Excel.Chart.8">
                  <p:embed/>
                  <p:pic>
                    <p:nvPicPr>
                      <p:cNvPr id="0" name="Grafico 1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816" y="2085318"/>
                        <a:ext cx="3566418" cy="2169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22788"/>
            <a:ext cx="3696796" cy="85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9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4522788"/>
            <a:ext cx="3381375" cy="850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vale 12"/>
          <p:cNvSpPr/>
          <p:nvPr/>
        </p:nvSpPr>
        <p:spPr>
          <a:xfrm>
            <a:off x="1187450" y="3170238"/>
            <a:ext cx="2519363" cy="4175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5819776" y="4365104"/>
            <a:ext cx="2713037" cy="5894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8313" y="6165884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9" grpId="0"/>
      <p:bldP spid="13" grpId="0" animBg="1"/>
      <p:bldP spid="13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ChangeArrowheads="1"/>
          </p:cNvSpPr>
          <p:nvPr/>
        </p:nvSpPr>
        <p:spPr bwMode="auto">
          <a:xfrm>
            <a:off x="539750" y="1125538"/>
            <a:ext cx="8064500" cy="4824412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>
                <a:solidFill>
                  <a:schemeClr val="accent2"/>
                </a:solidFill>
              </a:rPr>
              <a:t>MERCATO </a:t>
            </a:r>
            <a:r>
              <a:rPr lang="it-IT" sz="2000" b="1" dirty="0" smtClean="0">
                <a:solidFill>
                  <a:schemeClr val="accent2"/>
                </a:solidFill>
              </a:rPr>
              <a:t>ITALIANO PRIME EVIDENZE (2/2013)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1116013" y="1155700"/>
            <a:ext cx="68405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defTabSz="265113">
              <a:spcBef>
                <a:spcPct val="20000"/>
              </a:spcBef>
              <a:defRPr/>
            </a:pPr>
            <a:endParaRPr lang="it-IT" sz="400" b="1" dirty="0">
              <a:solidFill>
                <a:schemeClr val="accent2"/>
              </a:solidFill>
            </a:endParaRPr>
          </a:p>
          <a:p>
            <a:pPr indent="1588" defTabSz="265113">
              <a:lnSpc>
                <a:spcPts val="2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1400" dirty="0">
                <a:solidFill>
                  <a:schemeClr val="accent2"/>
                </a:solidFill>
              </a:rPr>
              <a:t>  	nel breve periodo sembra trattarsi di </a:t>
            </a:r>
            <a:r>
              <a:rPr lang="it-IT" sz="1400" b="1" dirty="0">
                <a:solidFill>
                  <a:schemeClr val="accent2"/>
                </a:solidFill>
              </a:rPr>
              <a:t>un semplice </a:t>
            </a:r>
            <a:r>
              <a:rPr lang="it-IT" sz="1400" b="1" i="1" dirty="0" err="1">
                <a:solidFill>
                  <a:schemeClr val="accent2"/>
                </a:solidFill>
              </a:rPr>
              <a:t>repricing</a:t>
            </a:r>
            <a:r>
              <a:rPr lang="it-IT" sz="1400" dirty="0">
                <a:solidFill>
                  <a:schemeClr val="accent2"/>
                </a:solidFill>
              </a:rPr>
              <a:t>;</a:t>
            </a:r>
          </a:p>
          <a:p>
            <a:pPr defTabSz="265113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	-  segmenti </a:t>
            </a:r>
            <a:r>
              <a:rPr lang="it-IT" sz="1400" b="1" i="1" dirty="0">
                <a:solidFill>
                  <a:schemeClr val="accent2"/>
                </a:solidFill>
              </a:rPr>
              <a:t>mass</a:t>
            </a:r>
            <a:r>
              <a:rPr lang="it-IT" sz="1400" b="1" dirty="0">
                <a:solidFill>
                  <a:schemeClr val="accent2"/>
                </a:solidFill>
              </a:rPr>
              <a:t> e </a:t>
            </a:r>
            <a:r>
              <a:rPr lang="it-IT" sz="1400" b="1" i="1" dirty="0" err="1">
                <a:solidFill>
                  <a:schemeClr val="accent2"/>
                </a:solidFill>
              </a:rPr>
              <a:t>affluent</a:t>
            </a:r>
            <a:r>
              <a:rPr lang="it-IT" sz="1400" b="1" dirty="0">
                <a:solidFill>
                  <a:schemeClr val="accent2"/>
                </a:solidFill>
              </a:rPr>
              <a:t>-&gt; ponderazione M/F</a:t>
            </a:r>
          </a:p>
          <a:p>
            <a:pPr defTabSz="265113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	-  segmenti </a:t>
            </a:r>
            <a:r>
              <a:rPr lang="it-IT" sz="1400" b="1" i="1" dirty="0">
                <a:solidFill>
                  <a:schemeClr val="accent2"/>
                </a:solidFill>
              </a:rPr>
              <a:t>private o corporate</a:t>
            </a:r>
            <a:r>
              <a:rPr lang="it-IT" sz="1400" b="1" dirty="0">
                <a:solidFill>
                  <a:schemeClr val="accent2"/>
                </a:solidFill>
              </a:rPr>
              <a:t> -&gt; rischio prevalente (con sconti)</a:t>
            </a:r>
          </a:p>
          <a:p>
            <a:pPr defTabSz="265113">
              <a:spcBef>
                <a:spcPct val="20000"/>
              </a:spcBef>
              <a:defRPr/>
            </a:pPr>
            <a:endParaRPr lang="it-IT" sz="800" b="1" dirty="0">
              <a:solidFill>
                <a:schemeClr val="accent2"/>
              </a:solidFill>
            </a:endParaRPr>
          </a:p>
          <a:p>
            <a:pPr defTabSz="265113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1000" b="1" dirty="0">
                <a:solidFill>
                  <a:schemeClr val="accent2"/>
                </a:solidFill>
              </a:rPr>
              <a:t>            TCM Premio Annuo Capitale Assicurato 100.000€ – FONTE Corriere Economia</a:t>
            </a:r>
          </a:p>
          <a:p>
            <a:pPr defTabSz="265113">
              <a:lnSpc>
                <a:spcPts val="2000"/>
              </a:lnSpc>
              <a:spcBef>
                <a:spcPct val="20000"/>
              </a:spcBef>
              <a:defRPr/>
            </a:pPr>
            <a:endParaRPr lang="it-IT" sz="800" dirty="0">
              <a:solidFill>
                <a:schemeClr val="accent2"/>
              </a:solidFill>
            </a:endParaRPr>
          </a:p>
          <a:p>
            <a:pPr defTabSz="265113">
              <a:lnSpc>
                <a:spcPct val="150000"/>
              </a:lnSpc>
              <a:spcBef>
                <a:spcPct val="20000"/>
              </a:spcBef>
              <a:defRPr/>
            </a:pPr>
            <a:endParaRPr lang="it-IT" sz="1400" b="1" dirty="0">
              <a:solidFill>
                <a:schemeClr val="accent2"/>
              </a:solidFill>
            </a:endParaRPr>
          </a:p>
          <a:p>
            <a:pPr defTabSz="265113">
              <a:lnSpc>
                <a:spcPct val="150000"/>
              </a:lnSpc>
              <a:spcBef>
                <a:spcPct val="20000"/>
              </a:spcBef>
              <a:defRPr/>
            </a:pPr>
            <a:endParaRPr lang="it-IT" sz="1400" dirty="0">
              <a:solidFill>
                <a:schemeClr val="accent2"/>
              </a:solidFill>
            </a:endParaRPr>
          </a:p>
        </p:txBody>
      </p:sp>
      <p:pic>
        <p:nvPicPr>
          <p:cNvPr id="23559" name="Immagin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6" t="16974" r="38483" b="17712"/>
          <a:stretch>
            <a:fillRect/>
          </a:stretch>
        </p:blipFill>
        <p:spPr bwMode="auto">
          <a:xfrm>
            <a:off x="1403648" y="2720826"/>
            <a:ext cx="5905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619672" y="3289523"/>
            <a:ext cx="1366986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A</a:t>
            </a:r>
          </a:p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B</a:t>
            </a:r>
          </a:p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C</a:t>
            </a:r>
          </a:p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D</a:t>
            </a:r>
          </a:p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E</a:t>
            </a:r>
          </a:p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F</a:t>
            </a:r>
          </a:p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G</a:t>
            </a:r>
          </a:p>
          <a:p>
            <a:pPr algn="ctr">
              <a:defRPr/>
            </a:pPr>
            <a:r>
              <a:rPr lang="it-IT" sz="1000" dirty="0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ChangeArrowheads="1"/>
          </p:cNvSpPr>
          <p:nvPr/>
        </p:nvSpPr>
        <p:spPr bwMode="auto">
          <a:xfrm>
            <a:off x="524669" y="1123518"/>
            <a:ext cx="8135938" cy="4825762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59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CONTESTO ANTE SENTENZA “TEST-ACHATS”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539750" y="476250"/>
            <a:ext cx="81359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539750" y="6092825"/>
            <a:ext cx="820896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2124075" y="1268760"/>
            <a:ext cx="4987925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ctr" defTabSz="265113">
              <a:spcBef>
                <a:spcPct val="20000"/>
              </a:spcBef>
            </a:pPr>
            <a:r>
              <a:rPr lang="it-IT" sz="1600" b="1" dirty="0">
                <a:solidFill>
                  <a:schemeClr val="accent2"/>
                </a:solidFill>
              </a:rPr>
              <a:t>LE MISURE DI ATTUAZIONE COMUNITARIE</a:t>
            </a:r>
          </a:p>
          <a:p>
            <a:pPr indent="1588" algn="ctr" defTabSz="265113">
              <a:spcBef>
                <a:spcPct val="20000"/>
              </a:spcBef>
              <a:buFontTx/>
              <a:buChar char="•"/>
            </a:pPr>
            <a:endParaRPr lang="it-IT" sz="1600" dirty="0">
              <a:solidFill>
                <a:schemeClr val="accent2"/>
              </a:solidFill>
            </a:endParaRPr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4592638" y="1719666"/>
            <a:ext cx="3840162" cy="739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indent="1588" algn="just" defTabSz="265113"/>
            <a:r>
              <a:rPr lang="it-IT" sz="1400" b="1" dirty="0">
                <a:solidFill>
                  <a:schemeClr val="accent2"/>
                </a:solidFill>
              </a:rPr>
              <a:t>DIRETTIVA 2004/113/CE </a:t>
            </a:r>
            <a:r>
              <a:rPr lang="it-IT" sz="1400" dirty="0">
                <a:solidFill>
                  <a:schemeClr val="accent2"/>
                </a:solidFill>
              </a:rPr>
              <a:t>- </a:t>
            </a:r>
            <a:r>
              <a:rPr lang="it-IT" sz="1400" b="1" dirty="0" smtClean="0">
                <a:solidFill>
                  <a:schemeClr val="accent2"/>
                </a:solidFill>
              </a:rPr>
              <a:t>principio</a:t>
            </a:r>
            <a:r>
              <a:rPr lang="it-IT" sz="1400" dirty="0" smtClean="0">
                <a:solidFill>
                  <a:schemeClr val="accent2"/>
                </a:solidFill>
              </a:rPr>
              <a:t> </a:t>
            </a:r>
            <a:r>
              <a:rPr lang="it-IT" sz="1400" dirty="0">
                <a:solidFill>
                  <a:schemeClr val="accent2"/>
                </a:solidFill>
              </a:rPr>
              <a:t>della </a:t>
            </a:r>
            <a:r>
              <a:rPr lang="it-IT" sz="1400" b="1" dirty="0">
                <a:solidFill>
                  <a:schemeClr val="accent2"/>
                </a:solidFill>
              </a:rPr>
              <a:t>parità di trattamento</a:t>
            </a:r>
            <a:r>
              <a:rPr lang="it-IT" sz="1400" dirty="0">
                <a:solidFill>
                  <a:schemeClr val="accent2"/>
                </a:solidFill>
              </a:rPr>
              <a:t> tra uomini e donne per </a:t>
            </a:r>
            <a:r>
              <a:rPr lang="it-IT" sz="1400" b="1" dirty="0" smtClean="0">
                <a:solidFill>
                  <a:schemeClr val="accent2"/>
                </a:solidFill>
              </a:rPr>
              <a:t>l'accesso </a:t>
            </a:r>
            <a:r>
              <a:rPr lang="it-IT" sz="1400" b="1" dirty="0">
                <a:solidFill>
                  <a:schemeClr val="accent2"/>
                </a:solidFill>
              </a:rPr>
              <a:t>a beni e servizi</a:t>
            </a:r>
            <a:r>
              <a:rPr lang="it-IT" sz="1400" dirty="0">
                <a:solidFill>
                  <a:schemeClr val="accent2"/>
                </a:solidFill>
              </a:rPr>
              <a:t> e </a:t>
            </a:r>
            <a:r>
              <a:rPr lang="it-IT" sz="1400" dirty="0" smtClean="0">
                <a:solidFill>
                  <a:schemeClr val="accent2"/>
                </a:solidFill>
              </a:rPr>
              <a:t>loro </a:t>
            </a:r>
            <a:r>
              <a:rPr lang="it-IT" sz="1400" dirty="0">
                <a:solidFill>
                  <a:schemeClr val="accent2"/>
                </a:solidFill>
              </a:rPr>
              <a:t>fornitura</a:t>
            </a:r>
          </a:p>
          <a:p>
            <a:pPr indent="1588" algn="just" defTabSz="265113"/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3083" name="Rectangle 12"/>
          <p:cNvSpPr>
            <a:spLocks noChangeArrowheads="1"/>
          </p:cNvSpPr>
          <p:nvPr/>
        </p:nvSpPr>
        <p:spPr bwMode="auto">
          <a:xfrm>
            <a:off x="736578" y="1709709"/>
            <a:ext cx="3643313" cy="749920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indent="1588" algn="just" defTabSz="265113"/>
            <a:r>
              <a:rPr lang="it-IT" sz="1400" b="1" dirty="0">
                <a:solidFill>
                  <a:schemeClr val="accent2"/>
                </a:solidFill>
              </a:rPr>
              <a:t>DIRETTIVA 2006/54/CE </a:t>
            </a:r>
            <a:r>
              <a:rPr lang="it-IT" sz="1400" dirty="0">
                <a:solidFill>
                  <a:schemeClr val="accent2"/>
                </a:solidFill>
              </a:rPr>
              <a:t>- </a:t>
            </a:r>
            <a:r>
              <a:rPr lang="it-IT" sz="1400" b="1" dirty="0" smtClean="0">
                <a:solidFill>
                  <a:schemeClr val="accent2"/>
                </a:solidFill>
              </a:rPr>
              <a:t>principio</a:t>
            </a:r>
            <a:r>
              <a:rPr lang="it-IT" sz="1400" dirty="0" smtClean="0">
                <a:solidFill>
                  <a:schemeClr val="accent2"/>
                </a:solidFill>
              </a:rPr>
              <a:t> della </a:t>
            </a:r>
            <a:r>
              <a:rPr lang="it-IT" sz="1400" b="1" dirty="0">
                <a:solidFill>
                  <a:schemeClr val="accent2"/>
                </a:solidFill>
              </a:rPr>
              <a:t>parità di trattamento</a:t>
            </a:r>
            <a:r>
              <a:rPr lang="it-IT" sz="1400" dirty="0">
                <a:solidFill>
                  <a:schemeClr val="accent2"/>
                </a:solidFill>
              </a:rPr>
              <a:t> fra uomini e donne </a:t>
            </a:r>
            <a:r>
              <a:rPr lang="it-IT" sz="1400" b="1" dirty="0">
                <a:solidFill>
                  <a:schemeClr val="accent2"/>
                </a:solidFill>
              </a:rPr>
              <a:t>in materia di occupazione e impiego</a:t>
            </a:r>
          </a:p>
        </p:txBody>
      </p:sp>
      <p:sp>
        <p:nvSpPr>
          <p:cNvPr id="3085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739453" y="2603644"/>
            <a:ext cx="3634066" cy="825356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indent="1588" algn="just" defTabSz="274638">
              <a:lnSpc>
                <a:spcPts val="2000"/>
              </a:lnSpc>
              <a:tabLst>
                <a:tab pos="174625" algn="l"/>
              </a:tabLst>
              <a:defRPr/>
            </a:pPr>
            <a:r>
              <a:rPr lang="it-IT" sz="1400" b="1" dirty="0" smtClean="0">
                <a:solidFill>
                  <a:schemeClr val="accent2"/>
                </a:solidFill>
              </a:rPr>
              <a:t>PRINCIPIO</a:t>
            </a:r>
            <a:r>
              <a:rPr lang="it-IT" sz="1400" dirty="0" smtClean="0">
                <a:solidFill>
                  <a:schemeClr val="accent2"/>
                </a:solidFill>
              </a:rPr>
              <a:t>: … </a:t>
            </a:r>
            <a:r>
              <a:rPr lang="it-IT" sz="1400" b="1" dirty="0">
                <a:solidFill>
                  <a:schemeClr val="accent2"/>
                </a:solidFill>
              </a:rPr>
              <a:t>parità</a:t>
            </a:r>
            <a:r>
              <a:rPr lang="it-IT" sz="1400" dirty="0">
                <a:solidFill>
                  <a:schemeClr val="accent2"/>
                </a:solidFill>
              </a:rPr>
              <a:t> di trattamento tra uomini e donne nei </a:t>
            </a:r>
            <a:r>
              <a:rPr lang="it-IT" sz="1400" b="1" dirty="0">
                <a:solidFill>
                  <a:schemeClr val="accent2"/>
                </a:solidFill>
              </a:rPr>
              <a:t>regimi professionali di sicurezza sociale</a:t>
            </a:r>
            <a:r>
              <a:rPr lang="it-IT" sz="1400" dirty="0">
                <a:solidFill>
                  <a:schemeClr val="accent2"/>
                </a:solidFill>
              </a:rPr>
              <a:t>.</a:t>
            </a:r>
          </a:p>
          <a:p>
            <a:pPr algn="just" defTabSz="274638">
              <a:lnSpc>
                <a:spcPct val="110000"/>
              </a:lnSpc>
              <a:tabLst>
                <a:tab pos="174625" algn="l"/>
              </a:tabLst>
              <a:defRPr/>
            </a:pPr>
            <a:endParaRPr lang="it-IT" sz="1400" b="1" dirty="0">
              <a:solidFill>
                <a:schemeClr val="accent2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4607718" y="2603644"/>
            <a:ext cx="3825081" cy="825356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indent="1588" algn="just" defTabSz="274638">
              <a:lnSpc>
                <a:spcPts val="2000"/>
              </a:lnSpc>
              <a:tabLst>
                <a:tab pos="174625" algn="l"/>
              </a:tabLst>
            </a:pPr>
            <a:r>
              <a:rPr lang="it-IT" sz="1400" b="1" dirty="0">
                <a:solidFill>
                  <a:schemeClr val="accent2"/>
                </a:solidFill>
              </a:rPr>
              <a:t>REGOLA UNISEX</a:t>
            </a:r>
            <a:r>
              <a:rPr lang="it-IT" sz="1400" dirty="0" smtClean="0">
                <a:solidFill>
                  <a:schemeClr val="accent2"/>
                </a:solidFill>
              </a:rPr>
              <a:t>: … </a:t>
            </a:r>
            <a:r>
              <a:rPr lang="it-IT" sz="1400" dirty="0">
                <a:solidFill>
                  <a:schemeClr val="accent2"/>
                </a:solidFill>
              </a:rPr>
              <a:t>tenere conto del </a:t>
            </a:r>
            <a:r>
              <a:rPr lang="it-IT" sz="1400" dirty="0" smtClean="0">
                <a:solidFill>
                  <a:schemeClr val="accent2"/>
                </a:solidFill>
              </a:rPr>
              <a:t>sesso </a:t>
            </a:r>
            <a:r>
              <a:rPr lang="it-IT" sz="1400" i="1" dirty="0" smtClean="0">
                <a:solidFill>
                  <a:schemeClr val="accent2"/>
                </a:solidFill>
              </a:rPr>
              <a:t>… </a:t>
            </a:r>
            <a:r>
              <a:rPr lang="it-IT" sz="1400" b="1" dirty="0">
                <a:solidFill>
                  <a:schemeClr val="accent2"/>
                </a:solidFill>
              </a:rPr>
              <a:t>non deve determinare differenze nei premi e nelle prestazioni individuali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36578" y="3645024"/>
            <a:ext cx="3636941" cy="2087563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just">
              <a:lnSpc>
                <a:spcPts val="2200"/>
              </a:lnSpc>
              <a:defRPr/>
            </a:pPr>
            <a:r>
              <a:rPr lang="it-IT" sz="1400" dirty="0" smtClean="0">
                <a:solidFill>
                  <a:schemeClr val="accent2"/>
                </a:solidFill>
              </a:rPr>
              <a:t>DEROGA: </a:t>
            </a:r>
            <a:r>
              <a:rPr lang="it-IT" sz="1400" b="1" dirty="0" smtClean="0">
                <a:solidFill>
                  <a:schemeClr val="accent2"/>
                </a:solidFill>
              </a:rPr>
              <a:t>fissare prestazioni differenziate </a:t>
            </a:r>
            <a:r>
              <a:rPr lang="it-IT" sz="1400" b="1" dirty="0">
                <a:solidFill>
                  <a:schemeClr val="accent2"/>
                </a:solidFill>
              </a:rPr>
              <a:t>per sesso laddove </a:t>
            </a:r>
            <a:r>
              <a:rPr lang="it-IT" sz="1400" b="1" dirty="0" smtClean="0">
                <a:solidFill>
                  <a:schemeClr val="accent2"/>
                </a:solidFill>
              </a:rPr>
              <a:t>necessario </a:t>
            </a:r>
            <a:r>
              <a:rPr lang="it-IT" sz="1400" b="1" dirty="0">
                <a:solidFill>
                  <a:schemeClr val="accent2"/>
                </a:solidFill>
              </a:rPr>
              <a:t>per tener conto di elementi di calcolo attuariale</a:t>
            </a:r>
            <a:r>
              <a:rPr lang="it-IT" sz="1400" dirty="0">
                <a:solidFill>
                  <a:schemeClr val="accent2"/>
                </a:solidFill>
              </a:rPr>
              <a:t>:</a:t>
            </a:r>
          </a:p>
          <a:p>
            <a:pPr algn="just">
              <a:lnSpc>
                <a:spcPts val="2200"/>
              </a:lnSpc>
              <a:buFontTx/>
              <a:buChar char="•"/>
              <a:defRPr/>
            </a:pPr>
            <a:r>
              <a:rPr lang="it-IT" sz="1400" dirty="0" smtClean="0">
                <a:solidFill>
                  <a:schemeClr val="accent2"/>
                </a:solidFill>
              </a:rPr>
              <a:t> forme </a:t>
            </a:r>
            <a:r>
              <a:rPr lang="it-IT" sz="1400" dirty="0">
                <a:solidFill>
                  <a:schemeClr val="accent2"/>
                </a:solidFill>
              </a:rPr>
              <a:t>a </a:t>
            </a:r>
            <a:r>
              <a:rPr lang="it-IT" sz="1400" b="1" dirty="0">
                <a:solidFill>
                  <a:schemeClr val="accent2"/>
                </a:solidFill>
              </a:rPr>
              <a:t>contribuzione </a:t>
            </a:r>
            <a:r>
              <a:rPr lang="it-IT" sz="1400" b="1" dirty="0" smtClean="0">
                <a:solidFill>
                  <a:schemeClr val="accent2"/>
                </a:solidFill>
              </a:rPr>
              <a:t>definita </a:t>
            </a:r>
          </a:p>
          <a:p>
            <a:pPr algn="just">
              <a:lnSpc>
                <a:spcPts val="2200"/>
              </a:lnSpc>
              <a:buFontTx/>
              <a:buChar char="•"/>
              <a:defRPr/>
            </a:pPr>
            <a:r>
              <a:rPr lang="it-IT" sz="1400" b="1" dirty="0">
                <a:solidFill>
                  <a:schemeClr val="accent2"/>
                </a:solidFill>
              </a:rPr>
              <a:t> </a:t>
            </a:r>
            <a:r>
              <a:rPr lang="it-IT" sz="1400" dirty="0" smtClean="0">
                <a:solidFill>
                  <a:schemeClr val="accent2"/>
                </a:solidFill>
              </a:rPr>
              <a:t>forme a </a:t>
            </a:r>
            <a:r>
              <a:rPr lang="it-IT" sz="1400" b="1" dirty="0">
                <a:solidFill>
                  <a:schemeClr val="accent2"/>
                </a:solidFill>
              </a:rPr>
              <a:t>prestazione definita </a:t>
            </a:r>
            <a:r>
              <a:rPr lang="it-IT" sz="1400" dirty="0">
                <a:solidFill>
                  <a:schemeClr val="accent2"/>
                </a:solidFill>
              </a:rPr>
              <a:t>finanziate </a:t>
            </a:r>
            <a:r>
              <a:rPr lang="it-IT" sz="1400" dirty="0" smtClean="0">
                <a:solidFill>
                  <a:schemeClr val="accent2"/>
                </a:solidFill>
              </a:rPr>
              <a:t>  tramite </a:t>
            </a:r>
            <a:r>
              <a:rPr lang="it-IT" sz="1400" b="1" dirty="0">
                <a:solidFill>
                  <a:schemeClr val="accent2"/>
                </a:solidFill>
              </a:rPr>
              <a:t>capitalizzazione</a:t>
            </a: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4607720" y="3657724"/>
            <a:ext cx="3825080" cy="2074863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algn="just">
              <a:lnSpc>
                <a:spcPts val="2000"/>
              </a:lnSpc>
              <a:defRPr/>
            </a:pPr>
            <a:r>
              <a:rPr lang="it-IT" sz="1400" dirty="0">
                <a:solidFill>
                  <a:schemeClr val="accent2"/>
                </a:solidFill>
              </a:rPr>
              <a:t>DEROGA: … l’articolo 5, paragrafo 2, consente </a:t>
            </a:r>
            <a:r>
              <a:rPr lang="it-IT" sz="1400" b="1" dirty="0">
                <a:solidFill>
                  <a:schemeClr val="accent2"/>
                </a:solidFill>
              </a:rPr>
              <a:t>di</a:t>
            </a:r>
            <a:r>
              <a:rPr lang="it-IT" sz="1400" dirty="0">
                <a:solidFill>
                  <a:schemeClr val="accent2"/>
                </a:solidFill>
              </a:rPr>
              <a:t> </a:t>
            </a:r>
            <a:r>
              <a:rPr lang="it-IT" sz="1400" b="1" dirty="0">
                <a:solidFill>
                  <a:schemeClr val="accent2"/>
                </a:solidFill>
              </a:rPr>
              <a:t>mantenere differenze proporzionate nei premi e nelle prestazioni</a:t>
            </a:r>
            <a:r>
              <a:rPr lang="it-IT" sz="1400" dirty="0">
                <a:solidFill>
                  <a:schemeClr val="accent2"/>
                </a:solidFill>
              </a:rPr>
              <a:t> … (omissis) … </a:t>
            </a:r>
            <a:r>
              <a:rPr lang="it-IT" sz="1400" b="1" dirty="0">
                <a:solidFill>
                  <a:schemeClr val="accent2"/>
                </a:solidFill>
              </a:rPr>
              <a:t>in base a pertinenti ed accurati dati attuariali</a:t>
            </a:r>
            <a:r>
              <a:rPr lang="it-IT" sz="1400" dirty="0">
                <a:solidFill>
                  <a:schemeClr val="accent2"/>
                </a:solidFill>
              </a:rPr>
              <a:t> e statistici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468313" y="1134844"/>
            <a:ext cx="8064500" cy="474980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ASPETTATIVE DALL’ESTERO  (UK)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899593" y="1484784"/>
            <a:ext cx="7344816" cy="29772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US" sz="1400" b="1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LIFE INSURANCE – </a:t>
            </a:r>
            <a:r>
              <a:rPr lang="en-US" sz="1400" dirty="0">
                <a:solidFill>
                  <a:schemeClr val="accent2"/>
                </a:solidFill>
              </a:rPr>
              <a:t>premiums are expected to leap by </a:t>
            </a:r>
            <a:r>
              <a:rPr lang="en-US" sz="1400" b="1" dirty="0">
                <a:solidFill>
                  <a:schemeClr val="accent2"/>
                </a:solidFill>
              </a:rPr>
              <a:t>up to a third for women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PRIVATE </a:t>
            </a:r>
            <a:r>
              <a:rPr lang="en-US" sz="1400" dirty="0">
                <a:solidFill>
                  <a:schemeClr val="accent2"/>
                </a:solidFill>
              </a:rPr>
              <a:t>MEDICAL INSURANCE – </a:t>
            </a:r>
            <a:r>
              <a:rPr lang="en-US" sz="1400" dirty="0" smtClean="0">
                <a:solidFill>
                  <a:schemeClr val="accent2"/>
                </a:solidFill>
              </a:rPr>
              <a:t>is </a:t>
            </a:r>
            <a:r>
              <a:rPr lang="en-US" sz="1400" b="1" dirty="0">
                <a:solidFill>
                  <a:schemeClr val="accent2"/>
                </a:solidFill>
              </a:rPr>
              <a:t>already priced on a gender-neutral </a:t>
            </a:r>
            <a:r>
              <a:rPr lang="en-US" sz="1400" dirty="0" smtClean="0">
                <a:solidFill>
                  <a:schemeClr val="accent2"/>
                </a:solidFill>
              </a:rPr>
              <a:t>basis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it-IT" sz="1400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accent2"/>
                </a:solidFill>
              </a:rPr>
              <a:t>ANNUITIES – Taking gender out of the equation will not overly affect rates because </a:t>
            </a:r>
            <a:r>
              <a:rPr lang="en-US" sz="1400" b="1" dirty="0">
                <a:solidFill>
                  <a:schemeClr val="accent2"/>
                </a:solidFill>
              </a:rPr>
              <a:t>there hasn’t been a large price difference </a:t>
            </a:r>
            <a:r>
              <a:rPr lang="en-US" sz="1400" dirty="0">
                <a:solidFill>
                  <a:schemeClr val="accent2"/>
                </a:solidFill>
              </a:rPr>
              <a:t>between male and female rates until now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INCOME PROTECTION – </a:t>
            </a:r>
            <a:r>
              <a:rPr lang="en-US" sz="1400" dirty="0">
                <a:solidFill>
                  <a:schemeClr val="accent2"/>
                </a:solidFill>
              </a:rPr>
              <a:t>women are statistically more likely to claim. </a:t>
            </a:r>
            <a:r>
              <a:rPr lang="en-US" sz="1400" b="1" dirty="0">
                <a:solidFill>
                  <a:schemeClr val="accent2"/>
                </a:solidFill>
              </a:rPr>
              <a:t>The gap between men and women’s premiums will close</a:t>
            </a:r>
            <a:r>
              <a:rPr lang="en-US" sz="1400" dirty="0">
                <a:solidFill>
                  <a:schemeClr val="accent2"/>
                </a:solidFill>
              </a:rPr>
              <a:t>, </a:t>
            </a:r>
            <a:r>
              <a:rPr lang="en-US" sz="1400" b="1" dirty="0">
                <a:solidFill>
                  <a:schemeClr val="accent2"/>
                </a:solidFill>
              </a:rPr>
              <a:t>with women benefiting </a:t>
            </a:r>
            <a:r>
              <a:rPr lang="en-US" sz="1400" dirty="0">
                <a:solidFill>
                  <a:schemeClr val="accent2"/>
                </a:solidFill>
              </a:rPr>
              <a:t>from lower premiums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>
              <a:solidFill>
                <a:schemeClr val="accent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chemeClr val="accent2"/>
              </a:solidFill>
            </a:endParaRPr>
          </a:p>
          <a:p>
            <a:pPr marL="3200400" lvl="8" defTabSz="265113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1400" b="1" dirty="0">
                <a:solidFill>
                  <a:schemeClr val="accent2"/>
                </a:solidFill>
              </a:rPr>
              <a:t>			          </a:t>
            </a:r>
            <a:r>
              <a:rPr lang="it-IT" sz="1400" b="1" dirty="0" smtClean="0">
                <a:solidFill>
                  <a:schemeClr val="accent2"/>
                </a:solidFill>
              </a:rPr>
              <a:t>Fonte: </a:t>
            </a:r>
            <a:r>
              <a:rPr lang="it-IT" sz="1400" b="1" dirty="0" err="1">
                <a:solidFill>
                  <a:schemeClr val="accent2"/>
                </a:solidFill>
              </a:rPr>
              <a:t>Acumen</a:t>
            </a:r>
            <a:r>
              <a:rPr lang="it-IT" sz="1400" b="1" dirty="0">
                <a:solidFill>
                  <a:schemeClr val="accent2"/>
                </a:solidFill>
              </a:rPr>
              <a:t> </a:t>
            </a:r>
            <a:r>
              <a:rPr lang="it-IT" sz="1400" b="1" dirty="0" err="1">
                <a:solidFill>
                  <a:schemeClr val="accent2"/>
                </a:solidFill>
              </a:rPr>
              <a:t>Resources</a:t>
            </a:r>
            <a:endParaRPr lang="it-IT" sz="1400" b="1" dirty="0">
              <a:solidFill>
                <a:schemeClr val="accent2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  <p:sp>
        <p:nvSpPr>
          <p:cNvPr id="9" name="Ovale 8"/>
          <p:cNvSpPr/>
          <p:nvPr/>
        </p:nvSpPr>
        <p:spPr>
          <a:xfrm>
            <a:off x="1043607" y="2730560"/>
            <a:ext cx="7200801" cy="40566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2843809" y="1628800"/>
            <a:ext cx="5112568" cy="47767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539750" y="1109553"/>
            <a:ext cx="8064500" cy="4751734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t-IT" sz="1000" b="1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CONSEGUENZE RILEVATE (UK)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70965" y="1268758"/>
            <a:ext cx="712879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AVIVA: 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>The surprising effect of the EU Gender directive on annuity 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sales</a:t>
            </a:r>
            <a:endParaRPr lang="it-IT" sz="1400" b="1" dirty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it-IT" sz="1400" b="1" dirty="0">
                <a:solidFill>
                  <a:schemeClr val="accent2"/>
                </a:solidFill>
                <a:latin typeface="+mj-lt"/>
              </a:rPr>
              <a:t>(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>Clive Bolton, Managing Director of At Retirement</a:t>
            </a: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)</a:t>
            </a:r>
          </a:p>
          <a:p>
            <a:pPr>
              <a:defRPr/>
            </a:pPr>
            <a:endParaRPr lang="en-US" sz="1000" b="1" dirty="0" smtClean="0">
              <a:solidFill>
                <a:schemeClr val="accent2"/>
              </a:solidFill>
              <a:latin typeface="+mj-lt"/>
              <a:hlinkClick r:id="rId3"/>
            </a:endParaRPr>
          </a:p>
          <a:p>
            <a:pPr>
              <a:defRPr/>
            </a:pPr>
            <a:r>
              <a:rPr lang="en-US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http</a:t>
            </a:r>
            <a:r>
              <a:rPr lang="en-US" sz="1000" b="1" dirty="0">
                <a:solidFill>
                  <a:schemeClr val="accent2"/>
                </a:solidFill>
                <a:latin typeface="+mj-lt"/>
                <a:hlinkClick r:id="rId3"/>
              </a:rPr>
              <a:t>://www.aviva.com/media/news/item/the-surprising-effect-of-the-eu-gender-directive-on-annuity-sales-17233</a:t>
            </a:r>
            <a:r>
              <a:rPr lang="en-US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/</a:t>
            </a:r>
            <a:endParaRPr lang="en-US" sz="10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en-US" sz="14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				Percentage </a:t>
            </a:r>
            <a:r>
              <a:rPr lang="en-US" sz="1400" dirty="0">
                <a:solidFill>
                  <a:schemeClr val="accent2"/>
                </a:solidFill>
              </a:rPr>
              <a:t>of males retiring </a:t>
            </a:r>
            <a:r>
              <a:rPr lang="en-US" sz="1400" dirty="0" smtClean="0">
                <a:solidFill>
                  <a:schemeClr val="accent2"/>
                </a:solidFill>
              </a:rPr>
              <a:t>with </a:t>
            </a:r>
            <a:r>
              <a:rPr lang="en-US" sz="1400" dirty="0">
                <a:solidFill>
                  <a:schemeClr val="accent2"/>
                </a:solidFill>
              </a:rPr>
              <a:t>an </a:t>
            </a:r>
            <a:r>
              <a:rPr lang="en-US" sz="1400" dirty="0" smtClean="0">
                <a:solidFill>
                  <a:schemeClr val="accent2"/>
                </a:solidFill>
              </a:rPr>
              <a:t>				annuity </a:t>
            </a:r>
            <a:r>
              <a:rPr lang="en-US" sz="1400" dirty="0">
                <a:solidFill>
                  <a:schemeClr val="accent2"/>
                </a:solidFill>
              </a:rPr>
              <a:t>from Aviva based on individual </a:t>
            </a:r>
            <a:r>
              <a:rPr lang="en-US" sz="1400" dirty="0" smtClean="0">
                <a:solidFill>
                  <a:schemeClr val="accent2"/>
                </a:solidFill>
              </a:rPr>
              <a:t>				cases </a:t>
            </a:r>
            <a:r>
              <a:rPr lang="en-US" sz="1400" dirty="0">
                <a:solidFill>
                  <a:schemeClr val="accent2"/>
                </a:solidFill>
              </a:rPr>
              <a:t>(rather than by volume)</a:t>
            </a:r>
            <a:endParaRPr lang="it-IT" sz="1400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  <p:pic>
        <p:nvPicPr>
          <p:cNvPr id="2" name="Picture 2" descr="https://cms.aviva.com/media/upload/Gender-Directive-grap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93347"/>
            <a:ext cx="309634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899593" y="3068960"/>
            <a:ext cx="367240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Any industry wide change in calculating benefits </a:t>
            </a:r>
            <a:r>
              <a:rPr lang="en-US" sz="1200" b="1" dirty="0">
                <a:solidFill>
                  <a:schemeClr val="accent2"/>
                </a:solidFill>
              </a:rPr>
              <a:t>will distort the market for a period</a:t>
            </a:r>
            <a:r>
              <a:rPr lang="en-US" sz="1200" dirty="0">
                <a:solidFill>
                  <a:schemeClr val="accent2"/>
                </a:solidFill>
              </a:rPr>
              <a:t>. </a:t>
            </a:r>
            <a:endParaRPr lang="en-US" sz="1200" dirty="0" smtClean="0">
              <a:solidFill>
                <a:schemeClr val="accent2"/>
              </a:solidFill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accent2"/>
              </a:solidFill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accent2"/>
                </a:solidFill>
              </a:rPr>
              <a:t>How profound </a:t>
            </a:r>
            <a:r>
              <a:rPr lang="en-US" sz="1200" dirty="0">
                <a:solidFill>
                  <a:schemeClr val="accent2"/>
                </a:solidFill>
              </a:rPr>
              <a:t>this change will be and </a:t>
            </a:r>
            <a:r>
              <a:rPr lang="en-US" sz="1200" b="1" dirty="0">
                <a:solidFill>
                  <a:schemeClr val="accent2"/>
                </a:solidFill>
              </a:rPr>
              <a:t>how long </a:t>
            </a:r>
            <a:r>
              <a:rPr lang="en-US" sz="1200" dirty="0">
                <a:solidFill>
                  <a:schemeClr val="accent2"/>
                </a:solidFill>
              </a:rPr>
              <a:t>it will take to play out </a:t>
            </a:r>
            <a:r>
              <a:rPr lang="en-US" sz="1200" b="1" dirty="0">
                <a:solidFill>
                  <a:schemeClr val="accent2"/>
                </a:solidFill>
              </a:rPr>
              <a:t>is difficult to predict</a:t>
            </a:r>
            <a:r>
              <a:rPr lang="en-US" sz="1200" b="1" dirty="0" smtClean="0">
                <a:solidFill>
                  <a:schemeClr val="accent2"/>
                </a:solidFill>
              </a:rPr>
              <a:t>.</a:t>
            </a:r>
          </a:p>
          <a:p>
            <a:pPr marL="176213" indent="-176213" algn="just"/>
            <a:endParaRPr lang="en-US" sz="1200" b="1" dirty="0">
              <a:solidFill>
                <a:schemeClr val="accent2"/>
              </a:solidFill>
            </a:endParaRPr>
          </a:p>
          <a:p>
            <a:pPr marL="176213" indent="-176213" algn="just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2"/>
                </a:solidFill>
              </a:rPr>
              <a:t>the </a:t>
            </a:r>
            <a:r>
              <a:rPr lang="en-US" sz="1200" dirty="0">
                <a:solidFill>
                  <a:schemeClr val="accent2"/>
                </a:solidFill>
              </a:rPr>
              <a:t>focus on Gender Directive </a:t>
            </a:r>
            <a:r>
              <a:rPr lang="en-US" sz="1200" b="1" dirty="0">
                <a:solidFill>
                  <a:schemeClr val="accent2"/>
                </a:solidFill>
              </a:rPr>
              <a:t>prompted more people to consider retirement than the pure financial advantage of the rate change</a:t>
            </a:r>
            <a:r>
              <a:rPr lang="en-US" sz="120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would suggest</a:t>
            </a:r>
            <a:r>
              <a:rPr lang="en-US" sz="1200" dirty="0">
                <a:solidFill>
                  <a:schemeClr val="accent2"/>
                </a:solidFill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970964" y="3206414"/>
            <a:ext cx="3024971" cy="40566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468313" y="3612081"/>
            <a:ext cx="4391719" cy="753023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75337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CONSEGUENZE RILEVATE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007604" y="1556792"/>
            <a:ext cx="7128792" cy="378565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Fonte: R&amp;A -  Risk and Analysis</a:t>
            </a:r>
          </a:p>
          <a:p>
            <a:pPr>
              <a:defRPr/>
            </a:pPr>
            <a:r>
              <a:rPr lang="it-IT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http</a:t>
            </a:r>
            <a:r>
              <a:rPr lang="it-IT" sz="1000" b="1" dirty="0">
                <a:solidFill>
                  <a:schemeClr val="accent2"/>
                </a:solidFill>
                <a:latin typeface="+mj-lt"/>
                <a:hlinkClick r:id="rId3"/>
              </a:rPr>
              <a:t>://</a:t>
            </a:r>
            <a:r>
              <a:rPr lang="it-IT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www.sias.org.uk/diary/view_meeting?id=SIASApril2014Paper</a:t>
            </a:r>
            <a:endParaRPr lang="it-IT" sz="10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0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000" b="1" dirty="0" smtClean="0">
              <a:solidFill>
                <a:schemeClr val="accent2"/>
              </a:solidFill>
              <a:latin typeface="+mj-lt"/>
            </a:endParaRPr>
          </a:p>
          <a:p>
            <a:r>
              <a:rPr lang="en-GB" sz="1400" b="1" dirty="0" smtClean="0">
                <a:solidFill>
                  <a:schemeClr val="accent2"/>
                </a:solidFill>
              </a:rPr>
              <a:t>Eliminating </a:t>
            </a:r>
            <a:r>
              <a:rPr lang="en-GB" sz="1400" b="1" dirty="0">
                <a:solidFill>
                  <a:schemeClr val="accent2"/>
                </a:solidFill>
              </a:rPr>
              <a:t>gender based pricing requires removing </a:t>
            </a:r>
            <a:r>
              <a:rPr lang="en-GB" sz="1400" dirty="0">
                <a:solidFill>
                  <a:schemeClr val="accent2"/>
                </a:solidFill>
              </a:rPr>
              <a:t>gender factors in insurance pricing, but also </a:t>
            </a:r>
            <a:r>
              <a:rPr lang="en-GB" sz="1400" b="1" dirty="0">
                <a:solidFill>
                  <a:schemeClr val="accent2"/>
                </a:solidFill>
              </a:rPr>
              <a:t>rating factors from existing pricing models</a:t>
            </a:r>
            <a:r>
              <a:rPr lang="en-GB" sz="1400" dirty="0">
                <a:solidFill>
                  <a:schemeClr val="accent2"/>
                </a:solidFill>
              </a:rPr>
              <a:t>. This is very costly to apply and part of this </a:t>
            </a:r>
            <a:r>
              <a:rPr lang="en-GB" sz="1400" b="1" dirty="0">
                <a:solidFill>
                  <a:schemeClr val="accent2"/>
                </a:solidFill>
              </a:rPr>
              <a:t>cost will be transferred to clients through higher premiums</a:t>
            </a:r>
            <a:r>
              <a:rPr lang="en-GB" sz="1400" dirty="0">
                <a:solidFill>
                  <a:schemeClr val="accent2"/>
                </a:solidFill>
              </a:rPr>
              <a:t>, even if the concurrence may moderate this impact for clients.</a:t>
            </a:r>
            <a:endParaRPr lang="it-IT" sz="1400" dirty="0">
              <a:solidFill>
                <a:schemeClr val="accent2"/>
              </a:solidFill>
            </a:endParaRPr>
          </a:p>
          <a:p>
            <a:pPr>
              <a:defRPr/>
            </a:pPr>
            <a:endParaRPr lang="en-GB" sz="14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sz="1400" b="1" dirty="0" smtClean="0">
                <a:solidFill>
                  <a:schemeClr val="accent2"/>
                </a:solidFill>
              </a:rPr>
              <a:t>Prices </a:t>
            </a:r>
            <a:r>
              <a:rPr lang="en-GB" sz="1400" b="1" dirty="0">
                <a:solidFill>
                  <a:schemeClr val="accent2"/>
                </a:solidFill>
              </a:rPr>
              <a:t>are </a:t>
            </a:r>
            <a:r>
              <a:rPr lang="en-GB" sz="1400" b="1" dirty="0" smtClean="0">
                <a:solidFill>
                  <a:schemeClr val="accent2"/>
                </a:solidFill>
              </a:rPr>
              <a:t>purposely increased </a:t>
            </a:r>
            <a:r>
              <a:rPr lang="en-GB" sz="1400" b="1" dirty="0">
                <a:solidFill>
                  <a:schemeClr val="accent2"/>
                </a:solidFill>
              </a:rPr>
              <a:t>for the lower-risk </a:t>
            </a:r>
            <a:r>
              <a:rPr lang="en-GB" sz="1400" b="1" dirty="0" smtClean="0">
                <a:solidFill>
                  <a:schemeClr val="accent2"/>
                </a:solidFill>
              </a:rPr>
              <a:t>gender </a:t>
            </a:r>
            <a:r>
              <a:rPr lang="en-GB" sz="1400" dirty="0" smtClean="0">
                <a:solidFill>
                  <a:schemeClr val="accent2"/>
                </a:solidFill>
              </a:rPr>
              <a:t>(</a:t>
            </a:r>
            <a:r>
              <a:rPr lang="en-GB" sz="1400" dirty="0" err="1" smtClean="0">
                <a:solidFill>
                  <a:schemeClr val="accent2"/>
                </a:solidFill>
              </a:rPr>
              <a:t>prudentiality</a:t>
            </a:r>
            <a:r>
              <a:rPr lang="en-GB" sz="1400" dirty="0" smtClean="0">
                <a:solidFill>
                  <a:schemeClr val="accent2"/>
                </a:solidFill>
              </a:rPr>
              <a:t>).</a:t>
            </a:r>
            <a:endParaRPr lang="it-IT" sz="1400" b="1" dirty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en-GB" sz="14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GB" sz="1400" dirty="0" smtClean="0">
                <a:solidFill>
                  <a:schemeClr val="accent2"/>
                </a:solidFill>
              </a:rPr>
              <a:t>Since </a:t>
            </a:r>
            <a:r>
              <a:rPr lang="en-GB" sz="1400" dirty="0">
                <a:solidFill>
                  <a:schemeClr val="accent2"/>
                </a:solidFill>
              </a:rPr>
              <a:t>one group of consumers benefit from the ban, then it will always make the other group worse off. </a:t>
            </a:r>
            <a:r>
              <a:rPr lang="en-GB" sz="1400" dirty="0" smtClean="0">
                <a:solidFill>
                  <a:schemeClr val="accent2"/>
                </a:solidFill>
              </a:rPr>
              <a:t>The </a:t>
            </a:r>
            <a:r>
              <a:rPr lang="en-GB" sz="1400" b="1" dirty="0">
                <a:solidFill>
                  <a:schemeClr val="accent2"/>
                </a:solidFill>
              </a:rPr>
              <a:t>lower risk gender may opt out </a:t>
            </a:r>
            <a:r>
              <a:rPr lang="en-GB" sz="1400" dirty="0">
                <a:solidFill>
                  <a:schemeClr val="accent2"/>
                </a:solidFill>
              </a:rPr>
              <a:t>and the </a:t>
            </a:r>
            <a:r>
              <a:rPr lang="en-GB" sz="1400" b="1" dirty="0">
                <a:solidFill>
                  <a:schemeClr val="accent2"/>
                </a:solidFill>
              </a:rPr>
              <a:t>higher risk gender may opt in</a:t>
            </a:r>
            <a:r>
              <a:rPr lang="en-GB" sz="1400" dirty="0">
                <a:solidFill>
                  <a:schemeClr val="accent2"/>
                </a:solidFill>
              </a:rPr>
              <a:t> which in turn, will create </a:t>
            </a:r>
            <a:r>
              <a:rPr lang="en-GB" sz="1400" b="1" dirty="0">
                <a:solidFill>
                  <a:schemeClr val="accent2"/>
                </a:solidFill>
              </a:rPr>
              <a:t>more riskiness in the market</a:t>
            </a:r>
            <a:r>
              <a:rPr lang="en-GB" sz="1400" dirty="0" smtClean="0">
                <a:solidFill>
                  <a:schemeClr val="accent2"/>
                </a:solidFill>
              </a:rPr>
              <a:t>.</a:t>
            </a:r>
          </a:p>
          <a:p>
            <a:pPr>
              <a:defRPr/>
            </a:pPr>
            <a:endParaRPr lang="en-GB" sz="1400" b="1" dirty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en-GB" sz="1400" dirty="0">
                <a:solidFill>
                  <a:schemeClr val="accent2"/>
                </a:solidFill>
              </a:rPr>
              <a:t>The effects are greater if this </a:t>
            </a:r>
            <a:r>
              <a:rPr lang="en-GB" sz="1400" b="1" dirty="0">
                <a:solidFill>
                  <a:schemeClr val="accent2"/>
                </a:solidFill>
              </a:rPr>
              <a:t>new pricing policy influences the overall demand </a:t>
            </a:r>
            <a:r>
              <a:rPr lang="en-GB" sz="1400" dirty="0">
                <a:solidFill>
                  <a:schemeClr val="accent2"/>
                </a:solidFill>
              </a:rPr>
              <a:t>in the market in the future. </a:t>
            </a:r>
          </a:p>
          <a:p>
            <a:pPr>
              <a:defRPr/>
            </a:pPr>
            <a:endParaRPr lang="it-IT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  <p:sp>
        <p:nvSpPr>
          <p:cNvPr id="9" name="Ovale 8"/>
          <p:cNvSpPr/>
          <p:nvPr/>
        </p:nvSpPr>
        <p:spPr>
          <a:xfrm>
            <a:off x="2664172" y="2636912"/>
            <a:ext cx="5472224" cy="37651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55576" y="3220146"/>
            <a:ext cx="5472224" cy="37651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468313" y="3861048"/>
            <a:ext cx="7848103" cy="64807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459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CONSEGUENZE RILEVATE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007604" y="1556792"/>
            <a:ext cx="7128792" cy="2985433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Fonte: R&amp;A -  Risk and Analysis</a:t>
            </a:r>
          </a:p>
          <a:p>
            <a:pPr>
              <a:defRPr/>
            </a:pPr>
            <a:r>
              <a:rPr lang="it-IT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http</a:t>
            </a:r>
            <a:r>
              <a:rPr lang="it-IT" sz="1000" b="1" dirty="0">
                <a:solidFill>
                  <a:schemeClr val="accent2"/>
                </a:solidFill>
                <a:latin typeface="+mj-lt"/>
                <a:hlinkClick r:id="rId3"/>
              </a:rPr>
              <a:t>://</a:t>
            </a:r>
            <a:r>
              <a:rPr lang="it-IT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www.sias.org.uk/diary/view_meeting?id=SIASApril2014Paper</a:t>
            </a:r>
            <a:endParaRPr lang="it-IT" sz="10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0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4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IMPACT ASSESMENT (UK)</a:t>
            </a:r>
          </a:p>
          <a:p>
            <a:pPr>
              <a:defRPr/>
            </a:pPr>
            <a:endParaRPr lang="it-IT" sz="1400" b="1" dirty="0">
              <a:solidFill>
                <a:schemeClr val="accent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sz="1400" dirty="0" smtClean="0">
                <a:solidFill>
                  <a:schemeClr val="accent2"/>
                </a:solidFill>
                <a:latin typeface="+mj-lt"/>
              </a:rPr>
              <a:t>In the </a:t>
            </a:r>
            <a:r>
              <a:rPr lang="it-IT" sz="1400" dirty="0" err="1" smtClean="0">
                <a:solidFill>
                  <a:schemeClr val="accent2"/>
                </a:solidFill>
                <a:latin typeface="+mj-lt"/>
              </a:rPr>
              <a:t>second</a:t>
            </a:r>
            <a:r>
              <a:rPr lang="it-IT" sz="14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sz="1400" dirty="0" err="1" smtClean="0">
                <a:solidFill>
                  <a:schemeClr val="accent2"/>
                </a:solidFill>
                <a:latin typeface="+mj-lt"/>
              </a:rPr>
              <a:t>half</a:t>
            </a:r>
            <a:r>
              <a:rPr lang="it-IT" sz="1400" dirty="0" smtClean="0">
                <a:solidFill>
                  <a:schemeClr val="accent2"/>
                </a:solidFill>
                <a:latin typeface="+mj-lt"/>
              </a:rPr>
              <a:t> of the 2012 an </a:t>
            </a:r>
            <a:r>
              <a:rPr lang="it-IT" sz="1400" b="1" dirty="0" err="1" smtClean="0">
                <a:solidFill>
                  <a:schemeClr val="accent2"/>
                </a:solidFill>
                <a:latin typeface="+mj-lt"/>
              </a:rPr>
              <a:t>increasing</a:t>
            </a: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sz="1400" b="1" dirty="0" err="1" smtClean="0">
                <a:solidFill>
                  <a:schemeClr val="accent2"/>
                </a:solidFill>
                <a:latin typeface="+mj-lt"/>
              </a:rPr>
              <a:t>number</a:t>
            </a: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 of men </a:t>
            </a:r>
            <a:r>
              <a:rPr lang="it-IT" sz="1400" b="1" dirty="0" err="1" smtClean="0">
                <a:solidFill>
                  <a:schemeClr val="accent2"/>
                </a:solidFill>
                <a:latin typeface="+mj-lt"/>
              </a:rPr>
              <a:t>bought</a:t>
            </a: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 an </a:t>
            </a:r>
            <a:r>
              <a:rPr lang="it-IT" sz="1400" b="1" dirty="0" err="1" smtClean="0">
                <a:solidFill>
                  <a:schemeClr val="accent2"/>
                </a:solidFill>
                <a:latin typeface="+mj-lt"/>
              </a:rPr>
              <a:t>annuity</a:t>
            </a: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sz="1400" dirty="0" err="1" smtClean="0">
                <a:solidFill>
                  <a:schemeClr val="accent2"/>
                </a:solidFill>
                <a:latin typeface="+mj-lt"/>
              </a:rPr>
              <a:t>before</a:t>
            </a:r>
            <a:r>
              <a:rPr lang="it-IT" sz="1400" dirty="0" smtClean="0">
                <a:solidFill>
                  <a:schemeClr val="accent2"/>
                </a:solidFill>
                <a:latin typeface="+mj-lt"/>
              </a:rPr>
              <a:t> the Gender Directive dead line </a:t>
            </a:r>
            <a:endParaRPr lang="it-IT" sz="1400" dirty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400" dirty="0" smtClean="0">
              <a:solidFill>
                <a:schemeClr val="accent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Companies are </a:t>
            </a:r>
            <a:r>
              <a:rPr lang="en-GB" sz="1400" dirty="0">
                <a:solidFill>
                  <a:schemeClr val="accent2"/>
                </a:solidFill>
                <a:latin typeface="+mj-lt"/>
              </a:rPr>
              <a:t>experiencing </a:t>
            </a:r>
            <a:r>
              <a:rPr lang="en-GB" sz="1400" b="1" dirty="0">
                <a:solidFill>
                  <a:schemeClr val="accent2"/>
                </a:solidFill>
                <a:latin typeface="+mj-lt"/>
              </a:rPr>
              <a:t>unpredictability in their pricing grounds </a:t>
            </a:r>
            <a:r>
              <a:rPr lang="en-GB" sz="1400" dirty="0">
                <a:solidFill>
                  <a:schemeClr val="accent2"/>
                </a:solidFill>
                <a:latin typeface="+mj-lt"/>
              </a:rPr>
              <a:t>as this law makes its </a:t>
            </a: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impact;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400" dirty="0" smtClean="0">
              <a:solidFill>
                <a:schemeClr val="accent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Consumers are </a:t>
            </a:r>
            <a:r>
              <a:rPr lang="en-GB" sz="1400" b="1" dirty="0" smtClean="0">
                <a:solidFill>
                  <a:schemeClr val="accent2"/>
                </a:solidFill>
                <a:latin typeface="+mj-lt"/>
              </a:rPr>
              <a:t>not really benefiting from this law by a great deal</a:t>
            </a: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  <p:extLst>
      <p:ext uri="{BB962C8B-B14F-4D97-AF65-F5344CB8AC3E}">
        <p14:creationId xmlns:p14="http://schemas.microsoft.com/office/powerpoint/2010/main" val="327297514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539750" y="1139660"/>
            <a:ext cx="8064500" cy="4751734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t-IT" sz="1000" b="1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CONSEGUENZE RILEVATE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35596" y="1425377"/>
            <a:ext cx="7272808" cy="417037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Fonte: R&amp;A -  Risk and Analysis</a:t>
            </a:r>
          </a:p>
          <a:p>
            <a:pPr>
              <a:defRPr/>
            </a:pPr>
            <a:r>
              <a:rPr lang="it-IT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http</a:t>
            </a:r>
            <a:r>
              <a:rPr lang="it-IT" sz="1000" b="1" dirty="0">
                <a:solidFill>
                  <a:schemeClr val="accent2"/>
                </a:solidFill>
                <a:latin typeface="+mj-lt"/>
                <a:hlinkClick r:id="rId3"/>
              </a:rPr>
              <a:t>://</a:t>
            </a:r>
            <a:r>
              <a:rPr lang="it-IT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www.sias.org.uk/diary/view_meeting?id=SIASApril2014Paper</a:t>
            </a:r>
            <a:endParaRPr lang="it-IT" sz="10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0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4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FRANCE LAW </a:t>
            </a:r>
          </a:p>
          <a:p>
            <a:endParaRPr lang="en-GB" sz="1400" dirty="0" smtClean="0"/>
          </a:p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accent2"/>
                </a:solidFill>
                <a:latin typeface="+mj-lt"/>
              </a:rPr>
              <a:t>Regarding life insurance, the mortality table used to define the premium must be at least the most prudent between the official female/male mortality tables provided by the French Institute of Statistics (INSEE) given the guarantee.</a:t>
            </a:r>
          </a:p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accent2"/>
                </a:solidFill>
                <a:latin typeface="+mj-lt"/>
              </a:rPr>
              <a:t>For instance </a:t>
            </a: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in a </a:t>
            </a:r>
            <a:r>
              <a:rPr lang="en-GB" sz="1400" dirty="0">
                <a:solidFill>
                  <a:schemeClr val="accent2"/>
                </a:solidFill>
                <a:latin typeface="+mj-lt"/>
              </a:rPr>
              <a:t>death cover, </a:t>
            </a:r>
            <a:r>
              <a:rPr lang="en-GB" sz="1400" b="1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GB" sz="1400" b="1" dirty="0">
                <a:solidFill>
                  <a:schemeClr val="accent2"/>
                </a:solidFill>
                <a:latin typeface="+mj-lt"/>
              </a:rPr>
              <a:t>premium would not change for males while the premium for females would become the same as for males and therefore </a:t>
            </a:r>
            <a:r>
              <a:rPr lang="en-GB" sz="1400" b="1" dirty="0" smtClean="0">
                <a:solidFill>
                  <a:schemeClr val="accent2"/>
                </a:solidFill>
                <a:latin typeface="+mj-lt"/>
              </a:rPr>
              <a:t>increased</a:t>
            </a: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.</a:t>
            </a:r>
            <a:endParaRPr lang="it-IT" sz="1400" dirty="0">
              <a:solidFill>
                <a:schemeClr val="accent2"/>
              </a:solidFill>
              <a:latin typeface="+mj-lt"/>
            </a:endParaRPr>
          </a:p>
          <a:p>
            <a:pPr algn="just">
              <a:lnSpc>
                <a:spcPct val="150000"/>
              </a:lnSpc>
              <a:defRPr/>
            </a:pPr>
            <a:endParaRPr lang="it-IT" sz="1400" dirty="0">
              <a:solidFill>
                <a:schemeClr val="accent2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GB" sz="1400" dirty="0">
                <a:solidFill>
                  <a:schemeClr val="accent2"/>
                </a:solidFill>
                <a:latin typeface="+mj-lt"/>
              </a:rPr>
              <a:t>An insurance </a:t>
            </a:r>
            <a:r>
              <a:rPr lang="en-GB" sz="1400" b="1" dirty="0">
                <a:solidFill>
                  <a:schemeClr val="accent2"/>
                </a:solidFill>
                <a:latin typeface="+mj-lt"/>
              </a:rPr>
              <a:t>company still can define a specific unisex mortality table</a:t>
            </a:r>
            <a:r>
              <a:rPr lang="en-GB" sz="1400" dirty="0">
                <a:solidFill>
                  <a:schemeClr val="accent2"/>
                </a:solidFill>
                <a:latin typeface="+mj-lt"/>
              </a:rPr>
              <a:t>. Meanwhile, it must be certified by an accredited actuary, validated by the supervisor and </a:t>
            </a:r>
            <a:r>
              <a:rPr lang="en-GB" sz="1400" b="1" dirty="0">
                <a:solidFill>
                  <a:schemeClr val="accent2"/>
                </a:solidFill>
                <a:latin typeface="+mj-lt"/>
              </a:rPr>
              <a:t>it must be more prudent than the INSEE </a:t>
            </a:r>
            <a:r>
              <a:rPr lang="en-GB" sz="1400" b="1" dirty="0" smtClean="0">
                <a:solidFill>
                  <a:schemeClr val="accent2"/>
                </a:solidFill>
                <a:latin typeface="+mj-lt"/>
              </a:rPr>
              <a:t>tables.</a:t>
            </a:r>
            <a:endParaRPr lang="it-IT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  <p:sp>
        <p:nvSpPr>
          <p:cNvPr id="9" name="Ovale 8"/>
          <p:cNvSpPr/>
          <p:nvPr/>
        </p:nvSpPr>
        <p:spPr>
          <a:xfrm>
            <a:off x="539750" y="3573016"/>
            <a:ext cx="8208714" cy="72008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755576" y="5190082"/>
            <a:ext cx="3816424" cy="40566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00128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539750" y="1139660"/>
            <a:ext cx="8064500" cy="4751734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t-IT" sz="1000" b="1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CONSEGUENZE RILEVATE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899592" y="1556792"/>
            <a:ext cx="7272808" cy="3200876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Fonte: R&amp;A -  Risk and Analysis</a:t>
            </a:r>
          </a:p>
          <a:p>
            <a:pPr>
              <a:defRPr/>
            </a:pPr>
            <a:r>
              <a:rPr lang="it-IT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http</a:t>
            </a:r>
            <a:r>
              <a:rPr lang="it-IT" sz="1000" b="1" dirty="0">
                <a:solidFill>
                  <a:schemeClr val="accent2"/>
                </a:solidFill>
                <a:latin typeface="+mj-lt"/>
                <a:hlinkClick r:id="rId3"/>
              </a:rPr>
              <a:t>://</a:t>
            </a:r>
            <a:r>
              <a:rPr lang="it-IT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www.sias.org.uk/diary/view_meeting?id=SIASApril2014Paper</a:t>
            </a:r>
            <a:endParaRPr lang="it-IT" sz="10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0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4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FRANCE LAW (2)</a:t>
            </a:r>
          </a:p>
          <a:p>
            <a:pPr algn="just"/>
            <a:endParaRPr lang="en-GB" sz="1400" dirty="0">
              <a:solidFill>
                <a:schemeClr val="accent2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GB" sz="1400" b="1" dirty="0" smtClean="0">
                <a:solidFill>
                  <a:schemeClr val="accent2"/>
                </a:solidFill>
                <a:latin typeface="+mj-lt"/>
              </a:rPr>
              <a:t>French law also mentions that insurance companies must payback at least 90% of the technical profit to policyholders. </a:t>
            </a: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For instance, if one year there are less death claims benefits than expected in the premium, the insurer will payback at least 90% of the extra-premium (through for instance an increase of the sum insured).</a:t>
            </a:r>
            <a:endParaRPr lang="it-IT" sz="1400" dirty="0" smtClean="0">
              <a:solidFill>
                <a:schemeClr val="accent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it-IT" sz="14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400" b="1" dirty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  <p:sp>
        <p:nvSpPr>
          <p:cNvPr id="9" name="Ovale 8"/>
          <p:cNvSpPr/>
          <p:nvPr/>
        </p:nvSpPr>
        <p:spPr>
          <a:xfrm>
            <a:off x="539750" y="2636912"/>
            <a:ext cx="7920682" cy="87861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18556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539750" y="1139660"/>
            <a:ext cx="8064500" cy="4751734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t-IT" sz="1000" b="1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CONSEGUENZE RILEVATE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1007604" y="1368785"/>
            <a:ext cx="7128792" cy="3647152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chemeClr val="accent2"/>
                </a:solidFill>
                <a:latin typeface="+mj-lt"/>
              </a:rPr>
              <a:t>AT THE SAME TIME </a:t>
            </a:r>
            <a:r>
              <a:rPr lang="en-GB" sz="1400" b="1" dirty="0" smtClean="0">
                <a:solidFill>
                  <a:schemeClr val="accent2"/>
                </a:solidFill>
                <a:latin typeface="+mj-lt"/>
              </a:rPr>
              <a:t>IN THE USA: </a:t>
            </a:r>
            <a:endParaRPr lang="en-GB" sz="1400" b="1" dirty="0" smtClean="0">
              <a:solidFill>
                <a:schemeClr val="accent2"/>
              </a:solidFill>
              <a:latin typeface="+mj-lt"/>
            </a:endParaRPr>
          </a:p>
          <a:p>
            <a:endParaRPr lang="en-GB" sz="1400" b="1" dirty="0">
              <a:solidFill>
                <a:schemeClr val="accent2"/>
              </a:solidFill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While EU </a:t>
            </a:r>
            <a:r>
              <a:rPr lang="en-GB" sz="1400" dirty="0">
                <a:solidFill>
                  <a:schemeClr val="accent2"/>
                </a:solidFill>
                <a:latin typeface="+mj-lt"/>
              </a:rPr>
              <a:t>insurance companies have had to adjust their pricing polices according to the Gender Directive last </a:t>
            </a: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year </a:t>
            </a:r>
            <a:r>
              <a:rPr lang="en-GB" sz="1400" b="1" dirty="0" smtClean="0">
                <a:solidFill>
                  <a:schemeClr val="accent2"/>
                </a:solidFill>
                <a:latin typeface="+mj-lt"/>
              </a:rPr>
              <a:t>it </a:t>
            </a:r>
            <a:r>
              <a:rPr lang="en-GB" sz="1400" b="1" dirty="0">
                <a:solidFill>
                  <a:schemeClr val="accent2"/>
                </a:solidFill>
                <a:latin typeface="+mj-lt"/>
              </a:rPr>
              <a:t>is a different story over in the US</a:t>
            </a:r>
            <a:r>
              <a:rPr lang="en-GB" sz="1400" dirty="0">
                <a:solidFill>
                  <a:schemeClr val="accent2"/>
                </a:solidFill>
                <a:latin typeface="+mj-lt"/>
              </a:rPr>
              <a:t>. </a:t>
            </a: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The </a:t>
            </a:r>
            <a:r>
              <a:rPr lang="en-GB" sz="1400" dirty="0">
                <a:solidFill>
                  <a:schemeClr val="accent2"/>
                </a:solidFill>
                <a:latin typeface="+mj-lt"/>
              </a:rPr>
              <a:t>Gender Directive has not come into effect in the US, but </a:t>
            </a:r>
            <a:r>
              <a:rPr lang="en-GB" sz="1400" b="1" dirty="0">
                <a:solidFill>
                  <a:schemeClr val="accent2"/>
                </a:solidFill>
                <a:latin typeface="+mj-lt"/>
              </a:rPr>
              <a:t>gender-specific pricing is now being adopted in some of the newest generation of </a:t>
            </a:r>
            <a:r>
              <a:rPr lang="en-GB" sz="1400" b="1" dirty="0" smtClean="0">
                <a:solidFill>
                  <a:schemeClr val="accent2"/>
                </a:solidFill>
                <a:latin typeface="+mj-lt"/>
              </a:rPr>
              <a:t>LTC insurance policies</a:t>
            </a:r>
            <a:r>
              <a:rPr lang="en-GB" sz="1400" dirty="0" smtClean="0">
                <a:solidFill>
                  <a:schemeClr val="accent2"/>
                </a:solidFill>
                <a:latin typeface="+mj-lt"/>
              </a:rPr>
              <a:t>. Women </a:t>
            </a:r>
            <a:r>
              <a:rPr lang="en-GB" sz="1400" dirty="0">
                <a:solidFill>
                  <a:schemeClr val="accent2"/>
                </a:solidFill>
                <a:latin typeface="+mj-lt"/>
              </a:rPr>
              <a:t>in the US may experience an increase between 20 and 30 per cent in their policies. </a:t>
            </a:r>
            <a:endParaRPr lang="it-IT" sz="1400" dirty="0">
              <a:solidFill>
                <a:schemeClr val="accent2"/>
              </a:solidFill>
              <a:latin typeface="+mj-lt"/>
            </a:endParaRPr>
          </a:p>
          <a:p>
            <a:endParaRPr lang="en-US" sz="1400" b="1" dirty="0" smtClean="0">
              <a:solidFill>
                <a:schemeClr val="accent2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400" b="1" dirty="0" smtClean="0">
                <a:solidFill>
                  <a:schemeClr val="accent2"/>
                </a:solidFill>
                <a:latin typeface="+mj-lt"/>
              </a:rPr>
              <a:t>Levine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>. J. (25/07/13) Gender-based Pricing Comes to Long Term Care Insurance </a:t>
            </a:r>
            <a:r>
              <a:rPr lang="en-US" sz="1400" u="sng" dirty="0" smtClean="0">
                <a:hlinkClick r:id="rId3"/>
              </a:rPr>
              <a:t>http</a:t>
            </a:r>
            <a:r>
              <a:rPr lang="en-US" sz="1400" u="sng" dirty="0">
                <a:hlinkClick r:id="rId3"/>
              </a:rPr>
              <a:t>://</a:t>
            </a:r>
            <a:r>
              <a:rPr lang="en-US" sz="1400" u="sng" dirty="0" smtClean="0">
                <a:hlinkClick r:id="rId3"/>
              </a:rPr>
              <a:t>www.chicagotribune.com/news/local/suburbs/highland_park_deerfield/community/chi-ugc-article-gender-based-pricing-comes-to-long-term-care-2013-07-25,0,7783400.story</a:t>
            </a:r>
            <a:endParaRPr lang="it-IT" sz="1400" dirty="0"/>
          </a:p>
        </p:txBody>
      </p:sp>
      <p:sp>
        <p:nvSpPr>
          <p:cNvPr id="9" name="Ovale 8"/>
          <p:cNvSpPr/>
          <p:nvPr/>
        </p:nvSpPr>
        <p:spPr>
          <a:xfrm>
            <a:off x="827585" y="2452230"/>
            <a:ext cx="7488832" cy="74013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31451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539750" y="1131188"/>
            <a:ext cx="8064500" cy="4751734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t-IT" sz="1000" b="1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TEMPISMO E PROCICLICITA’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043608" y="1484784"/>
            <a:ext cx="7056784" cy="1773819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>
                <a:solidFill>
                  <a:schemeClr val="accent2"/>
                </a:solidFill>
              </a:rPr>
              <a:t>Fonte: R&amp;A -  Risk and Analysis</a:t>
            </a:r>
          </a:p>
          <a:p>
            <a:pPr>
              <a:defRPr/>
            </a:pPr>
            <a:r>
              <a:rPr lang="it-IT" sz="1000" b="1" dirty="0">
                <a:solidFill>
                  <a:schemeClr val="accent2"/>
                </a:solidFill>
                <a:hlinkClick r:id="rId3"/>
              </a:rPr>
              <a:t>http://www.sias.org.uk/diary/view_meeting?id=SIASApril2014Paper</a:t>
            </a:r>
            <a:endParaRPr lang="it-IT" sz="1000" b="1" dirty="0">
              <a:solidFill>
                <a:schemeClr val="accent2"/>
              </a:solidFill>
            </a:endParaRPr>
          </a:p>
          <a:p>
            <a:pPr marL="0" lvl="1" defTabSz="265113">
              <a:lnSpc>
                <a:spcPts val="2000"/>
              </a:lnSpc>
              <a:spcBef>
                <a:spcPct val="20000"/>
              </a:spcBef>
              <a:defRPr/>
            </a:pPr>
            <a:endParaRPr lang="en-US" sz="1400" b="1" dirty="0">
              <a:solidFill>
                <a:schemeClr val="accent2"/>
              </a:solidFill>
            </a:endParaRPr>
          </a:p>
          <a:p>
            <a:pPr marL="0" lvl="1" algn="just" defTabSz="265113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chemeClr val="accent2"/>
                </a:solidFill>
              </a:rPr>
              <a:t>T</a:t>
            </a:r>
            <a:r>
              <a:rPr lang="en-US" sz="1400" dirty="0" smtClean="0">
                <a:solidFill>
                  <a:schemeClr val="accent2"/>
                </a:solidFill>
              </a:rPr>
              <a:t>here </a:t>
            </a:r>
            <a:r>
              <a:rPr lang="en-US" sz="1400" dirty="0">
                <a:solidFill>
                  <a:schemeClr val="accent2"/>
                </a:solidFill>
              </a:rPr>
              <a:t>is some e</a:t>
            </a:r>
            <a:r>
              <a:rPr lang="en-US" sz="1400" dirty="0" smtClean="0">
                <a:solidFill>
                  <a:schemeClr val="accent2"/>
                </a:solidFill>
              </a:rPr>
              <a:t>conomic </a:t>
            </a:r>
            <a:r>
              <a:rPr lang="en-US" sz="1400" dirty="0">
                <a:solidFill>
                  <a:schemeClr val="accent2"/>
                </a:solidFill>
              </a:rPr>
              <a:t>uncertainty over the gender-based pricing ban. In EU </a:t>
            </a:r>
            <a:r>
              <a:rPr lang="en-US" sz="1400" b="1" dirty="0">
                <a:solidFill>
                  <a:schemeClr val="accent2"/>
                </a:solidFill>
              </a:rPr>
              <a:t>countries such as Greece and Italy who have faced great financial losses</a:t>
            </a:r>
            <a:r>
              <a:rPr lang="en-US" sz="1400" dirty="0">
                <a:solidFill>
                  <a:schemeClr val="accent2"/>
                </a:solidFill>
              </a:rPr>
              <a:t>, this can raise a slight concern </a:t>
            </a:r>
            <a:r>
              <a:rPr lang="en-US" sz="1400" b="1" dirty="0">
                <a:solidFill>
                  <a:schemeClr val="accent2"/>
                </a:solidFill>
              </a:rPr>
              <a:t>whether it was the right time for the Gender Directive</a:t>
            </a:r>
            <a:r>
              <a:rPr lang="en-US" sz="1400" dirty="0">
                <a:solidFill>
                  <a:schemeClr val="accent2"/>
                </a:solidFill>
              </a:rPr>
              <a:t>. </a:t>
            </a:r>
            <a:endParaRPr lang="en-US" sz="1400" dirty="0" smtClean="0">
              <a:solidFill>
                <a:schemeClr val="accent2"/>
              </a:solidFill>
            </a:endParaRPr>
          </a:p>
        </p:txBody>
      </p:sp>
      <p:sp>
        <p:nvSpPr>
          <p:cNvPr id="2" name="Ovale 1"/>
          <p:cNvSpPr/>
          <p:nvPr/>
        </p:nvSpPr>
        <p:spPr>
          <a:xfrm>
            <a:off x="2627784" y="2852936"/>
            <a:ext cx="5256584" cy="40566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026840" y="4077072"/>
            <a:ext cx="7056784" cy="160043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CONSEGUENZE</a:t>
            </a:r>
            <a:endParaRPr lang="en-US" sz="1400" b="1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sz="1400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MORTALITY –  </a:t>
            </a:r>
            <a:r>
              <a:rPr lang="en-US" sz="1400" dirty="0" err="1" smtClean="0">
                <a:solidFill>
                  <a:schemeClr val="accent2"/>
                </a:solidFill>
              </a:rPr>
              <a:t>l’accesso</a:t>
            </a:r>
            <a:r>
              <a:rPr lang="en-US" sz="1400" dirty="0" smtClean="0">
                <a:solidFill>
                  <a:schemeClr val="accent2"/>
                </a:solidFill>
              </a:rPr>
              <a:t> a </a:t>
            </a:r>
            <a:r>
              <a:rPr lang="en-US" sz="1400" dirty="0" err="1" smtClean="0">
                <a:solidFill>
                  <a:schemeClr val="accent2"/>
                </a:solidFill>
              </a:rPr>
              <a:t>collettività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selezionate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può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essere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desiderabile</a:t>
            </a:r>
            <a:r>
              <a:rPr lang="en-US" sz="1400" dirty="0" smtClean="0">
                <a:solidFill>
                  <a:schemeClr val="accent2"/>
                </a:solidFill>
              </a:rPr>
              <a:t>  </a:t>
            </a:r>
          </a:p>
          <a:p>
            <a:pPr>
              <a:defRPr/>
            </a:pPr>
            <a:endParaRPr lang="en-US" sz="1400" dirty="0" smtClean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LONGEVITY -  </a:t>
            </a:r>
            <a:r>
              <a:rPr lang="en-US" sz="1400" dirty="0" err="1" smtClean="0">
                <a:solidFill>
                  <a:schemeClr val="accent2"/>
                </a:solidFill>
              </a:rPr>
              <a:t>accentuazione</a:t>
            </a:r>
            <a:r>
              <a:rPr lang="en-US" sz="1400" dirty="0" smtClean="0">
                <a:solidFill>
                  <a:schemeClr val="accent2"/>
                </a:solidFill>
              </a:rPr>
              <a:t> del </a:t>
            </a:r>
            <a:r>
              <a:rPr lang="en-US" sz="1400" dirty="0" err="1" smtClean="0">
                <a:solidFill>
                  <a:schemeClr val="accent2"/>
                </a:solidFill>
              </a:rPr>
              <a:t>fenomeno</a:t>
            </a:r>
            <a:r>
              <a:rPr lang="en-US" sz="1400" dirty="0" smtClean="0">
                <a:solidFill>
                  <a:schemeClr val="accent2"/>
                </a:solidFill>
              </a:rPr>
              <a:t> di antiselezione in </a:t>
            </a:r>
            <a:r>
              <a:rPr lang="en-US" sz="1400" dirty="0" err="1" smtClean="0">
                <a:solidFill>
                  <a:schemeClr val="accent2"/>
                </a:solidFill>
              </a:rPr>
              <a:t>concorrenza</a:t>
            </a:r>
            <a:r>
              <a:rPr lang="en-US" sz="1400" dirty="0" smtClean="0">
                <a:solidFill>
                  <a:schemeClr val="accent2"/>
                </a:solidFill>
              </a:rPr>
              <a:t> con trend </a:t>
            </a:r>
            <a:r>
              <a:rPr lang="en-US" sz="1400" dirty="0" err="1" smtClean="0">
                <a:solidFill>
                  <a:schemeClr val="accent2"/>
                </a:solidFill>
              </a:rPr>
              <a:t>della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mortalità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generale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r>
              <a:rPr lang="en-US" sz="1400" dirty="0" err="1" smtClean="0">
                <a:solidFill>
                  <a:schemeClr val="accent2"/>
                </a:solidFill>
              </a:rPr>
              <a:t>indesiderati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>
              <a:defRPr/>
            </a:pPr>
            <a:endParaRPr lang="en-US" sz="1400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3265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ChangeArrowheads="1"/>
          </p:cNvSpPr>
          <p:nvPr/>
        </p:nvSpPr>
        <p:spPr bwMode="auto">
          <a:xfrm>
            <a:off x="539750" y="1173163"/>
            <a:ext cx="8135938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PRICING TRADIZIONALE: POSSIBILI INNOVAZIONI</a:t>
            </a: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900113" y="1325563"/>
            <a:ext cx="7416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spcBef>
                <a:spcPct val="20000"/>
              </a:spcBef>
            </a:pPr>
            <a:endParaRPr lang="it-IT" sz="300" b="1">
              <a:solidFill>
                <a:schemeClr val="accent2"/>
              </a:solidFill>
            </a:endParaRPr>
          </a:p>
          <a:p>
            <a:pPr indent="1588" algn="just" defTabSz="265113">
              <a:spcBef>
                <a:spcPct val="20000"/>
              </a:spcBef>
            </a:pPr>
            <a:endParaRPr lang="it-IT" sz="300" b="1">
              <a:solidFill>
                <a:schemeClr val="accent2"/>
              </a:solidFill>
            </a:endParaRPr>
          </a:p>
          <a:p>
            <a:pPr indent="1588" algn="just" defTabSz="265113">
              <a:spcBef>
                <a:spcPct val="20000"/>
              </a:spcBef>
            </a:pP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25608" name="Rettangolo 1"/>
          <p:cNvSpPr>
            <a:spLocks noChangeArrowheads="1"/>
          </p:cNvSpPr>
          <p:nvPr/>
        </p:nvSpPr>
        <p:spPr bwMode="auto">
          <a:xfrm>
            <a:off x="1115615" y="4077072"/>
            <a:ext cx="6985397" cy="60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1" indent="-342900" defTabSz="265113">
              <a:lnSpc>
                <a:spcPts val="2000"/>
              </a:lnSpc>
              <a:spcBef>
                <a:spcPct val="20000"/>
              </a:spcBef>
              <a:buFont typeface="Arial" charset="0"/>
              <a:buAutoNum type="arabicPeriod" startAt="2"/>
            </a:pPr>
            <a:r>
              <a:rPr lang="it-IT" sz="1400" b="1" dirty="0">
                <a:solidFill>
                  <a:schemeClr val="accent2"/>
                </a:solidFill>
              </a:rPr>
              <a:t>GRUPPO CONIUGALE</a:t>
            </a:r>
            <a:r>
              <a:rPr lang="it-IT" sz="1400" dirty="0">
                <a:solidFill>
                  <a:schemeClr val="accent2"/>
                </a:solidFill>
              </a:rPr>
              <a:t>: Ripensare alla proposizione commerciale delle </a:t>
            </a:r>
            <a:r>
              <a:rPr lang="it-IT" sz="1400" b="1" dirty="0">
                <a:solidFill>
                  <a:schemeClr val="accent2"/>
                </a:solidFill>
              </a:rPr>
              <a:t>coperture sui gruppi  famigliari M+F;</a:t>
            </a:r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475656" y="4725144"/>
            <a:ext cx="6336704" cy="60483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defTabSz="265113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1400" b="1" dirty="0">
                <a:solidFill>
                  <a:schemeClr val="accent2"/>
                </a:solidFill>
              </a:rPr>
              <a:t>Se da una parte si coglie l’obiettivo , dall’altra si disattende la richiesta del mercato di coperture semplici e «pure»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115616" y="1341438"/>
            <a:ext cx="6696744" cy="1854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265113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1400" b="1" dirty="0">
                <a:solidFill>
                  <a:schemeClr val="accent2"/>
                </a:solidFill>
              </a:rPr>
              <a:t>COME EVITARE </a:t>
            </a:r>
            <a:r>
              <a:rPr lang="it-IT" sz="1400" b="1" dirty="0" smtClean="0">
                <a:solidFill>
                  <a:schemeClr val="accent2"/>
                </a:solidFill>
              </a:rPr>
              <a:t>SCARICARE </a:t>
            </a:r>
            <a:r>
              <a:rPr lang="it-IT" sz="1400" b="1" dirty="0">
                <a:solidFill>
                  <a:schemeClr val="accent2"/>
                </a:solidFill>
              </a:rPr>
              <a:t>IL RISCHIO COMPOSIZIONE </a:t>
            </a:r>
            <a:r>
              <a:rPr lang="it-IT" sz="1400" b="1" dirty="0" smtClean="0">
                <a:solidFill>
                  <a:schemeClr val="accent2"/>
                </a:solidFill>
              </a:rPr>
              <a:t>SUL </a:t>
            </a:r>
            <a:r>
              <a:rPr lang="it-IT" sz="1400" b="1" dirty="0">
                <a:solidFill>
                  <a:schemeClr val="accent2"/>
                </a:solidFill>
              </a:rPr>
              <a:t>CLIENTE</a:t>
            </a:r>
            <a:r>
              <a:rPr lang="it-IT" sz="1400" b="1" dirty="0" smtClean="0">
                <a:solidFill>
                  <a:schemeClr val="accent2"/>
                </a:solidFill>
              </a:rPr>
              <a:t>?</a:t>
            </a:r>
          </a:p>
          <a:p>
            <a:pPr marL="0" lvl="1" defTabSz="265113">
              <a:lnSpc>
                <a:spcPts val="2000"/>
              </a:lnSpc>
              <a:spcBef>
                <a:spcPct val="20000"/>
              </a:spcBef>
              <a:defRPr/>
            </a:pPr>
            <a:endParaRPr lang="it-IT" sz="1400" b="1" dirty="0" smtClean="0">
              <a:solidFill>
                <a:schemeClr val="accent2"/>
              </a:solidFill>
            </a:endParaRPr>
          </a:p>
          <a:p>
            <a:pPr marL="171450" lvl="1" indent="-171450" algn="just" defTabSz="265113"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1400" b="1" dirty="0" smtClean="0">
                <a:solidFill>
                  <a:schemeClr val="accent2"/>
                </a:solidFill>
              </a:rPr>
              <a:t>  COPERTURE </a:t>
            </a:r>
            <a:r>
              <a:rPr lang="it-IT" sz="1400" b="1" dirty="0">
                <a:solidFill>
                  <a:schemeClr val="accent2"/>
                </a:solidFill>
              </a:rPr>
              <a:t>COMPOSITE SU RISCHI CONCORRENTI</a:t>
            </a:r>
          </a:p>
          <a:p>
            <a:pPr marL="0" lvl="1" algn="just" defTabSz="265113">
              <a:spcBef>
                <a:spcPct val="2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	</a:t>
            </a:r>
            <a:r>
              <a:rPr lang="it-IT" sz="1400" dirty="0" smtClean="0">
                <a:solidFill>
                  <a:schemeClr val="accent2"/>
                </a:solidFill>
              </a:rPr>
              <a:t>(MORTE </a:t>
            </a:r>
            <a:r>
              <a:rPr lang="it-IT" sz="1400" dirty="0">
                <a:solidFill>
                  <a:schemeClr val="accent2"/>
                </a:solidFill>
              </a:rPr>
              <a:t>+ LTC, MORTE + RENDITA DI INVALIDITA’)</a:t>
            </a:r>
          </a:p>
          <a:p>
            <a:pPr marL="0" lvl="1" algn="just" defTabSz="265113">
              <a:spcBef>
                <a:spcPct val="2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	</a:t>
            </a:r>
            <a:r>
              <a:rPr lang="it-IT" sz="1400" dirty="0" smtClean="0">
                <a:solidFill>
                  <a:schemeClr val="accent2"/>
                </a:solidFill>
              </a:rPr>
              <a:t>La </a:t>
            </a:r>
            <a:r>
              <a:rPr lang="it-IT" sz="1400" dirty="0">
                <a:solidFill>
                  <a:schemeClr val="accent2"/>
                </a:solidFill>
              </a:rPr>
              <a:t>minore/maggiore </a:t>
            </a:r>
            <a:r>
              <a:rPr lang="it-IT" sz="1400" dirty="0" smtClean="0">
                <a:solidFill>
                  <a:schemeClr val="accent2"/>
                </a:solidFill>
              </a:rPr>
              <a:t>mortalità di genere </a:t>
            </a:r>
            <a:r>
              <a:rPr lang="it-IT" sz="1400" dirty="0">
                <a:solidFill>
                  <a:schemeClr val="accent2"/>
                </a:solidFill>
              </a:rPr>
              <a:t>è compensata dalla maggiore o </a:t>
            </a:r>
            <a:r>
              <a:rPr lang="it-IT" sz="1400" dirty="0" smtClean="0">
                <a:solidFill>
                  <a:schemeClr val="accent2"/>
                </a:solidFill>
              </a:rPr>
              <a:t>	minore esposizione al rischio della copertura concorrente </a:t>
            </a:r>
            <a:r>
              <a:rPr lang="it-IT" sz="1400" dirty="0">
                <a:solidFill>
                  <a:schemeClr val="accent2"/>
                </a:solidFill>
              </a:rPr>
              <a:t>(longevità in stato </a:t>
            </a:r>
            <a:r>
              <a:rPr lang="it-IT" sz="1400" dirty="0" smtClean="0">
                <a:solidFill>
                  <a:schemeClr val="accent2"/>
                </a:solidFill>
              </a:rPr>
              <a:t>di  	</a:t>
            </a:r>
            <a:r>
              <a:rPr lang="it-IT" sz="1400" dirty="0">
                <a:solidFill>
                  <a:schemeClr val="accent2"/>
                </a:solidFill>
              </a:rPr>
              <a:t>i</a:t>
            </a:r>
            <a:r>
              <a:rPr lang="it-IT" sz="1400" dirty="0" smtClean="0">
                <a:solidFill>
                  <a:schemeClr val="accent2"/>
                </a:solidFill>
              </a:rPr>
              <a:t>nabilità/invalidità</a:t>
            </a:r>
            <a:r>
              <a:rPr lang="it-IT" sz="1400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475656" y="3212976"/>
            <a:ext cx="6336704" cy="604838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lvl="1" algn="just" defTabSz="265113">
              <a:lnSpc>
                <a:spcPts val="2000"/>
              </a:lnSpc>
              <a:spcBef>
                <a:spcPct val="20000"/>
              </a:spcBef>
              <a:defRPr/>
            </a:pPr>
            <a:r>
              <a:rPr lang="it-IT" sz="1400" b="1" dirty="0">
                <a:solidFill>
                  <a:schemeClr val="accent2"/>
                </a:solidFill>
              </a:rPr>
              <a:t>C</a:t>
            </a:r>
            <a:r>
              <a:rPr lang="it-IT" sz="1400" b="1" dirty="0" smtClean="0">
                <a:solidFill>
                  <a:schemeClr val="accent2"/>
                </a:solidFill>
              </a:rPr>
              <a:t>alibrazione </a:t>
            </a:r>
            <a:r>
              <a:rPr lang="it-IT" sz="1400" b="1" dirty="0">
                <a:solidFill>
                  <a:schemeClr val="accent2"/>
                </a:solidFill>
              </a:rPr>
              <a:t>del rapporto fra prestazione principale e prestazione «concorrente»  in funzione </a:t>
            </a:r>
            <a:r>
              <a:rPr lang="it-IT" sz="1400" b="1" dirty="0" smtClean="0">
                <a:solidFill>
                  <a:schemeClr val="accent2"/>
                </a:solidFill>
              </a:rPr>
              <a:t>dell’età </a:t>
            </a:r>
            <a:r>
              <a:rPr lang="it-IT" sz="1400" b="1" dirty="0">
                <a:solidFill>
                  <a:schemeClr val="accent2"/>
                </a:solidFill>
              </a:rPr>
              <a:t>e della durata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10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ChangeArrowheads="1"/>
          </p:cNvSpPr>
          <p:nvPr/>
        </p:nvSpPr>
        <p:spPr bwMode="auto">
          <a:xfrm>
            <a:off x="539750" y="1125538"/>
            <a:ext cx="81359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42950" lvl="1" indent="-285750" algn="ctr"/>
            <a:endParaRPr lang="it-IT" b="1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PRICING </a:t>
            </a:r>
            <a:r>
              <a:rPr lang="it-IT" sz="2000" b="1" dirty="0" smtClean="0">
                <a:solidFill>
                  <a:schemeClr val="accent2"/>
                </a:solidFill>
              </a:rPr>
              <a:t>INNOVATIVO</a:t>
            </a:r>
            <a:endParaRPr lang="it-IT" sz="2000" b="1" dirty="0" smtClean="0">
              <a:solidFill>
                <a:schemeClr val="accent2"/>
              </a:solidFill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39750" y="1125538"/>
            <a:ext cx="8135938" cy="4824412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90575" y="1412007"/>
            <a:ext cx="76342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defTabSz="265113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it-IT" sz="1400" b="1" dirty="0">
                <a:solidFill>
                  <a:schemeClr val="accent2"/>
                </a:solidFill>
              </a:rPr>
              <a:t>UTILIZZO DI RISK DRIVERS ALTERNATIVI AL GENERE (</a:t>
            </a:r>
            <a:r>
              <a:rPr lang="it-IT" sz="1400" b="1" dirty="0" err="1" smtClean="0">
                <a:solidFill>
                  <a:schemeClr val="accent2"/>
                </a:solidFill>
              </a:rPr>
              <a:t>Predictive</a:t>
            </a:r>
            <a:r>
              <a:rPr lang="it-IT" sz="1400" b="1" dirty="0" smtClean="0">
                <a:solidFill>
                  <a:schemeClr val="accent2"/>
                </a:solidFill>
              </a:rPr>
              <a:t> </a:t>
            </a:r>
            <a:r>
              <a:rPr lang="it-IT" sz="1400" b="1" dirty="0" err="1" smtClean="0">
                <a:solidFill>
                  <a:schemeClr val="accent2"/>
                </a:solidFill>
              </a:rPr>
              <a:t>Modelling</a:t>
            </a:r>
            <a:r>
              <a:rPr lang="it-IT" sz="1400" b="1" dirty="0" smtClean="0">
                <a:solidFill>
                  <a:schemeClr val="accent2"/>
                </a:solidFill>
              </a:rPr>
              <a:t>)</a:t>
            </a:r>
            <a:endParaRPr lang="it-IT" sz="1200" b="1" dirty="0">
              <a:solidFill>
                <a:schemeClr val="accent2"/>
              </a:solidFill>
            </a:endParaRPr>
          </a:p>
          <a:p>
            <a:pPr algn="just" defTabSz="265113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defRPr/>
            </a:pPr>
            <a:r>
              <a:rPr lang="it-IT" sz="1400" dirty="0">
                <a:solidFill>
                  <a:schemeClr val="accent2"/>
                </a:solidFill>
              </a:rPr>
              <a:t>Metodologie tese a </a:t>
            </a:r>
            <a:r>
              <a:rPr lang="it-IT" sz="1400" b="1" dirty="0">
                <a:solidFill>
                  <a:schemeClr val="accent2"/>
                </a:solidFill>
              </a:rPr>
              <a:t>scomporre la mortalità generale </a:t>
            </a:r>
            <a:r>
              <a:rPr lang="it-IT" sz="1400" dirty="0">
                <a:solidFill>
                  <a:schemeClr val="accent2"/>
                </a:solidFill>
              </a:rPr>
              <a:t>(rilevata in modalità </a:t>
            </a:r>
            <a:r>
              <a:rPr lang="it-IT" sz="1400" i="1" dirty="0">
                <a:solidFill>
                  <a:schemeClr val="accent2"/>
                </a:solidFill>
              </a:rPr>
              <a:t>gender </a:t>
            </a:r>
            <a:r>
              <a:rPr lang="it-IT" sz="1400" i="1" dirty="0" err="1">
                <a:solidFill>
                  <a:schemeClr val="accent2"/>
                </a:solidFill>
              </a:rPr>
              <a:t>neutral</a:t>
            </a:r>
            <a:r>
              <a:rPr lang="it-IT" sz="1400" dirty="0">
                <a:solidFill>
                  <a:schemeClr val="accent2"/>
                </a:solidFill>
              </a:rPr>
              <a:t>) utilizzando fattori correttivi che tengono conto della </a:t>
            </a:r>
            <a:r>
              <a:rPr lang="it-IT" sz="1400" b="1" dirty="0">
                <a:solidFill>
                  <a:schemeClr val="accent2"/>
                </a:solidFill>
              </a:rPr>
              <a:t>correlazione fra la mortalità stessa e un set di risk drivers alternativi al </a:t>
            </a:r>
            <a:r>
              <a:rPr lang="it-IT" sz="1400" b="1" dirty="0" smtClean="0">
                <a:solidFill>
                  <a:schemeClr val="accent2"/>
                </a:solidFill>
              </a:rPr>
              <a:t>genere</a:t>
            </a:r>
          </a:p>
          <a:p>
            <a:pPr algn="just" defTabSz="265113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defRPr/>
            </a:pPr>
            <a:endParaRPr lang="it-IT" sz="100" b="1" dirty="0">
              <a:solidFill>
                <a:schemeClr val="accent2"/>
              </a:solidFill>
            </a:endParaRPr>
          </a:p>
          <a:p>
            <a:pPr indent="-285750" algn="just" defTabSz="265113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1400" dirty="0">
                <a:solidFill>
                  <a:schemeClr val="accent2"/>
                </a:solidFill>
              </a:rPr>
              <a:t>problema </a:t>
            </a:r>
            <a:r>
              <a:rPr lang="it-IT" sz="1400" b="1" dirty="0">
                <a:solidFill>
                  <a:schemeClr val="accent2"/>
                </a:solidFill>
              </a:rPr>
              <a:t>dell’aggiornamento delle informazioni</a:t>
            </a:r>
            <a:r>
              <a:rPr lang="it-IT" sz="1400" dirty="0">
                <a:solidFill>
                  <a:schemeClr val="accent2"/>
                </a:solidFill>
              </a:rPr>
              <a:t> spostando il focus su caratteristiche 	non durevoli  (il sesso non si cambia, il lavoro, le abitudini, l’indirizzo si</a:t>
            </a:r>
            <a:r>
              <a:rPr lang="it-IT" sz="1400" dirty="0" smtClean="0">
                <a:solidFill>
                  <a:schemeClr val="accent2"/>
                </a:solidFill>
              </a:rPr>
              <a:t>);</a:t>
            </a: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90575" y="3500239"/>
            <a:ext cx="763428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defTabSz="265113">
              <a:lnSpc>
                <a:spcPct val="125000"/>
              </a:lnSpc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</a:pPr>
            <a:r>
              <a:rPr lang="it-IT" sz="1400" dirty="0">
                <a:solidFill>
                  <a:schemeClr val="accent2"/>
                </a:solidFill>
              </a:rPr>
              <a:t>attenzione alla </a:t>
            </a:r>
            <a:r>
              <a:rPr lang="it-IT" sz="1400" b="1" dirty="0">
                <a:solidFill>
                  <a:schemeClr val="accent2"/>
                </a:solidFill>
              </a:rPr>
              <a:t>discriminazione indiretta “proibita</a:t>
            </a:r>
            <a:r>
              <a:rPr lang="it-IT" sz="1400" dirty="0">
                <a:solidFill>
                  <a:schemeClr val="accent2"/>
                </a:solidFill>
              </a:rPr>
              <a:t>” </a:t>
            </a:r>
            <a:r>
              <a:rPr lang="it-IT" sz="1400" dirty="0" smtClean="0">
                <a:solidFill>
                  <a:schemeClr val="accent2"/>
                </a:solidFill>
              </a:rPr>
              <a:t>mediante </a:t>
            </a:r>
            <a:r>
              <a:rPr lang="it-IT" sz="1400" dirty="0">
                <a:solidFill>
                  <a:schemeClr val="accent2"/>
                </a:solidFill>
              </a:rPr>
              <a:t>l’utilizzo </a:t>
            </a:r>
            <a:r>
              <a:rPr lang="it-IT" sz="1400" b="1" dirty="0">
                <a:solidFill>
                  <a:schemeClr val="accent2"/>
                </a:solidFill>
              </a:rPr>
              <a:t>di fattori  di rischio </a:t>
            </a:r>
            <a:r>
              <a:rPr lang="it-IT" sz="1400" b="1" dirty="0" smtClean="0">
                <a:solidFill>
                  <a:schemeClr val="accent2"/>
                </a:solidFill>
              </a:rPr>
              <a:t>fittizi;</a:t>
            </a: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790575" y="4148311"/>
            <a:ext cx="7619576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85750" indent="-285750" defTabSz="265113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it-IT" sz="1400" dirty="0">
                <a:solidFill>
                  <a:schemeClr val="accent2"/>
                </a:solidFill>
              </a:rPr>
              <a:t>attenzione alla finalità dello strumento assicurativo (dalla </a:t>
            </a:r>
            <a:r>
              <a:rPr lang="it-IT" sz="1400" b="1" dirty="0">
                <a:solidFill>
                  <a:schemeClr val="accent2"/>
                </a:solidFill>
              </a:rPr>
              <a:t>discriminazione per sesso a quella per strato sociale</a:t>
            </a:r>
            <a:r>
              <a:rPr lang="it-IT" sz="1400" b="1" dirty="0" smtClean="0">
                <a:solidFill>
                  <a:schemeClr val="accent2"/>
                </a:solidFill>
              </a:rPr>
              <a:t>?</a:t>
            </a:r>
            <a:r>
              <a:rPr lang="it-IT" sz="1400" dirty="0" smtClean="0">
                <a:solidFill>
                  <a:schemeClr val="accent2"/>
                </a:solidFill>
              </a:rPr>
              <a:t>);</a:t>
            </a: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FontTx/>
              <a:buChar char="•"/>
              <a:defRPr/>
            </a:pPr>
            <a:r>
              <a:rPr lang="it-IT" sz="1400" b="1" dirty="0">
                <a:solidFill>
                  <a:schemeClr val="accent2"/>
                </a:solidFill>
              </a:rPr>
              <a:t> </a:t>
            </a:r>
            <a:r>
              <a:rPr lang="it-IT" sz="1400" dirty="0">
                <a:solidFill>
                  <a:schemeClr val="accent2"/>
                </a:solidFill>
              </a:rPr>
              <a:t>   necessità di </a:t>
            </a:r>
            <a:r>
              <a:rPr lang="it-IT" sz="1400" b="1" dirty="0">
                <a:solidFill>
                  <a:schemeClr val="accent2"/>
                </a:solidFill>
              </a:rPr>
              <a:t>ingenti moli di dati (qualità in senso statistico, quantità di informazioni, 	profondità storiche adeguate</a:t>
            </a:r>
            <a:r>
              <a:rPr lang="it-IT" sz="1400" b="1" dirty="0" smtClean="0">
                <a:solidFill>
                  <a:schemeClr val="accent2"/>
                </a:solidFill>
              </a:rPr>
              <a:t>).</a:t>
            </a:r>
            <a:endParaRPr lang="it-IT" sz="1400" dirty="0">
              <a:solidFill>
                <a:schemeClr val="accent2"/>
              </a:solidFill>
            </a:endParaRPr>
          </a:p>
          <a:p>
            <a:pPr indent="1588" defTabSz="265113">
              <a:spcBef>
                <a:spcPct val="20000"/>
              </a:spcBef>
              <a:buFontTx/>
              <a:buChar char="•"/>
              <a:defRPr/>
            </a:pP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ChangeArrowheads="1"/>
          </p:cNvSpPr>
          <p:nvPr/>
        </p:nvSpPr>
        <p:spPr bwMode="auto">
          <a:xfrm>
            <a:off x="539750" y="1125538"/>
            <a:ext cx="8208963" cy="4606925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/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204200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RECEPIMENTO </a:t>
            </a:r>
            <a:r>
              <a:rPr lang="it-IT" sz="2000" b="1" dirty="0" smtClean="0">
                <a:solidFill>
                  <a:schemeClr val="accent2"/>
                </a:solidFill>
              </a:rPr>
              <a:t>NEL MERCATO </a:t>
            </a:r>
            <a:r>
              <a:rPr lang="it-IT" sz="2000" b="1" dirty="0" smtClean="0">
                <a:solidFill>
                  <a:schemeClr val="accent2"/>
                </a:solidFill>
              </a:rPr>
              <a:t>ASSICURATIVO </a:t>
            </a:r>
            <a:r>
              <a:rPr lang="it-IT" sz="2000" b="1" dirty="0" smtClean="0">
                <a:solidFill>
                  <a:schemeClr val="accent2"/>
                </a:solidFill>
              </a:rPr>
              <a:t>ITALIANO</a:t>
            </a:r>
            <a:endParaRPr lang="it-IT" sz="2000" b="1" dirty="0" smtClean="0">
              <a:solidFill>
                <a:schemeClr val="accent2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39750" y="476250"/>
            <a:ext cx="8208963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539750" y="6092825"/>
            <a:ext cx="8208963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995363" y="1268413"/>
            <a:ext cx="734536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ct val="114000"/>
              </a:lnSpc>
            </a:pPr>
            <a:r>
              <a:rPr lang="it-IT" sz="1600">
                <a:solidFill>
                  <a:schemeClr val="accent2"/>
                </a:solidFill>
              </a:rPr>
              <a:t>NORME</a:t>
            </a:r>
          </a:p>
          <a:p>
            <a:pPr indent="1588" algn="just" defTabSz="265113">
              <a:lnSpc>
                <a:spcPct val="114000"/>
              </a:lnSpc>
              <a:buFontTx/>
              <a:buChar char="•"/>
            </a:pPr>
            <a:r>
              <a:rPr lang="it-IT" sz="1400">
                <a:solidFill>
                  <a:schemeClr val="accent2"/>
                </a:solidFill>
              </a:rPr>
              <a:t> </a:t>
            </a:r>
            <a:r>
              <a:rPr lang="it-IT" sz="1400" b="1">
                <a:solidFill>
                  <a:schemeClr val="accent2"/>
                </a:solidFill>
              </a:rPr>
              <a:t>D. Lgs. 196 </a:t>
            </a:r>
            <a:r>
              <a:rPr lang="it-IT" sz="1400">
                <a:solidFill>
                  <a:schemeClr val="accent2"/>
                </a:solidFill>
              </a:rPr>
              <a:t>del 6 novembre 2007 </a:t>
            </a:r>
          </a:p>
          <a:p>
            <a:pPr indent="1588" algn="just" defTabSz="265113">
              <a:lnSpc>
                <a:spcPct val="114000"/>
              </a:lnSpc>
              <a:buFontTx/>
              <a:buChar char="•"/>
            </a:pPr>
            <a:r>
              <a:rPr lang="it-IT" sz="1400">
                <a:solidFill>
                  <a:schemeClr val="accent2"/>
                </a:solidFill>
              </a:rPr>
              <a:t> </a:t>
            </a:r>
            <a:r>
              <a:rPr lang="it-IT" sz="1400" b="1">
                <a:solidFill>
                  <a:schemeClr val="accent2"/>
                </a:solidFill>
              </a:rPr>
              <a:t>Reg. ISVAP n° 30 </a:t>
            </a:r>
            <a:r>
              <a:rPr lang="it-IT" sz="1400">
                <a:solidFill>
                  <a:schemeClr val="accent2"/>
                </a:solidFill>
              </a:rPr>
              <a:t>del 19 maggio 2009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1000125" y="2565400"/>
            <a:ext cx="7345363" cy="1368425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solidFill>
              <a:schemeClr val="accent2"/>
            </a:solidFill>
          </a:ln>
          <a:effectLst/>
        </p:spPr>
        <p:txBody>
          <a:bodyPr/>
          <a:lstStyle/>
          <a:p>
            <a:pPr algn="just" defTabSz="265113">
              <a:lnSpc>
                <a:spcPct val="114000"/>
              </a:lnSpc>
              <a:defRPr/>
            </a:pPr>
            <a:r>
              <a:rPr lang="it-IT" sz="1600" dirty="0">
                <a:solidFill>
                  <a:schemeClr val="accent2"/>
                </a:solidFill>
              </a:rPr>
              <a:t>IMPATTI PER IL SETTORE (ASSICURAZIONI E PREVIDENZA INDIVIDUALE)</a:t>
            </a:r>
            <a:endParaRPr lang="it-IT" sz="100" b="1" dirty="0">
              <a:solidFill>
                <a:schemeClr val="accent2"/>
              </a:solidFill>
            </a:endParaRPr>
          </a:p>
          <a:p>
            <a:pPr algn="just" defTabSz="265113">
              <a:lnSpc>
                <a:spcPct val="114000"/>
              </a:lnSpc>
              <a:defRPr/>
            </a:pPr>
            <a:r>
              <a:rPr lang="it-IT" sz="1400" dirty="0">
                <a:solidFill>
                  <a:schemeClr val="accent2"/>
                </a:solidFill>
              </a:rPr>
              <a:t>Art. 5 </a:t>
            </a:r>
            <a:r>
              <a:rPr lang="it-IT" sz="1400" dirty="0" smtClean="0">
                <a:solidFill>
                  <a:schemeClr val="accent2"/>
                </a:solidFill>
              </a:rPr>
              <a:t>comma 2  </a:t>
            </a:r>
            <a:endParaRPr lang="it-IT" sz="1400" dirty="0">
              <a:solidFill>
                <a:schemeClr val="accent2"/>
              </a:solidFill>
            </a:endParaRPr>
          </a:p>
          <a:p>
            <a:pPr algn="just" defTabSz="265113">
              <a:lnSpc>
                <a:spcPct val="114000"/>
              </a:lnSpc>
              <a:defRPr/>
            </a:pPr>
            <a:r>
              <a:rPr lang="it-IT" sz="1400" dirty="0">
                <a:solidFill>
                  <a:schemeClr val="accent2"/>
                </a:solidFill>
              </a:rPr>
              <a:t>… </a:t>
            </a:r>
            <a:r>
              <a:rPr lang="it-IT" sz="1400" b="1" dirty="0">
                <a:solidFill>
                  <a:schemeClr val="accent2"/>
                </a:solidFill>
              </a:rPr>
              <a:t>l’AIV </a:t>
            </a:r>
            <a:r>
              <a:rPr lang="it-IT" sz="1400" dirty="0">
                <a:solidFill>
                  <a:schemeClr val="accent2"/>
                </a:solidFill>
              </a:rPr>
              <a:t>effettua la</a:t>
            </a:r>
            <a:r>
              <a:rPr lang="it-IT" sz="1400" b="1" dirty="0">
                <a:solidFill>
                  <a:schemeClr val="accent2"/>
                </a:solidFill>
              </a:rPr>
              <a:t> verifica sulla pertinenza e sull’accuratezza dei dati </a:t>
            </a:r>
            <a:r>
              <a:rPr lang="it-IT" sz="1400" dirty="0">
                <a:solidFill>
                  <a:schemeClr val="accent2"/>
                </a:solidFill>
              </a:rPr>
              <a:t>attuariali e statistici </a:t>
            </a:r>
            <a:r>
              <a:rPr lang="it-IT" sz="1400" b="1" dirty="0">
                <a:solidFill>
                  <a:schemeClr val="accent2"/>
                </a:solidFill>
              </a:rPr>
              <a:t>relativi all’utilizzo del sesso </a:t>
            </a:r>
            <a:r>
              <a:rPr lang="it-IT" sz="1400" dirty="0">
                <a:solidFill>
                  <a:schemeClr val="accent2"/>
                </a:solidFill>
              </a:rPr>
              <a:t>quale fattore rilevante nella determinazione dei premi e delle prestazioni differenziate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95363" y="4221162"/>
            <a:ext cx="7345362" cy="1080046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txBody>
          <a:bodyPr/>
          <a:lstStyle/>
          <a:p>
            <a:pPr algn="just" defTabSz="265113">
              <a:lnSpc>
                <a:spcPct val="114000"/>
              </a:lnSpc>
              <a:defRPr/>
            </a:pPr>
            <a:r>
              <a:rPr lang="it-IT" sz="1400" dirty="0">
                <a:solidFill>
                  <a:schemeClr val="accent2"/>
                </a:solidFill>
              </a:rPr>
              <a:t>Art. 13 (Modifiche e integrazioni a Regolamenti ISVAP)</a:t>
            </a:r>
          </a:p>
          <a:p>
            <a:pPr algn="just" defTabSz="265113">
              <a:lnSpc>
                <a:spcPct val="114000"/>
              </a:lnSpc>
              <a:defRPr/>
            </a:pPr>
            <a:r>
              <a:rPr lang="it-IT" sz="1400" dirty="0">
                <a:solidFill>
                  <a:schemeClr val="accent2"/>
                </a:solidFill>
              </a:rPr>
              <a:t>“</a:t>
            </a:r>
            <a:r>
              <a:rPr lang="it-IT" sz="1400" b="1" dirty="0">
                <a:solidFill>
                  <a:schemeClr val="accent2"/>
                </a:solidFill>
              </a:rPr>
              <a:t>Dichiarazione di Adeguatezza dei dati </a:t>
            </a:r>
            <a:r>
              <a:rPr lang="it-IT" sz="1400" dirty="0">
                <a:solidFill>
                  <a:schemeClr val="accent2"/>
                </a:solidFill>
              </a:rPr>
              <a:t>in materia di parità di trattamento tra uomini e donne nell’accesso ai servizi assicurativi” nella </a:t>
            </a:r>
            <a:r>
              <a:rPr lang="it-IT" sz="1400" b="1" dirty="0">
                <a:solidFill>
                  <a:schemeClr val="accent2"/>
                </a:solidFill>
              </a:rPr>
              <a:t>Relazione Tecnica sulla Tariffa </a:t>
            </a:r>
            <a:r>
              <a:rPr lang="it-IT" sz="1400" dirty="0" smtClean="0">
                <a:solidFill>
                  <a:schemeClr val="accent2"/>
                </a:solidFill>
              </a:rPr>
              <a:t>a cura dell’AIV</a:t>
            </a:r>
            <a:endParaRPr lang="it-IT" sz="1400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6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ChangeArrowheads="1"/>
          </p:cNvSpPr>
          <p:nvPr/>
        </p:nvSpPr>
        <p:spPr bwMode="auto">
          <a:xfrm>
            <a:off x="539750" y="1125538"/>
            <a:ext cx="8135938" cy="4824412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PUNTI DI ATTENZIONE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755650" y="1258888"/>
            <a:ext cx="7488238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563" indent="-182563" defTabSz="182563">
              <a:spcBef>
                <a:spcPct val="20000"/>
              </a:spcBef>
              <a:defRPr/>
            </a:pPr>
            <a:r>
              <a:rPr lang="it-IT" sz="1400" b="1" dirty="0">
                <a:solidFill>
                  <a:schemeClr val="accent2"/>
                </a:solidFill>
              </a:rPr>
              <a:t>EQUILIBRIO TECNICO</a:t>
            </a:r>
          </a:p>
          <a:p>
            <a:pPr marL="182563" indent="-182563" defTabSz="182563">
              <a:spcBef>
                <a:spcPct val="20000"/>
              </a:spcBef>
              <a:defRPr/>
            </a:pPr>
            <a:endParaRPr lang="it-IT" sz="400" b="1" dirty="0">
              <a:solidFill>
                <a:schemeClr val="accent2"/>
              </a:solidFill>
            </a:endParaRPr>
          </a:p>
          <a:p>
            <a:pPr marL="182563" indent="-182563" defTabSz="182563">
              <a:lnSpc>
                <a:spcPts val="2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1400" dirty="0">
                <a:solidFill>
                  <a:schemeClr val="accent2"/>
                </a:solidFill>
              </a:rPr>
              <a:t>   	</a:t>
            </a:r>
            <a:r>
              <a:rPr lang="it-IT" sz="1400" b="1" dirty="0">
                <a:solidFill>
                  <a:schemeClr val="accent2"/>
                </a:solidFill>
              </a:rPr>
              <a:t>dimensione del business </a:t>
            </a:r>
            <a:r>
              <a:rPr lang="it-IT" sz="1400" b="1" i="1" dirty="0">
                <a:solidFill>
                  <a:schemeClr val="accent2"/>
                </a:solidFill>
              </a:rPr>
              <a:t>gender sensitive</a:t>
            </a:r>
            <a:r>
              <a:rPr lang="it-IT" sz="1400" dirty="0">
                <a:solidFill>
                  <a:schemeClr val="accent2"/>
                </a:solidFill>
              </a:rPr>
              <a:t> rispetto a quello </a:t>
            </a:r>
            <a:r>
              <a:rPr lang="it-IT" sz="1400" i="1" dirty="0">
                <a:solidFill>
                  <a:schemeClr val="accent2"/>
                </a:solidFill>
              </a:rPr>
              <a:t>gender </a:t>
            </a:r>
            <a:r>
              <a:rPr lang="it-IT" sz="1400" i="1" dirty="0" err="1">
                <a:solidFill>
                  <a:schemeClr val="accent2"/>
                </a:solidFill>
              </a:rPr>
              <a:t>neutral</a:t>
            </a:r>
            <a:r>
              <a:rPr lang="it-IT" sz="1400" i="1" dirty="0">
                <a:solidFill>
                  <a:schemeClr val="accent2"/>
                </a:solidFill>
              </a:rPr>
              <a:t> (spesso 	non è core business, scarsa percezione del prezzo, mercato non molto competitivo);</a:t>
            </a:r>
            <a:endParaRPr lang="it-IT" sz="1400" dirty="0">
              <a:solidFill>
                <a:schemeClr val="accent2"/>
              </a:solidFill>
            </a:endParaRPr>
          </a:p>
          <a:p>
            <a:pPr marL="182563" indent="-182563" algn="just" defTabSz="182563">
              <a:lnSpc>
                <a:spcPts val="2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1400" dirty="0">
                <a:solidFill>
                  <a:schemeClr val="accent2"/>
                </a:solidFill>
              </a:rPr>
              <a:t>   	</a:t>
            </a:r>
            <a:r>
              <a:rPr lang="it-IT" sz="1400" b="1" dirty="0">
                <a:solidFill>
                  <a:schemeClr val="accent2"/>
                </a:solidFill>
              </a:rPr>
              <a:t>effetti distorsivi sulle composizioni</a:t>
            </a:r>
            <a:r>
              <a:rPr lang="it-IT" sz="1400" dirty="0">
                <a:solidFill>
                  <a:schemeClr val="accent2"/>
                </a:solidFill>
              </a:rPr>
              <a:t> per sesso dovuti ad arbitraggi (</a:t>
            </a:r>
            <a:r>
              <a:rPr lang="it-IT" sz="1400" b="1" dirty="0">
                <a:solidFill>
                  <a:schemeClr val="accent2"/>
                </a:solidFill>
              </a:rPr>
              <a:t>siti comparatori e 	</a:t>
            </a:r>
            <a:r>
              <a:rPr lang="it-IT" sz="1400" b="1" dirty="0" smtClean="0">
                <a:solidFill>
                  <a:schemeClr val="accent2"/>
                </a:solidFill>
              </a:rPr>
              <a:t>intermediari</a:t>
            </a:r>
            <a:r>
              <a:rPr lang="it-IT" sz="1400" dirty="0" smtClean="0">
                <a:solidFill>
                  <a:schemeClr val="accent2"/>
                </a:solidFill>
              </a:rPr>
              <a:t>)</a:t>
            </a:r>
            <a:r>
              <a:rPr lang="it-IT" sz="1400" dirty="0">
                <a:solidFill>
                  <a:schemeClr val="accent2"/>
                </a:solidFill>
              </a:rPr>
              <a:t>	 a cavallo della data di </a:t>
            </a:r>
            <a:r>
              <a:rPr lang="it-IT" sz="1400" i="1" dirty="0" err="1" smtClean="0">
                <a:solidFill>
                  <a:schemeClr val="accent2"/>
                </a:solidFill>
              </a:rPr>
              <a:t>cut</a:t>
            </a:r>
            <a:r>
              <a:rPr lang="it-IT" sz="1400" i="1" dirty="0" smtClean="0">
                <a:solidFill>
                  <a:schemeClr val="accent2"/>
                </a:solidFill>
              </a:rPr>
              <a:t>-off </a:t>
            </a:r>
            <a:r>
              <a:rPr lang="it-IT" sz="1400" dirty="0">
                <a:solidFill>
                  <a:schemeClr val="accent2"/>
                </a:solidFill>
              </a:rPr>
              <a:t>e </a:t>
            </a:r>
            <a:r>
              <a:rPr lang="it-IT" sz="1400" b="1" dirty="0">
                <a:solidFill>
                  <a:schemeClr val="accent2"/>
                </a:solidFill>
              </a:rPr>
              <a:t>successivamente fra </a:t>
            </a:r>
            <a:r>
              <a:rPr lang="it-IT" sz="1400" b="1" dirty="0" smtClean="0">
                <a:solidFill>
                  <a:schemeClr val="accent2"/>
                </a:solidFill>
              </a:rPr>
              <a:t>prodotti 	previdenziali </a:t>
            </a:r>
            <a:r>
              <a:rPr lang="it-IT" sz="1400" b="1" i="1" dirty="0" smtClean="0">
                <a:solidFill>
                  <a:schemeClr val="accent2"/>
                </a:solidFill>
              </a:rPr>
              <a:t>gender </a:t>
            </a:r>
            <a:r>
              <a:rPr lang="it-IT" sz="1400" b="1" i="1" dirty="0" err="1">
                <a:solidFill>
                  <a:schemeClr val="accent2"/>
                </a:solidFill>
              </a:rPr>
              <a:t>neutral</a:t>
            </a:r>
            <a:r>
              <a:rPr lang="it-IT" sz="1400" b="1" i="1" dirty="0">
                <a:solidFill>
                  <a:schemeClr val="accent2"/>
                </a:solidFill>
              </a:rPr>
              <a:t> </a:t>
            </a:r>
            <a:r>
              <a:rPr lang="it-IT" sz="1400" b="1" dirty="0">
                <a:solidFill>
                  <a:schemeClr val="accent2"/>
                </a:solidFill>
              </a:rPr>
              <a:t>e</a:t>
            </a:r>
            <a:r>
              <a:rPr lang="it-IT" sz="1400" b="1" i="1" dirty="0">
                <a:solidFill>
                  <a:schemeClr val="accent2"/>
                </a:solidFill>
              </a:rPr>
              <a:t> gender </a:t>
            </a:r>
            <a:r>
              <a:rPr lang="it-IT" sz="1400" b="1" i="1" dirty="0" err="1" smtClean="0">
                <a:solidFill>
                  <a:schemeClr val="accent2"/>
                </a:solidFill>
              </a:rPr>
              <a:t>specific</a:t>
            </a:r>
            <a:r>
              <a:rPr lang="it-IT" sz="1400" dirty="0">
                <a:solidFill>
                  <a:schemeClr val="accent2"/>
                </a:solidFill>
              </a:rPr>
              <a:t>;</a:t>
            </a:r>
          </a:p>
          <a:p>
            <a:pPr defTabSz="182563">
              <a:lnSpc>
                <a:spcPts val="2000"/>
              </a:lnSpc>
              <a:spcBef>
                <a:spcPct val="20000"/>
              </a:spcBef>
              <a:defRPr/>
            </a:pPr>
            <a:endParaRPr lang="it-IT" sz="1400" b="1" dirty="0">
              <a:solidFill>
                <a:schemeClr val="accent2"/>
              </a:solidFill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788988" y="3992563"/>
            <a:ext cx="745490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ts val="2000"/>
              </a:lnSpc>
              <a:spcBef>
                <a:spcPct val="20000"/>
              </a:spcBef>
            </a:pPr>
            <a:r>
              <a:rPr lang="it-IT" sz="1400" b="1" dirty="0">
                <a:solidFill>
                  <a:schemeClr val="accent2"/>
                </a:solidFill>
              </a:rPr>
              <a:t>DIRETTIVA 2009/138/CE - SOLVENCY </a:t>
            </a:r>
          </a:p>
          <a:p>
            <a:pPr indent="1588" algn="just" defTabSz="265113">
              <a:lnSpc>
                <a:spcPts val="2000"/>
              </a:lnSpc>
              <a:spcBef>
                <a:spcPct val="20000"/>
              </a:spcBef>
            </a:pPr>
            <a:r>
              <a:rPr lang="it-IT" sz="1400" b="1" dirty="0">
                <a:solidFill>
                  <a:schemeClr val="accent2"/>
                </a:solidFill>
              </a:rPr>
              <a:t>Art. 49 - Funzione attuariale</a:t>
            </a:r>
            <a:r>
              <a:rPr lang="it-IT" sz="1400" dirty="0">
                <a:solidFill>
                  <a:schemeClr val="accent2"/>
                </a:solidFill>
              </a:rPr>
              <a:t> - Obblighi di coordinamento, </a:t>
            </a:r>
            <a:r>
              <a:rPr lang="it-IT" sz="1400" b="1" dirty="0">
                <a:solidFill>
                  <a:schemeClr val="accent2"/>
                </a:solidFill>
              </a:rPr>
              <a:t>controllo,</a:t>
            </a:r>
            <a:r>
              <a:rPr lang="it-IT" sz="1400" dirty="0">
                <a:solidFill>
                  <a:schemeClr val="accent2"/>
                </a:solidFill>
              </a:rPr>
              <a:t> garanzia di adeguatezza, validazione, </a:t>
            </a:r>
            <a:r>
              <a:rPr lang="it-IT" sz="1400" b="1" dirty="0">
                <a:solidFill>
                  <a:schemeClr val="accent2"/>
                </a:solidFill>
              </a:rPr>
              <a:t>informativa e redazione di </a:t>
            </a:r>
            <a:r>
              <a:rPr lang="it-IT" sz="1400" b="1" i="1" dirty="0">
                <a:solidFill>
                  <a:schemeClr val="accent2"/>
                </a:solidFill>
              </a:rPr>
              <a:t>opinion</a:t>
            </a:r>
          </a:p>
          <a:p>
            <a:pPr indent="1588" algn="just" defTabSz="265113">
              <a:lnSpc>
                <a:spcPts val="2000"/>
              </a:lnSpc>
              <a:spcBef>
                <a:spcPct val="20000"/>
              </a:spcBef>
              <a:buFontTx/>
              <a:buChar char="•"/>
            </a:pPr>
            <a:r>
              <a:rPr lang="it-IT" sz="1400" dirty="0">
                <a:solidFill>
                  <a:schemeClr val="accent2"/>
                </a:solidFill>
              </a:rPr>
              <a:t> 	 politiche di </a:t>
            </a:r>
            <a:r>
              <a:rPr lang="it-IT" sz="1400" b="1" dirty="0">
                <a:solidFill>
                  <a:schemeClr val="accent2"/>
                </a:solidFill>
              </a:rPr>
              <a:t>sottoscrizione</a:t>
            </a:r>
            <a:r>
              <a:rPr lang="it-IT" sz="1400" dirty="0">
                <a:solidFill>
                  <a:schemeClr val="accent2"/>
                </a:solidFill>
              </a:rPr>
              <a:t> (</a:t>
            </a:r>
            <a:r>
              <a:rPr lang="it-IT" sz="1400" i="1" dirty="0">
                <a:solidFill>
                  <a:schemeClr val="accent2"/>
                </a:solidFill>
              </a:rPr>
              <a:t>gender </a:t>
            </a:r>
            <a:r>
              <a:rPr lang="it-IT" sz="1400" i="1" dirty="0" err="1">
                <a:solidFill>
                  <a:schemeClr val="accent2"/>
                </a:solidFill>
              </a:rPr>
              <a:t>neutral</a:t>
            </a:r>
            <a:r>
              <a:rPr lang="it-IT" sz="1400" dirty="0">
                <a:solidFill>
                  <a:schemeClr val="accent2"/>
                </a:solidFill>
              </a:rPr>
              <a:t>)</a:t>
            </a:r>
          </a:p>
          <a:p>
            <a:pPr indent="1588" algn="just" defTabSz="265113">
              <a:lnSpc>
                <a:spcPts val="2000"/>
              </a:lnSpc>
              <a:spcBef>
                <a:spcPct val="20000"/>
              </a:spcBef>
              <a:buFontTx/>
              <a:buChar char="•"/>
            </a:pPr>
            <a:r>
              <a:rPr lang="it-IT" sz="1400" dirty="0">
                <a:solidFill>
                  <a:schemeClr val="accent2"/>
                </a:solidFill>
              </a:rPr>
              <a:t> 	 politiche di </a:t>
            </a:r>
            <a:r>
              <a:rPr lang="it-IT" sz="1400" b="1" dirty="0">
                <a:solidFill>
                  <a:schemeClr val="accent2"/>
                </a:solidFill>
              </a:rPr>
              <a:t>riservazione</a:t>
            </a:r>
            <a:r>
              <a:rPr lang="it-IT" sz="1400" dirty="0">
                <a:solidFill>
                  <a:schemeClr val="accent2"/>
                </a:solidFill>
              </a:rPr>
              <a:t> (</a:t>
            </a:r>
            <a:r>
              <a:rPr lang="it-IT" sz="1400" i="1" dirty="0">
                <a:solidFill>
                  <a:schemeClr val="accent2"/>
                </a:solidFill>
              </a:rPr>
              <a:t>gender </a:t>
            </a:r>
            <a:r>
              <a:rPr lang="it-IT" sz="1400" i="1" dirty="0" err="1">
                <a:solidFill>
                  <a:schemeClr val="accent2"/>
                </a:solidFill>
              </a:rPr>
              <a:t>specific</a:t>
            </a:r>
            <a:r>
              <a:rPr lang="it-IT" sz="1400" dirty="0">
                <a:solidFill>
                  <a:schemeClr val="accent2"/>
                </a:solidFill>
              </a:rPr>
              <a:t>)</a:t>
            </a:r>
          </a:p>
          <a:p>
            <a:pPr indent="1588" algn="just" defTabSz="265113">
              <a:lnSpc>
                <a:spcPts val="2000"/>
              </a:lnSpc>
              <a:spcBef>
                <a:spcPct val="20000"/>
              </a:spcBef>
              <a:buFontTx/>
              <a:buChar char="•"/>
            </a:pPr>
            <a:r>
              <a:rPr lang="it-IT" sz="1400" dirty="0">
                <a:solidFill>
                  <a:schemeClr val="accent2"/>
                </a:solidFill>
              </a:rPr>
              <a:t> 	 politiche di </a:t>
            </a:r>
            <a:r>
              <a:rPr lang="it-IT" sz="1400" b="1" dirty="0">
                <a:solidFill>
                  <a:schemeClr val="accent2"/>
                </a:solidFill>
              </a:rPr>
              <a:t>mitigazione dei rischi </a:t>
            </a:r>
            <a:r>
              <a:rPr lang="it-IT" sz="1400" dirty="0">
                <a:solidFill>
                  <a:schemeClr val="accent2"/>
                </a:solidFill>
              </a:rPr>
              <a:t>(</a:t>
            </a:r>
            <a:r>
              <a:rPr lang="it-IT" sz="1400" i="1" dirty="0">
                <a:solidFill>
                  <a:schemeClr val="accent2"/>
                </a:solidFill>
              </a:rPr>
              <a:t>gender </a:t>
            </a:r>
            <a:r>
              <a:rPr lang="it-IT" sz="1400" i="1" dirty="0" err="1">
                <a:solidFill>
                  <a:schemeClr val="accent2"/>
                </a:solidFill>
              </a:rPr>
              <a:t>specific</a:t>
            </a:r>
            <a:r>
              <a:rPr lang="it-IT" sz="1400" dirty="0">
                <a:solidFill>
                  <a:schemeClr val="accent2"/>
                </a:solidFill>
              </a:rPr>
              <a:t>)</a:t>
            </a:r>
          </a:p>
          <a:p>
            <a:pPr indent="1588" defTabSz="265113">
              <a:spcBef>
                <a:spcPct val="20000"/>
              </a:spcBef>
            </a:pPr>
            <a:endParaRPr lang="it-IT" sz="900" b="1" dirty="0">
              <a:solidFill>
                <a:schemeClr val="accent2"/>
              </a:solidFill>
            </a:endParaRPr>
          </a:p>
          <a:p>
            <a:pPr indent="1588" defTabSz="265113">
              <a:spcBef>
                <a:spcPct val="20000"/>
              </a:spcBef>
              <a:buFontTx/>
              <a:buChar char="•"/>
            </a:pPr>
            <a:endParaRPr lang="it-IT" sz="900" b="1" dirty="0">
              <a:solidFill>
                <a:schemeClr val="accent2"/>
              </a:solidFill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55650" y="2924175"/>
            <a:ext cx="7488238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82563" indent="-182563" defTabSz="182563">
              <a:lnSpc>
                <a:spcPts val="2000"/>
              </a:lnSpc>
              <a:spcBef>
                <a:spcPct val="20000"/>
              </a:spcBef>
              <a:buFontTx/>
              <a:buChar char="•"/>
            </a:pPr>
            <a:r>
              <a:rPr lang="it-IT" sz="1400" dirty="0">
                <a:solidFill>
                  <a:schemeClr val="accent2"/>
                </a:solidFill>
              </a:rPr>
              <a:t>   	</a:t>
            </a:r>
            <a:r>
              <a:rPr lang="it-IT" sz="1400" b="1" dirty="0" smtClean="0">
                <a:solidFill>
                  <a:schemeClr val="accent2"/>
                </a:solidFill>
              </a:rPr>
              <a:t>incertezza </a:t>
            </a:r>
            <a:r>
              <a:rPr lang="it-IT" sz="1400" b="1" i="1" dirty="0">
                <a:solidFill>
                  <a:schemeClr val="accent2"/>
                </a:solidFill>
              </a:rPr>
              <a:t>ex ante</a:t>
            </a:r>
            <a:r>
              <a:rPr lang="it-IT" sz="1400" b="1" dirty="0">
                <a:solidFill>
                  <a:schemeClr val="accent2"/>
                </a:solidFill>
              </a:rPr>
              <a:t> sul risultato economico</a:t>
            </a:r>
            <a:r>
              <a:rPr lang="it-IT" sz="1400" dirty="0">
                <a:solidFill>
                  <a:schemeClr val="accent2"/>
                </a:solidFill>
              </a:rPr>
              <a:t> in relazione al rischio assunto;</a:t>
            </a:r>
          </a:p>
          <a:p>
            <a:pPr marL="182563" indent="-182563" defTabSz="182563">
              <a:lnSpc>
                <a:spcPts val="2000"/>
              </a:lnSpc>
              <a:spcBef>
                <a:spcPct val="20000"/>
              </a:spcBef>
              <a:buFontTx/>
              <a:buChar char="•"/>
            </a:pPr>
            <a:r>
              <a:rPr lang="it-IT" sz="1400" dirty="0">
                <a:solidFill>
                  <a:schemeClr val="accent2"/>
                </a:solidFill>
              </a:rPr>
              <a:t>   	</a:t>
            </a:r>
            <a:r>
              <a:rPr lang="it-IT" sz="1400" b="1" dirty="0">
                <a:solidFill>
                  <a:schemeClr val="accent2"/>
                </a:solidFill>
              </a:rPr>
              <a:t>difficoltà di riconciliazione dei risultati</a:t>
            </a:r>
            <a:r>
              <a:rPr lang="it-IT" sz="1400" dirty="0">
                <a:solidFill>
                  <a:schemeClr val="accent2"/>
                </a:solidFill>
              </a:rPr>
              <a:t> fra prezzi “al dettaglio” (</a:t>
            </a:r>
            <a:r>
              <a:rPr lang="it-IT" sz="1400" i="1" dirty="0">
                <a:solidFill>
                  <a:schemeClr val="accent2"/>
                </a:solidFill>
              </a:rPr>
              <a:t>gender </a:t>
            </a:r>
            <a:r>
              <a:rPr lang="it-IT" sz="1400" i="1" dirty="0" err="1">
                <a:solidFill>
                  <a:schemeClr val="accent2"/>
                </a:solidFill>
              </a:rPr>
              <a:t>neutral</a:t>
            </a:r>
            <a:r>
              <a:rPr lang="it-IT" sz="1400" dirty="0">
                <a:solidFill>
                  <a:schemeClr val="accent2"/>
                </a:solidFill>
              </a:rPr>
              <a:t>), le 	</a:t>
            </a:r>
            <a:r>
              <a:rPr lang="it-IT" sz="1400" dirty="0" smtClean="0">
                <a:solidFill>
                  <a:schemeClr val="accent2"/>
                </a:solidFill>
              </a:rPr>
              <a:t>valutazioni interne </a:t>
            </a:r>
            <a:r>
              <a:rPr lang="it-IT" sz="1400" dirty="0">
                <a:solidFill>
                  <a:schemeClr val="accent2"/>
                </a:solidFill>
              </a:rPr>
              <a:t>e il mercato del rischio “all’ingrosso” (RIASS).</a:t>
            </a:r>
            <a:r>
              <a:rPr lang="it-IT" sz="1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ChangeArrowheads="1"/>
          </p:cNvSpPr>
          <p:nvPr/>
        </p:nvSpPr>
        <p:spPr bwMode="auto">
          <a:xfrm>
            <a:off x="539750" y="1196974"/>
            <a:ext cx="8158163" cy="4752305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CONCLUSIONI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00113" y="1230313"/>
            <a:ext cx="770433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defTabSz="265113">
              <a:lnSpc>
                <a:spcPct val="125000"/>
              </a:lnSpc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Tenuto conto</a:t>
            </a:r>
          </a:p>
          <a:p>
            <a:pPr indent="1588" algn="just" defTabSz="265113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it-IT" sz="1400" dirty="0">
                <a:solidFill>
                  <a:schemeClr val="accent2"/>
                </a:solidFill>
              </a:rPr>
              <a:t>  	</a:t>
            </a:r>
            <a:r>
              <a:rPr lang="it-IT" sz="1400" dirty="0" smtClean="0">
                <a:solidFill>
                  <a:schemeClr val="accent2"/>
                </a:solidFill>
              </a:rPr>
              <a:t>la normativa </a:t>
            </a:r>
            <a:r>
              <a:rPr lang="it-IT" sz="1400" b="1" dirty="0" smtClean="0">
                <a:solidFill>
                  <a:schemeClr val="accent2"/>
                </a:solidFill>
              </a:rPr>
              <a:t>non </a:t>
            </a:r>
            <a:r>
              <a:rPr lang="it-IT" sz="1400" b="1" dirty="0" smtClean="0">
                <a:solidFill>
                  <a:schemeClr val="accent2"/>
                </a:solidFill>
              </a:rPr>
              <a:t>lascia </a:t>
            </a:r>
            <a:r>
              <a:rPr lang="it-IT" sz="1400" b="1" dirty="0">
                <a:solidFill>
                  <a:schemeClr val="accent2"/>
                </a:solidFill>
              </a:rPr>
              <a:t>spazio </a:t>
            </a:r>
            <a:r>
              <a:rPr lang="it-IT" sz="1400" b="1" dirty="0" smtClean="0">
                <a:solidFill>
                  <a:schemeClr val="accent2"/>
                </a:solidFill>
              </a:rPr>
              <a:t>ad </a:t>
            </a:r>
            <a:r>
              <a:rPr lang="it-IT" sz="1400" b="1" dirty="0" smtClean="0">
                <a:solidFill>
                  <a:schemeClr val="accent2"/>
                </a:solidFill>
              </a:rPr>
              <a:t>alcuna </a:t>
            </a:r>
            <a:r>
              <a:rPr lang="it-IT" sz="1400" b="1" dirty="0" smtClean="0">
                <a:solidFill>
                  <a:schemeClr val="accent2"/>
                </a:solidFill>
              </a:rPr>
              <a:t>	deroga</a:t>
            </a:r>
            <a:r>
              <a:rPr lang="it-IT" sz="1400" i="1" dirty="0">
                <a:solidFill>
                  <a:schemeClr val="accent2"/>
                </a:solidFill>
              </a:rPr>
              <a:t> </a:t>
            </a:r>
            <a:r>
              <a:rPr lang="it-IT" sz="1400" i="1" dirty="0" smtClean="0">
                <a:solidFill>
                  <a:schemeClr val="accent2"/>
                </a:solidFill>
              </a:rPr>
              <a:t> </a:t>
            </a:r>
            <a:r>
              <a:rPr lang="it-IT" sz="1400" dirty="0" smtClean="0">
                <a:solidFill>
                  <a:schemeClr val="accent2"/>
                </a:solidFill>
              </a:rPr>
              <a:t>determina </a:t>
            </a:r>
            <a:r>
              <a:rPr lang="it-IT" sz="1400" dirty="0">
                <a:solidFill>
                  <a:schemeClr val="accent2"/>
                </a:solidFill>
              </a:rPr>
              <a:t>conseguenze </a:t>
            </a:r>
            <a:r>
              <a:rPr lang="it-IT" sz="1400" b="1" dirty="0">
                <a:solidFill>
                  <a:schemeClr val="accent2"/>
                </a:solidFill>
              </a:rPr>
              <a:t>economiche </a:t>
            </a:r>
            <a:r>
              <a:rPr lang="it-IT" sz="1400" b="1" dirty="0" smtClean="0">
                <a:solidFill>
                  <a:schemeClr val="accent2"/>
                </a:solidFill>
              </a:rPr>
              <a:t>		con </a:t>
            </a:r>
            <a:r>
              <a:rPr lang="it-IT" sz="1400" b="1" dirty="0">
                <a:solidFill>
                  <a:schemeClr val="accent2"/>
                </a:solidFill>
              </a:rPr>
              <a:t>possibili effetti </a:t>
            </a:r>
            <a:r>
              <a:rPr lang="it-IT" sz="1400" b="1" dirty="0" err="1" smtClean="0">
                <a:solidFill>
                  <a:schemeClr val="accent2"/>
                </a:solidFill>
              </a:rPr>
              <a:t>prociclici</a:t>
            </a:r>
            <a:endParaRPr lang="it-IT" sz="1400" b="1" dirty="0" smtClean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ct val="125000"/>
              </a:lnSpc>
              <a:spcBef>
                <a:spcPct val="20000"/>
              </a:spcBef>
              <a:buFontTx/>
              <a:buChar char="•"/>
            </a:pPr>
            <a:r>
              <a:rPr lang="it-IT" sz="1400" b="1" dirty="0" smtClean="0">
                <a:solidFill>
                  <a:schemeClr val="accent2"/>
                </a:solidFill>
              </a:rPr>
              <a:t>    l’applicazione </a:t>
            </a:r>
            <a:r>
              <a:rPr lang="it-IT" sz="1400" b="1" dirty="0">
                <a:solidFill>
                  <a:schemeClr val="accent2"/>
                </a:solidFill>
              </a:rPr>
              <a:t>asimmetrica sul mercato </a:t>
            </a:r>
            <a:r>
              <a:rPr lang="it-IT" sz="1400" dirty="0">
                <a:solidFill>
                  <a:schemeClr val="accent2"/>
                </a:solidFill>
              </a:rPr>
              <a:t>pone dei problemi di equità </a:t>
            </a:r>
            <a:r>
              <a:rPr lang="it-IT" sz="1400" dirty="0" smtClean="0">
                <a:solidFill>
                  <a:schemeClr val="accent2"/>
                </a:solidFill>
              </a:rPr>
              <a:t>(</a:t>
            </a:r>
            <a:r>
              <a:rPr lang="it-IT" sz="1400" dirty="0">
                <a:solidFill>
                  <a:schemeClr val="accent2"/>
                </a:solidFill>
              </a:rPr>
              <a:t>trattamento </a:t>
            </a:r>
            <a:r>
              <a:rPr lang="it-IT" sz="1400" dirty="0" smtClean="0">
                <a:solidFill>
                  <a:schemeClr val="accent2"/>
                </a:solidFill>
              </a:rPr>
              <a:t>diverso 	su </a:t>
            </a:r>
            <a:r>
              <a:rPr lang="it-IT" sz="1400" dirty="0">
                <a:solidFill>
                  <a:schemeClr val="accent2"/>
                </a:solidFill>
              </a:rPr>
              <a:t>prodotti con </a:t>
            </a:r>
            <a:r>
              <a:rPr lang="it-IT" sz="1400" dirty="0" smtClean="0">
                <a:solidFill>
                  <a:schemeClr val="accent2"/>
                </a:solidFill>
              </a:rPr>
              <a:t>stessa finalità)</a:t>
            </a: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ts val="2000"/>
              </a:lnSpc>
              <a:spcBef>
                <a:spcPct val="20000"/>
              </a:spcBef>
              <a:buFontTx/>
              <a:buChar char="•"/>
            </a:pPr>
            <a:endParaRPr lang="it-IT" sz="1400" b="1" i="1" dirty="0">
              <a:solidFill>
                <a:schemeClr val="accent2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900113" y="2767856"/>
            <a:ext cx="75596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 defTabSz="265113">
              <a:lnSpc>
                <a:spcPct val="110000"/>
              </a:lnSpc>
              <a:spcBef>
                <a:spcPct val="20000"/>
              </a:spcBef>
              <a:defRPr/>
            </a:pPr>
            <a:r>
              <a:rPr lang="it-IT" sz="1400" dirty="0" smtClean="0">
                <a:solidFill>
                  <a:schemeClr val="accent2"/>
                </a:solidFill>
              </a:rPr>
              <a:t>attenzione</a:t>
            </a: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1400" dirty="0">
                <a:solidFill>
                  <a:schemeClr val="accent2"/>
                </a:solidFill>
              </a:rPr>
              <a:t>  	</a:t>
            </a:r>
            <a:r>
              <a:rPr lang="it-IT" sz="1400" dirty="0" smtClean="0">
                <a:solidFill>
                  <a:schemeClr val="accent2"/>
                </a:solidFill>
              </a:rPr>
              <a:t>evoluzione </a:t>
            </a:r>
            <a:r>
              <a:rPr lang="it-IT" sz="1400" b="1" dirty="0" smtClean="0">
                <a:solidFill>
                  <a:schemeClr val="accent2"/>
                </a:solidFill>
              </a:rPr>
              <a:t>composizione per genere  </a:t>
            </a:r>
            <a:r>
              <a:rPr lang="it-IT" sz="1400" dirty="0" smtClean="0">
                <a:solidFill>
                  <a:schemeClr val="accent2"/>
                </a:solidFill>
              </a:rPr>
              <a:t>e </a:t>
            </a:r>
            <a:r>
              <a:rPr lang="it-IT" sz="1400" dirty="0">
                <a:solidFill>
                  <a:schemeClr val="accent2"/>
                </a:solidFill>
              </a:rPr>
              <a:t>per certi business </a:t>
            </a:r>
            <a:r>
              <a:rPr lang="it-IT" sz="1400" b="1" dirty="0" smtClean="0">
                <a:solidFill>
                  <a:schemeClr val="accent2"/>
                </a:solidFill>
              </a:rPr>
              <a:t>anche per classi di età</a:t>
            </a:r>
          </a:p>
          <a:p>
            <a:pPr indent="1588" algn="just" defTabSz="265113"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1400" dirty="0" smtClean="0">
                <a:solidFill>
                  <a:schemeClr val="accent2"/>
                </a:solidFill>
              </a:rPr>
              <a:t>    </a:t>
            </a:r>
            <a:r>
              <a:rPr lang="it-IT" sz="1400" b="1" dirty="0" smtClean="0">
                <a:solidFill>
                  <a:schemeClr val="accent2"/>
                </a:solidFill>
              </a:rPr>
              <a:t>opportunità </a:t>
            </a:r>
            <a:r>
              <a:rPr lang="it-IT" sz="1400" b="1" dirty="0">
                <a:solidFill>
                  <a:schemeClr val="accent2"/>
                </a:solidFill>
              </a:rPr>
              <a:t>di arbitraggi e conseguenze </a:t>
            </a:r>
            <a:r>
              <a:rPr lang="it-IT" sz="1400" b="1" dirty="0" err="1" smtClean="0">
                <a:solidFill>
                  <a:schemeClr val="accent2"/>
                </a:solidFill>
              </a:rPr>
              <a:t>antiselettive</a:t>
            </a:r>
            <a:endParaRPr lang="it-IT" sz="1400" b="1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ct val="11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1400" dirty="0" smtClean="0">
                <a:solidFill>
                  <a:schemeClr val="accent2"/>
                </a:solidFill>
              </a:rPr>
              <a:t>    </a:t>
            </a:r>
            <a:r>
              <a:rPr lang="it-IT" sz="1400" b="1" dirty="0" smtClean="0">
                <a:solidFill>
                  <a:schemeClr val="accent2"/>
                </a:solidFill>
              </a:rPr>
              <a:t>incongruenza </a:t>
            </a:r>
            <a:r>
              <a:rPr lang="it-IT" sz="1400" b="1" dirty="0">
                <a:solidFill>
                  <a:schemeClr val="accent2"/>
                </a:solidFill>
              </a:rPr>
              <a:t>fra prezzi del lavoro diretto le altre valutazioni (</a:t>
            </a:r>
            <a:r>
              <a:rPr lang="it-IT" sz="1400" b="1" dirty="0" err="1">
                <a:solidFill>
                  <a:schemeClr val="accent2"/>
                </a:solidFill>
              </a:rPr>
              <a:t>riass</a:t>
            </a:r>
            <a:r>
              <a:rPr lang="it-IT" sz="1400" b="1" dirty="0">
                <a:solidFill>
                  <a:schemeClr val="accent2"/>
                </a:solidFill>
              </a:rPr>
              <a:t>. , risk  </a:t>
            </a:r>
            <a:r>
              <a:rPr lang="it-IT" sz="1400" b="1" dirty="0" err="1" smtClean="0">
                <a:solidFill>
                  <a:schemeClr val="accent2"/>
                </a:solidFill>
              </a:rPr>
              <a:t>mgt</a:t>
            </a:r>
            <a:r>
              <a:rPr lang="it-IT" sz="1400" b="1" dirty="0" smtClean="0">
                <a:solidFill>
                  <a:schemeClr val="accent2"/>
                </a:solidFill>
              </a:rPr>
              <a:t> </a:t>
            </a:r>
            <a:r>
              <a:rPr lang="it-IT" sz="1400" b="1" dirty="0">
                <a:solidFill>
                  <a:schemeClr val="accent2"/>
                </a:solidFill>
              </a:rPr>
              <a:t>…)</a:t>
            </a:r>
            <a:endParaRPr lang="it-IT" sz="1400" i="1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899567" y="4005064"/>
            <a:ext cx="7416303" cy="1872208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just" defTabSz="265113">
              <a:lnSpc>
                <a:spcPct val="125000"/>
              </a:lnSpc>
              <a:spcBef>
                <a:spcPct val="20000"/>
              </a:spcBef>
              <a:defRPr/>
            </a:pPr>
            <a:r>
              <a:rPr lang="it-IT" sz="1400" dirty="0" smtClean="0">
                <a:solidFill>
                  <a:schemeClr val="accent2"/>
                </a:solidFill>
              </a:rPr>
              <a:t>nuovi stimoli per </a:t>
            </a:r>
            <a:endParaRPr lang="it-IT" sz="1400" b="1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1400" i="1" dirty="0">
                <a:solidFill>
                  <a:schemeClr val="accent2"/>
                </a:solidFill>
              </a:rPr>
              <a:t>	</a:t>
            </a:r>
            <a:r>
              <a:rPr lang="it-IT" sz="1400" b="1" dirty="0" smtClean="0">
                <a:solidFill>
                  <a:schemeClr val="accent2"/>
                </a:solidFill>
              </a:rPr>
              <a:t>analizzare i </a:t>
            </a:r>
            <a:r>
              <a:rPr lang="it-IT" sz="1400" b="1" dirty="0">
                <a:solidFill>
                  <a:schemeClr val="accent2"/>
                </a:solidFill>
              </a:rPr>
              <a:t>mutati bisogni nel futuro contesto economico e sociale</a:t>
            </a:r>
          </a:p>
          <a:p>
            <a:pPr indent="1588" algn="just" defTabSz="265113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1400" dirty="0">
                <a:solidFill>
                  <a:schemeClr val="accent2"/>
                </a:solidFill>
              </a:rPr>
              <a:t>    ripensare a </a:t>
            </a:r>
            <a:r>
              <a:rPr lang="it-IT" sz="1400" b="1" dirty="0">
                <a:solidFill>
                  <a:schemeClr val="accent2"/>
                </a:solidFill>
              </a:rPr>
              <a:t>coperture composite e concorrenti </a:t>
            </a:r>
            <a:r>
              <a:rPr lang="it-IT" sz="1400" dirty="0">
                <a:solidFill>
                  <a:schemeClr val="accent2"/>
                </a:solidFill>
              </a:rPr>
              <a:t>o su </a:t>
            </a:r>
            <a:r>
              <a:rPr lang="it-IT" sz="1400" dirty="0" smtClean="0">
                <a:solidFill>
                  <a:schemeClr val="accent2"/>
                </a:solidFill>
              </a:rPr>
              <a:t>gruppi</a:t>
            </a: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1400" dirty="0">
                <a:solidFill>
                  <a:schemeClr val="accent2"/>
                </a:solidFill>
              </a:rPr>
              <a:t>    ripensare alla </a:t>
            </a:r>
            <a:r>
              <a:rPr lang="it-IT" sz="1400" b="1" dirty="0">
                <a:solidFill>
                  <a:schemeClr val="accent2"/>
                </a:solidFill>
              </a:rPr>
              <a:t>collezione, organizzazione dei dati di </a:t>
            </a:r>
            <a:r>
              <a:rPr lang="it-IT" sz="1400" b="1" dirty="0" smtClean="0">
                <a:solidFill>
                  <a:schemeClr val="accent2"/>
                </a:solidFill>
              </a:rPr>
              <a:t>mercato/consortili, </a:t>
            </a:r>
            <a:r>
              <a:rPr lang="it-IT" sz="1400" b="1" dirty="0">
                <a:solidFill>
                  <a:schemeClr val="accent2"/>
                </a:solidFill>
              </a:rPr>
              <a:t>alle </a:t>
            </a:r>
            <a:r>
              <a:rPr lang="it-IT" sz="1400" b="1" dirty="0" smtClean="0">
                <a:solidFill>
                  <a:schemeClr val="accent2"/>
                </a:solidFill>
              </a:rPr>
              <a:t>	possibilità di accesso </a:t>
            </a:r>
            <a:r>
              <a:rPr lang="it-IT" sz="1400" b="1" dirty="0">
                <a:solidFill>
                  <a:schemeClr val="accent2"/>
                </a:solidFill>
              </a:rPr>
              <a:t>e loro </a:t>
            </a:r>
            <a:r>
              <a:rPr lang="it-IT" sz="1400" b="1" dirty="0" smtClean="0">
                <a:solidFill>
                  <a:schemeClr val="accent2"/>
                </a:solidFill>
              </a:rPr>
              <a:t>fruibilità</a:t>
            </a:r>
            <a:endParaRPr lang="it-IT" sz="1400" b="1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ct val="12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it-IT" sz="1400" b="1" i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sz="1400" b="1" i="1" dirty="0" smtClean="0">
                <a:solidFill>
                  <a:schemeClr val="accent2"/>
                </a:solidFill>
                <a:latin typeface="+mj-lt"/>
              </a:rPr>
              <a:t>   </a:t>
            </a:r>
            <a:r>
              <a:rPr lang="it-IT" sz="1400" dirty="0" smtClean="0">
                <a:solidFill>
                  <a:schemeClr val="accent2"/>
                </a:solidFill>
                <a:latin typeface="+mj-lt"/>
              </a:rPr>
              <a:t>ripensare a </a:t>
            </a: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meccanismi </a:t>
            </a: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di retrocessione degli utili tecnici</a:t>
            </a:r>
            <a:endParaRPr lang="it-IT" sz="1400" i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ChangeArrowheads="1"/>
          </p:cNvSpPr>
          <p:nvPr/>
        </p:nvSpPr>
        <p:spPr bwMode="auto">
          <a:xfrm>
            <a:off x="539750" y="1196975"/>
            <a:ext cx="8135938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GRAZIE …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68313" y="1268413"/>
            <a:ext cx="8280151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ctr" defTabSz="265113">
              <a:spcBef>
                <a:spcPct val="20000"/>
              </a:spcBef>
            </a:pPr>
            <a:endParaRPr lang="it-IT" sz="2800" dirty="0">
              <a:solidFill>
                <a:schemeClr val="accent2"/>
              </a:solidFill>
              <a:latin typeface="Verdana" pitchFamily="34" charset="0"/>
            </a:endParaRPr>
          </a:p>
          <a:p>
            <a:pPr indent="1588" algn="ctr" defTabSz="265113">
              <a:spcBef>
                <a:spcPct val="20000"/>
              </a:spcBef>
            </a:pPr>
            <a:endParaRPr lang="it-IT" sz="2800" dirty="0">
              <a:solidFill>
                <a:schemeClr val="accent2"/>
              </a:solidFill>
              <a:latin typeface="Verdana" pitchFamily="34" charset="0"/>
            </a:endParaRPr>
          </a:p>
          <a:p>
            <a:pPr indent="1588" algn="ctr" defTabSz="265113">
              <a:spcBef>
                <a:spcPct val="20000"/>
              </a:spcBef>
            </a:pPr>
            <a:endParaRPr lang="it-IT" sz="2800" dirty="0">
              <a:solidFill>
                <a:schemeClr val="accent2"/>
              </a:solidFill>
              <a:latin typeface="Verdana" pitchFamily="34" charset="0"/>
            </a:endParaRPr>
          </a:p>
          <a:p>
            <a:pPr indent="1588" algn="ctr" defTabSz="265113">
              <a:spcBef>
                <a:spcPct val="20000"/>
              </a:spcBef>
            </a:pPr>
            <a:r>
              <a:rPr lang="it-IT" sz="2800" dirty="0">
                <a:solidFill>
                  <a:schemeClr val="accent2"/>
                </a:solidFill>
                <a:latin typeface="Verdana" pitchFamily="34" charset="0"/>
              </a:rPr>
              <a:t>… PER </a:t>
            </a:r>
            <a:r>
              <a:rPr lang="it-IT" sz="2800" dirty="0" smtClean="0">
                <a:solidFill>
                  <a:schemeClr val="accent2"/>
                </a:solidFill>
                <a:latin typeface="Verdana" pitchFamily="34" charset="0"/>
              </a:rPr>
              <a:t>L’ATTENZIONE</a:t>
            </a:r>
            <a:endParaRPr lang="it-IT" sz="2800" i="1" dirty="0">
              <a:solidFill>
                <a:schemeClr val="accent2"/>
              </a:solidFill>
              <a:latin typeface="Verdana" pitchFamily="34" charset="0"/>
            </a:endParaRPr>
          </a:p>
          <a:p>
            <a:pPr indent="1588" defTabSz="265113">
              <a:spcBef>
                <a:spcPct val="20000"/>
              </a:spcBef>
              <a:buFontTx/>
              <a:buChar char="•"/>
            </a:pPr>
            <a:endParaRPr lang="it-IT" sz="1400" dirty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539750" y="1196975"/>
            <a:ext cx="8135938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1175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SENTENZA </a:t>
            </a:r>
            <a:r>
              <a:rPr lang="it-IT" sz="2000" b="1" dirty="0" smtClean="0">
                <a:solidFill>
                  <a:schemeClr val="accent2"/>
                </a:solidFill>
              </a:rPr>
              <a:t>«TEST  ACHATS» </a:t>
            </a:r>
            <a:r>
              <a:rPr lang="it-IT" sz="2000" b="1" dirty="0" smtClean="0">
                <a:solidFill>
                  <a:schemeClr val="accent2"/>
                </a:solidFill>
              </a:rPr>
              <a:t>1 MARZO 2011</a:t>
            </a:r>
            <a:r>
              <a:rPr lang="it-IT" sz="2000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9750" y="476250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539750" y="6092825"/>
            <a:ext cx="813593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827088" y="1550988"/>
            <a:ext cx="7466012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defTabSz="265113">
              <a:lnSpc>
                <a:spcPct val="120000"/>
              </a:lnSpc>
            </a:pPr>
            <a:r>
              <a:rPr lang="it-IT" sz="1400">
                <a:solidFill>
                  <a:schemeClr val="accent2"/>
                </a:solidFill>
              </a:rPr>
              <a:t>CONTENUTO</a:t>
            </a:r>
          </a:p>
          <a:p>
            <a:pPr indent="1588" algn="just" defTabSz="265113">
              <a:lnSpc>
                <a:spcPct val="120000"/>
              </a:lnSpc>
            </a:pPr>
            <a:r>
              <a:rPr lang="it-IT" sz="1400">
                <a:solidFill>
                  <a:schemeClr val="accent2"/>
                </a:solidFill>
              </a:rPr>
              <a:t>La Corte di Giustizia dell’UE </a:t>
            </a:r>
            <a:r>
              <a:rPr lang="it-IT" sz="1400" b="1">
                <a:solidFill>
                  <a:schemeClr val="accent2"/>
                </a:solidFill>
              </a:rPr>
              <a:t>ha dichiarato invalido dal 21 dic 2012, l’articolo 5, paragrafo 2, della DIRETTIVA 2004/113/CE</a:t>
            </a:r>
            <a:r>
              <a:rPr lang="it-IT" sz="1400">
                <a:solidFill>
                  <a:schemeClr val="accent2"/>
                </a:solidFill>
              </a:rPr>
              <a:t>. </a:t>
            </a: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873125" y="2852738"/>
            <a:ext cx="7394575" cy="2016422"/>
          </a:xfrm>
          <a:prstGeom prst="rect">
            <a:avLst/>
          </a:prstGeom>
          <a:solidFill>
            <a:srgbClr val="FFCC99">
              <a:alpha val="25098"/>
            </a:srgb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/>
          <a:lstStyle/>
          <a:p>
            <a:pPr marL="0" lvl="1" algn="just" defTabSz="179388">
              <a:lnSpc>
                <a:spcPts val="2200"/>
              </a:lnSpc>
              <a:defRPr/>
            </a:pPr>
            <a:r>
              <a:rPr lang="it-IT" sz="1400" dirty="0">
                <a:solidFill>
                  <a:schemeClr val="accent2"/>
                </a:solidFill>
              </a:rPr>
              <a:t>MOTIVAZIONE</a:t>
            </a:r>
          </a:p>
          <a:p>
            <a:pPr marL="0" lvl="1" algn="just" defTabSz="179388">
              <a:lnSpc>
                <a:spcPts val="2200"/>
              </a:lnSpc>
              <a:defRPr/>
            </a:pPr>
            <a:r>
              <a:rPr lang="it-IT" sz="1400" b="1" dirty="0" smtClean="0">
                <a:solidFill>
                  <a:schemeClr val="accent2"/>
                </a:solidFill>
              </a:rPr>
              <a:t>… mantenere </a:t>
            </a:r>
            <a:r>
              <a:rPr lang="it-IT" sz="1400" b="1" dirty="0">
                <a:solidFill>
                  <a:schemeClr val="accent2"/>
                </a:solidFill>
              </a:rPr>
              <a:t>senza limiti di tempo la deroga è contrario </a:t>
            </a:r>
            <a:r>
              <a:rPr lang="it-IT" sz="1400" dirty="0">
                <a:solidFill>
                  <a:schemeClr val="accent2"/>
                </a:solidFill>
              </a:rPr>
              <a:t>alla realizzazione </a:t>
            </a:r>
            <a:r>
              <a:rPr lang="it-IT" sz="1400" b="1" dirty="0">
                <a:solidFill>
                  <a:schemeClr val="accent2"/>
                </a:solidFill>
              </a:rPr>
              <a:t>dell’obiettivo della parità di trattamento tra donne e uomini </a:t>
            </a:r>
            <a:r>
              <a:rPr lang="it-IT" sz="1400" dirty="0">
                <a:solidFill>
                  <a:schemeClr val="accent2"/>
                </a:solidFill>
              </a:rPr>
              <a:t>nel calcolo dei premi assicurativi e delle </a:t>
            </a:r>
            <a:r>
              <a:rPr lang="it-IT" sz="1400" dirty="0" smtClean="0">
                <a:solidFill>
                  <a:schemeClr val="accent2"/>
                </a:solidFill>
              </a:rPr>
              <a:t>prestazioni</a:t>
            </a:r>
          </a:p>
          <a:p>
            <a:pPr marL="0" lvl="1" algn="just" defTabSz="179388">
              <a:lnSpc>
                <a:spcPts val="2200"/>
              </a:lnSpc>
              <a:defRPr/>
            </a:pPr>
            <a:r>
              <a:rPr lang="it-IT" sz="1400" b="1" dirty="0" smtClean="0">
                <a:solidFill>
                  <a:schemeClr val="accent2"/>
                </a:solidFill>
              </a:rPr>
              <a:t>…  è </a:t>
            </a:r>
            <a:r>
              <a:rPr lang="it-IT" sz="1400" b="1" dirty="0">
                <a:solidFill>
                  <a:schemeClr val="accent2"/>
                </a:solidFill>
              </a:rPr>
              <a:t>pertanto incompatibile</a:t>
            </a:r>
            <a:r>
              <a:rPr lang="it-IT" sz="1400" dirty="0">
                <a:solidFill>
                  <a:schemeClr val="accent2"/>
                </a:solidFill>
              </a:rPr>
              <a:t> con gli articoli 21 (Non discriminazione) e 23 (Parità fra uomini e donne) della </a:t>
            </a:r>
            <a:r>
              <a:rPr lang="it-IT" sz="1400" b="1" dirty="0">
                <a:solidFill>
                  <a:schemeClr val="accent2"/>
                </a:solidFill>
              </a:rPr>
              <a:t>Carta dei Diritti Fondamentali dell’Unione Europea</a:t>
            </a:r>
            <a:r>
              <a:rPr lang="it-IT" sz="1600" b="1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539750" y="1271588"/>
            <a:ext cx="8064500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LE LINEE DIRETTRICI DELLA COMMISSIONE EUROPEA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900113" y="3235325"/>
            <a:ext cx="72723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AMBITO: ASSICURAZIONI INDIVIDUALI E PREVIDENZA PRIVATA E VOLONTARIA</a:t>
            </a:r>
            <a:endParaRPr lang="it-IT" sz="400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ts val="2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schemeClr val="accent2"/>
                </a:solidFill>
              </a:rPr>
              <a:t>… si </a:t>
            </a:r>
            <a:r>
              <a:rPr lang="it-IT" sz="1400" dirty="0">
                <a:solidFill>
                  <a:schemeClr val="accent2"/>
                </a:solidFill>
              </a:rPr>
              <a:t>applica alle</a:t>
            </a:r>
            <a:r>
              <a:rPr lang="it-IT" sz="1400" b="1" dirty="0">
                <a:solidFill>
                  <a:schemeClr val="accent2"/>
                </a:solidFill>
              </a:rPr>
              <a:t> assicurazioni e pensioni di natura privata, volontarie e distinte dal rapporto di lavoro</a:t>
            </a:r>
            <a:r>
              <a:rPr lang="it-IT" sz="1400" dirty="0">
                <a:solidFill>
                  <a:schemeClr val="accent2"/>
                </a:solidFill>
              </a:rPr>
              <a:t>, l’impiego e l’occupazione sono esplicitamente esclusi dal suo campo di applicazione. </a:t>
            </a:r>
            <a:endParaRPr lang="it-IT" sz="800" dirty="0">
              <a:solidFill>
                <a:schemeClr val="accent2"/>
              </a:solidFill>
            </a:endParaRPr>
          </a:p>
        </p:txBody>
      </p:sp>
      <p:sp>
        <p:nvSpPr>
          <p:cNvPr id="93192" name="Rectangle 7"/>
          <p:cNvSpPr>
            <a:spLocks noChangeArrowheads="1"/>
          </p:cNvSpPr>
          <p:nvPr/>
        </p:nvSpPr>
        <p:spPr bwMode="auto">
          <a:xfrm>
            <a:off x="971550" y="4652963"/>
            <a:ext cx="7129463" cy="792262"/>
          </a:xfrm>
          <a:prstGeom prst="rect">
            <a:avLst/>
          </a:prstGeom>
          <a:solidFill>
            <a:srgbClr val="FFCC99">
              <a:alpha val="50195"/>
            </a:srgb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lnSpc>
                <a:spcPts val="2200"/>
              </a:lnSpc>
              <a:spcBef>
                <a:spcPct val="20000"/>
              </a:spcBef>
              <a:defRPr/>
            </a:pPr>
            <a:r>
              <a:rPr lang="it-IT" sz="1400" dirty="0" smtClean="0">
                <a:solidFill>
                  <a:schemeClr val="accent2"/>
                </a:solidFill>
              </a:rPr>
              <a:t>N.B. Si introducono </a:t>
            </a:r>
            <a:r>
              <a:rPr lang="it-IT" sz="1400" b="1" dirty="0">
                <a:solidFill>
                  <a:schemeClr val="accent2"/>
                </a:solidFill>
              </a:rPr>
              <a:t>comportamenti difformi </a:t>
            </a:r>
            <a:r>
              <a:rPr lang="it-IT" sz="1400" dirty="0" smtClean="0">
                <a:solidFill>
                  <a:schemeClr val="accent2"/>
                </a:solidFill>
              </a:rPr>
              <a:t>nel settore </a:t>
            </a:r>
            <a:r>
              <a:rPr lang="it-IT" sz="1400" dirty="0">
                <a:solidFill>
                  <a:schemeClr val="accent2"/>
                </a:solidFill>
              </a:rPr>
              <a:t>assicurativo </a:t>
            </a:r>
            <a:r>
              <a:rPr lang="it-IT" sz="1400" b="1" dirty="0">
                <a:solidFill>
                  <a:schemeClr val="accent2"/>
                </a:solidFill>
              </a:rPr>
              <a:t>offrendo</a:t>
            </a:r>
            <a:r>
              <a:rPr lang="it-IT" sz="1400" dirty="0">
                <a:solidFill>
                  <a:schemeClr val="accent2"/>
                </a:solidFill>
              </a:rPr>
              <a:t> </a:t>
            </a:r>
            <a:r>
              <a:rPr lang="it-IT" sz="1400" b="1" dirty="0" smtClean="0">
                <a:solidFill>
                  <a:schemeClr val="accent2"/>
                </a:solidFill>
              </a:rPr>
              <a:t>opportunità </a:t>
            </a:r>
            <a:r>
              <a:rPr lang="it-IT" sz="1400" b="1" dirty="0">
                <a:solidFill>
                  <a:schemeClr val="accent2"/>
                </a:solidFill>
              </a:rPr>
              <a:t>di arbitraggio </a:t>
            </a:r>
            <a:r>
              <a:rPr lang="it-IT" sz="1400" dirty="0">
                <a:solidFill>
                  <a:schemeClr val="accent2"/>
                </a:solidFill>
              </a:rPr>
              <a:t>che </a:t>
            </a:r>
            <a:r>
              <a:rPr lang="it-IT" sz="1400" dirty="0" smtClean="0">
                <a:solidFill>
                  <a:schemeClr val="accent2"/>
                </a:solidFill>
              </a:rPr>
              <a:t>potrebbero </a:t>
            </a:r>
            <a:r>
              <a:rPr lang="it-IT" sz="1400" dirty="0">
                <a:solidFill>
                  <a:schemeClr val="accent2"/>
                </a:solidFill>
              </a:rPr>
              <a:t>generare </a:t>
            </a:r>
            <a:r>
              <a:rPr lang="it-IT" sz="1400" b="1" dirty="0">
                <a:solidFill>
                  <a:schemeClr val="accent2"/>
                </a:solidFill>
              </a:rPr>
              <a:t>effetti antiselettivi indesiderati</a:t>
            </a: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900113" y="1416050"/>
            <a:ext cx="74168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spcBef>
                <a:spcPct val="20000"/>
              </a:spcBef>
            </a:pPr>
            <a:r>
              <a:rPr lang="it-IT" sz="1600" b="1">
                <a:solidFill>
                  <a:schemeClr val="accent2"/>
                </a:solidFill>
              </a:rPr>
              <a:t>PROFILI APPLICATIVI DELLA SENTENZA “TEST-ACHATS”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971550" y="1916113"/>
            <a:ext cx="7129463" cy="1039812"/>
          </a:xfrm>
          <a:prstGeom prst="rect">
            <a:avLst/>
          </a:prstGeom>
          <a:solidFill>
            <a:srgbClr val="CCFFCC">
              <a:alpha val="50195"/>
            </a:srgbClr>
          </a:soli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>
              <a:defRPr/>
            </a:pPr>
            <a:r>
              <a:rPr lang="it-IT" sz="1400" dirty="0">
                <a:solidFill>
                  <a:schemeClr val="accent2"/>
                </a:solidFill>
              </a:rPr>
              <a:t>INTRODUZIONE</a:t>
            </a:r>
          </a:p>
          <a:p>
            <a:pPr algn="just">
              <a:defRPr/>
            </a:pPr>
            <a:r>
              <a:rPr lang="it-IT" sz="1400" dirty="0">
                <a:solidFill>
                  <a:schemeClr val="accent2"/>
                </a:solidFill>
              </a:rPr>
              <a:t>punto 4. … omissis … la posizione della Commissione</a:t>
            </a:r>
            <a:r>
              <a:rPr lang="it-IT" sz="1400" b="1" dirty="0">
                <a:solidFill>
                  <a:schemeClr val="accent2"/>
                </a:solidFill>
              </a:rPr>
              <a:t> non pregiudica in alcun modo l’eventuale interpretazione che la Corte di Giustizia possa dare dell’articolo 5 in futuro.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931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ChangeArrowheads="1"/>
          </p:cNvSpPr>
          <p:nvPr/>
        </p:nvSpPr>
        <p:spPr bwMode="auto">
          <a:xfrm>
            <a:off x="539750" y="1125538"/>
            <a:ext cx="8064500" cy="4824412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LE LINEE DIRETTRICI DELLA COMMISSIONE EUROPEA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971550" y="1342157"/>
            <a:ext cx="741680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spcBef>
                <a:spcPct val="20000"/>
              </a:spcBef>
            </a:pPr>
            <a:r>
              <a:rPr lang="it-IT" sz="1600" b="1" dirty="0">
                <a:solidFill>
                  <a:schemeClr val="accent2"/>
                </a:solidFill>
              </a:rPr>
              <a:t>PROFILI APPLICATIVI DELLA SENTENZA “TEST-ACHATS</a:t>
            </a:r>
            <a:r>
              <a:rPr lang="it-IT" sz="1600" b="1" dirty="0" smtClean="0">
                <a:solidFill>
                  <a:schemeClr val="accent2"/>
                </a:solidFill>
              </a:rPr>
              <a:t>” (2)</a:t>
            </a:r>
            <a:endParaRPr lang="it-IT" sz="1600" b="1" dirty="0">
              <a:solidFill>
                <a:schemeClr val="accent2"/>
              </a:solidFill>
            </a:endParaRPr>
          </a:p>
        </p:txBody>
      </p:sp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971550" y="1797050"/>
            <a:ext cx="7150100" cy="184797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defTabSz="265113">
              <a:lnSpc>
                <a:spcPct val="120000"/>
              </a:lnSpc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CONTENUTO</a:t>
            </a:r>
          </a:p>
          <a:p>
            <a:pPr indent="1588" algn="just" defTabSz="265113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it-IT" sz="1400" dirty="0">
                <a:solidFill>
                  <a:schemeClr val="accent2"/>
                </a:solidFill>
              </a:rPr>
              <a:t> 	</a:t>
            </a:r>
            <a:r>
              <a:rPr lang="it-IT" sz="1400" b="1" dirty="0">
                <a:solidFill>
                  <a:schemeClr val="accent2"/>
                </a:solidFill>
              </a:rPr>
              <a:t>inammissibilità della deroga </a:t>
            </a:r>
            <a:r>
              <a:rPr lang="it-IT" sz="1400" dirty="0">
                <a:solidFill>
                  <a:schemeClr val="accent2"/>
                </a:solidFill>
              </a:rPr>
              <a:t>ex art. 5 comma 2 </a:t>
            </a:r>
            <a:r>
              <a:rPr lang="it-IT" sz="1400" b="1" i="1" dirty="0">
                <a:solidFill>
                  <a:schemeClr val="accent2"/>
                </a:solidFill>
              </a:rPr>
              <a:t>pro tempore</a:t>
            </a:r>
          </a:p>
          <a:p>
            <a:pPr indent="1588" algn="just" defTabSz="265113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it-IT" sz="1400" dirty="0">
                <a:solidFill>
                  <a:schemeClr val="accent2"/>
                </a:solidFill>
              </a:rPr>
              <a:t>  	</a:t>
            </a:r>
            <a:r>
              <a:rPr lang="it-IT" sz="1400" b="1" dirty="0">
                <a:solidFill>
                  <a:schemeClr val="accent2"/>
                </a:solidFill>
              </a:rPr>
              <a:t>perimetro di applicazione</a:t>
            </a:r>
            <a:r>
              <a:rPr lang="it-IT" sz="1400" dirty="0">
                <a:solidFill>
                  <a:schemeClr val="accent2"/>
                </a:solidFill>
              </a:rPr>
              <a:t>: “nuovi contratti” individuali post 21 </a:t>
            </a:r>
            <a:r>
              <a:rPr lang="it-IT" sz="1400" dirty="0" err="1">
                <a:solidFill>
                  <a:schemeClr val="accent2"/>
                </a:solidFill>
              </a:rPr>
              <a:t>dic</a:t>
            </a:r>
            <a:r>
              <a:rPr lang="it-IT" sz="1400" dirty="0">
                <a:solidFill>
                  <a:schemeClr val="accent2"/>
                </a:solidFill>
              </a:rPr>
              <a:t> 2012</a:t>
            </a:r>
          </a:p>
          <a:p>
            <a:pPr marL="541338" lvl="1" indent="-274638" algn="just" defTabSz="265113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it-IT" sz="1400" dirty="0">
                <a:solidFill>
                  <a:schemeClr val="accent2"/>
                </a:solidFill>
              </a:rPr>
              <a:t>«nuova stipulazione» e «novazione contrattuale»:</a:t>
            </a:r>
          </a:p>
          <a:p>
            <a:pPr marL="541338" lvl="1" indent="-274638" algn="just" defTabSz="265113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it-IT" sz="1400" i="1" dirty="0" err="1">
                <a:solidFill>
                  <a:schemeClr val="accent2"/>
                </a:solidFill>
              </a:rPr>
              <a:t>cut</a:t>
            </a:r>
            <a:r>
              <a:rPr lang="it-IT" sz="1400" i="1" dirty="0">
                <a:solidFill>
                  <a:schemeClr val="accent2"/>
                </a:solidFill>
              </a:rPr>
              <a:t>-off</a:t>
            </a:r>
            <a:r>
              <a:rPr lang="it-IT" sz="1400" dirty="0">
                <a:solidFill>
                  <a:schemeClr val="accent2"/>
                </a:solidFill>
              </a:rPr>
              <a:t>: l’</a:t>
            </a:r>
            <a:r>
              <a:rPr lang="it-IT" sz="1400" b="1" dirty="0">
                <a:solidFill>
                  <a:schemeClr val="accent2"/>
                </a:solidFill>
              </a:rPr>
              <a:t>ultima espressione del consenso </a:t>
            </a:r>
            <a:r>
              <a:rPr lang="it-IT" sz="1400" dirty="0">
                <a:solidFill>
                  <a:schemeClr val="accent2"/>
                </a:solidFill>
              </a:rPr>
              <a:t>di una delle parti, </a:t>
            </a:r>
            <a:r>
              <a:rPr lang="it-IT" sz="1400" b="1" dirty="0">
                <a:solidFill>
                  <a:schemeClr val="accent2"/>
                </a:solidFill>
              </a:rPr>
              <a:t>necessaria per la conclusione</a:t>
            </a:r>
            <a:r>
              <a:rPr lang="it-IT" sz="1400" dirty="0">
                <a:solidFill>
                  <a:schemeClr val="accent2"/>
                </a:solidFill>
              </a:rPr>
              <a:t> del contratto, </a:t>
            </a:r>
            <a:r>
              <a:rPr lang="it-IT" sz="1400" b="1" dirty="0">
                <a:solidFill>
                  <a:schemeClr val="accent2"/>
                </a:solidFill>
              </a:rPr>
              <a:t>interviene a partire dalla suddetta data</a:t>
            </a:r>
            <a:r>
              <a:rPr lang="it-IT" sz="14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63504" name="Rectangle 16"/>
          <p:cNvSpPr>
            <a:spLocks noChangeArrowheads="1"/>
          </p:cNvSpPr>
          <p:nvPr/>
        </p:nvSpPr>
        <p:spPr bwMode="auto">
          <a:xfrm>
            <a:off x="1001713" y="3861048"/>
            <a:ext cx="7140575" cy="1368152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  <a:effectLst/>
          <a:extLst/>
        </p:spPr>
        <p:txBody>
          <a:bodyPr/>
          <a:lstStyle/>
          <a:p>
            <a:pPr algn="just" defTabSz="265113">
              <a:lnSpc>
                <a:spcPct val="120000"/>
              </a:lnSpc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PRATICHE LEGATE AL GENERE CONSENTITE</a:t>
            </a:r>
          </a:p>
          <a:p>
            <a:pPr marL="541338" lvl="1" indent="-274638" algn="just" defTabSz="265113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it-IT" sz="1400" b="1" dirty="0">
                <a:solidFill>
                  <a:schemeClr val="accent2"/>
                </a:solidFill>
              </a:rPr>
              <a:t>raccolta </a:t>
            </a:r>
            <a:r>
              <a:rPr lang="it-IT" sz="1400" dirty="0">
                <a:solidFill>
                  <a:schemeClr val="accent2"/>
                </a:solidFill>
              </a:rPr>
              <a:t>dell’informazione </a:t>
            </a:r>
            <a:r>
              <a:rPr lang="it-IT" sz="1400" i="1" dirty="0">
                <a:solidFill>
                  <a:schemeClr val="accent2"/>
                </a:solidFill>
              </a:rPr>
              <a:t>gender</a:t>
            </a:r>
            <a:r>
              <a:rPr lang="it-IT" sz="1400" b="1" dirty="0">
                <a:solidFill>
                  <a:schemeClr val="accent2"/>
                </a:solidFill>
              </a:rPr>
              <a:t>,						</a:t>
            </a:r>
          </a:p>
          <a:p>
            <a:pPr marL="541338" lvl="1" indent="-274638" algn="just" defTabSz="265113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it-IT" sz="1400" b="1" dirty="0">
                <a:solidFill>
                  <a:schemeClr val="accent2"/>
                </a:solidFill>
              </a:rPr>
              <a:t>fissazione dei prezzi interni </a:t>
            </a:r>
            <a:r>
              <a:rPr lang="it-IT" sz="1400" dirty="0">
                <a:solidFill>
                  <a:schemeClr val="accent2"/>
                </a:solidFill>
              </a:rPr>
              <a:t>(</a:t>
            </a:r>
            <a:r>
              <a:rPr lang="it-IT" sz="1400" i="1" dirty="0">
                <a:solidFill>
                  <a:schemeClr val="accent2"/>
                </a:solidFill>
              </a:rPr>
              <a:t>pricing</a:t>
            </a:r>
            <a:r>
              <a:rPr lang="it-IT" sz="1400" dirty="0">
                <a:solidFill>
                  <a:schemeClr val="accent2"/>
                </a:solidFill>
              </a:rPr>
              <a:t> interno, riserve, riassicurazione)</a:t>
            </a:r>
          </a:p>
          <a:p>
            <a:pPr marL="541338" lvl="1" indent="-274638" algn="just" defTabSz="265113">
              <a:lnSpc>
                <a:spcPct val="120000"/>
              </a:lnSpc>
              <a:spcBef>
                <a:spcPct val="20000"/>
              </a:spcBef>
              <a:buFontTx/>
              <a:buChar char="–"/>
            </a:pPr>
            <a:r>
              <a:rPr lang="it-IT" sz="1400" b="1" dirty="0">
                <a:solidFill>
                  <a:schemeClr val="accent2"/>
                </a:solidFill>
              </a:rPr>
              <a:t>marketing </a:t>
            </a:r>
            <a:r>
              <a:rPr lang="it-IT" sz="1400" dirty="0">
                <a:solidFill>
                  <a:schemeClr val="accent2"/>
                </a:solidFill>
              </a:rPr>
              <a:t>e pubblicità (influenzare la composizione per sesso)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635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539750" y="1196975"/>
            <a:ext cx="8064500" cy="4679950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LE LINEE DIRETTRICI DELLA COMMISSIONE EUROPEA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1006475" y="1866900"/>
            <a:ext cx="7056438" cy="167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indent="1588" algn="just" defTabSz="265113">
              <a:lnSpc>
                <a:spcPct val="114000"/>
              </a:lnSpc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LA DISCRIMINAZIONE INDIRETTA </a:t>
            </a:r>
            <a:r>
              <a:rPr lang="it-IT" sz="1400" dirty="0" smtClean="0">
                <a:solidFill>
                  <a:schemeClr val="accent2"/>
                </a:solidFill>
              </a:rPr>
              <a:t>(ANALISI DI </a:t>
            </a:r>
            <a:r>
              <a:rPr lang="it-IT" sz="1400" dirty="0">
                <a:solidFill>
                  <a:schemeClr val="accent2"/>
                </a:solidFill>
              </a:rPr>
              <a:t>FATTORI DI RISCHIO LEGATI AL </a:t>
            </a:r>
            <a:r>
              <a:rPr lang="it-IT" sz="1400" dirty="0" smtClean="0">
                <a:solidFill>
                  <a:schemeClr val="accent2"/>
                </a:solidFill>
              </a:rPr>
              <a:t>GENERE): è </a:t>
            </a:r>
            <a:r>
              <a:rPr lang="it-IT" sz="1400" dirty="0">
                <a:solidFill>
                  <a:schemeClr val="accent2"/>
                </a:solidFill>
              </a:rPr>
              <a:t>ammessa a patto che si tratti di </a:t>
            </a:r>
            <a:r>
              <a:rPr lang="it-IT" sz="1400" b="1" u="sng" dirty="0">
                <a:solidFill>
                  <a:schemeClr val="accent2"/>
                </a:solidFill>
              </a:rPr>
              <a:t>veri e propri fattori di </a:t>
            </a:r>
            <a:r>
              <a:rPr lang="it-IT" sz="1400" b="1" u="sng" dirty="0" smtClean="0">
                <a:solidFill>
                  <a:schemeClr val="accent2"/>
                </a:solidFill>
              </a:rPr>
              <a:t>rischio</a:t>
            </a:r>
            <a:r>
              <a:rPr lang="it-IT" sz="1400" b="1" dirty="0" smtClean="0">
                <a:solidFill>
                  <a:schemeClr val="accent2"/>
                </a:solidFill>
              </a:rPr>
              <a:t> collegati alla copertura offerta</a:t>
            </a:r>
            <a:r>
              <a:rPr lang="it-IT" sz="1400" dirty="0" smtClean="0">
                <a:solidFill>
                  <a:schemeClr val="accent2"/>
                </a:solidFill>
              </a:rPr>
              <a:t>.</a:t>
            </a: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ct val="114000"/>
              </a:lnSpc>
              <a:spcBef>
                <a:spcPct val="20000"/>
              </a:spcBef>
            </a:pP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lnSpc>
                <a:spcPct val="114000"/>
              </a:lnSpc>
              <a:spcBef>
                <a:spcPct val="20000"/>
              </a:spcBef>
            </a:pPr>
            <a:r>
              <a:rPr lang="it-IT" sz="1400" dirty="0" smtClean="0">
                <a:solidFill>
                  <a:schemeClr val="accent2"/>
                </a:solidFill>
              </a:rPr>
              <a:t>ESEMPIO: </a:t>
            </a:r>
            <a:r>
              <a:rPr lang="it-IT" sz="1400" b="1" dirty="0">
                <a:solidFill>
                  <a:schemeClr val="accent2"/>
                </a:solidFill>
              </a:rPr>
              <a:t>rilevare patologie </a:t>
            </a:r>
            <a:r>
              <a:rPr lang="it-IT" sz="1400" b="1" i="1" dirty="0">
                <a:solidFill>
                  <a:schemeClr val="accent2"/>
                </a:solidFill>
              </a:rPr>
              <a:t>gender </a:t>
            </a:r>
            <a:r>
              <a:rPr lang="it-IT" sz="1400" b="1" i="1" dirty="0" err="1">
                <a:solidFill>
                  <a:schemeClr val="accent2"/>
                </a:solidFill>
              </a:rPr>
              <a:t>specific</a:t>
            </a:r>
            <a:r>
              <a:rPr lang="it-IT" sz="1400" b="1" i="1" dirty="0">
                <a:solidFill>
                  <a:schemeClr val="accent2"/>
                </a:solidFill>
              </a:rPr>
              <a:t> </a:t>
            </a:r>
            <a:r>
              <a:rPr lang="it-IT" sz="1400" b="1" dirty="0" smtClean="0">
                <a:solidFill>
                  <a:schemeClr val="accent2"/>
                </a:solidFill>
              </a:rPr>
              <a:t>è </a:t>
            </a:r>
            <a:r>
              <a:rPr lang="it-IT" sz="1400" b="1" dirty="0">
                <a:solidFill>
                  <a:schemeClr val="accent2"/>
                </a:solidFill>
              </a:rPr>
              <a:t>ammesso nelle coperture </a:t>
            </a:r>
            <a:r>
              <a:rPr lang="it-IT" sz="1400" b="1" i="1" dirty="0" err="1">
                <a:solidFill>
                  <a:schemeClr val="accent2"/>
                </a:solidFill>
              </a:rPr>
              <a:t>health</a:t>
            </a:r>
            <a:r>
              <a:rPr lang="it-IT" sz="1400" b="1" dirty="0">
                <a:solidFill>
                  <a:schemeClr val="accent2"/>
                </a:solidFill>
              </a:rPr>
              <a:t> </a:t>
            </a:r>
            <a:r>
              <a:rPr lang="it-IT" sz="1400" dirty="0">
                <a:solidFill>
                  <a:schemeClr val="accent2"/>
                </a:solidFill>
              </a:rPr>
              <a:t>ma non per </a:t>
            </a:r>
            <a:r>
              <a:rPr lang="it-IT" sz="1400" dirty="0" smtClean="0">
                <a:solidFill>
                  <a:schemeClr val="accent2"/>
                </a:solidFill>
              </a:rPr>
              <a:t>coperture diverse che </a:t>
            </a:r>
            <a:r>
              <a:rPr lang="it-IT" sz="1400" dirty="0">
                <a:solidFill>
                  <a:schemeClr val="accent2"/>
                </a:solidFill>
              </a:rPr>
              <a:t>escludono prestazioni </a:t>
            </a:r>
            <a:r>
              <a:rPr lang="it-IT" sz="1400" dirty="0" smtClean="0">
                <a:solidFill>
                  <a:schemeClr val="accent2"/>
                </a:solidFill>
              </a:rPr>
              <a:t>correlate</a:t>
            </a: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1006475" y="4653136"/>
            <a:ext cx="7056438" cy="936104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  <a:effectLst/>
          <a:extLst/>
        </p:spPr>
        <p:txBody>
          <a:bodyPr/>
          <a:lstStyle/>
          <a:p>
            <a:pPr indent="1588" algn="just" defTabSz="265113">
              <a:lnSpc>
                <a:spcPct val="114000"/>
              </a:lnSpc>
              <a:spcBef>
                <a:spcPct val="2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MONITORAGGIO: LA SFIDA DELLA COMMISSIONE EUROPEA</a:t>
            </a:r>
          </a:p>
          <a:p>
            <a:pPr marL="342900" indent="-342900" algn="just" defTabSz="265113">
              <a:lnSpc>
                <a:spcPct val="114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1400" dirty="0">
                <a:solidFill>
                  <a:schemeClr val="accent2"/>
                </a:solidFill>
              </a:rPr>
              <a:t>offrire </a:t>
            </a:r>
            <a:r>
              <a:rPr lang="it-IT" sz="1400" b="1" dirty="0">
                <a:solidFill>
                  <a:schemeClr val="accent2"/>
                </a:solidFill>
              </a:rPr>
              <a:t>prodotti </a:t>
            </a:r>
            <a:r>
              <a:rPr lang="it-IT" sz="1400" b="1" i="1" dirty="0">
                <a:solidFill>
                  <a:schemeClr val="accent2"/>
                </a:solidFill>
              </a:rPr>
              <a:t>unisex</a:t>
            </a:r>
            <a:r>
              <a:rPr lang="it-IT" sz="1400" b="1" dirty="0">
                <a:solidFill>
                  <a:schemeClr val="accent2"/>
                </a:solidFill>
              </a:rPr>
              <a:t> allettanti</a:t>
            </a:r>
          </a:p>
          <a:p>
            <a:pPr marL="342900" indent="-342900" algn="just" defTabSz="265113">
              <a:lnSpc>
                <a:spcPct val="114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it-IT" sz="1400" b="1" dirty="0">
                <a:solidFill>
                  <a:schemeClr val="accent2"/>
                </a:solidFill>
              </a:rPr>
              <a:t>evitare un ingiustificato impatto sui </a:t>
            </a:r>
            <a:r>
              <a:rPr lang="it-IT" sz="1400" dirty="0">
                <a:solidFill>
                  <a:schemeClr val="accent2"/>
                </a:solidFill>
              </a:rPr>
              <a:t>prezzi </a:t>
            </a:r>
          </a:p>
          <a:p>
            <a:pPr indent="1588" algn="just" defTabSz="265113">
              <a:spcBef>
                <a:spcPct val="20000"/>
              </a:spcBef>
              <a:defRPr/>
            </a:pPr>
            <a:endParaRPr lang="it-IT" sz="1400" i="1" dirty="0">
              <a:solidFill>
                <a:schemeClr val="accent2"/>
              </a:solidFill>
            </a:endParaRPr>
          </a:p>
        </p:txBody>
      </p:sp>
      <p:sp>
        <p:nvSpPr>
          <p:cNvPr id="9224" name="Rectangle 7"/>
          <p:cNvSpPr>
            <a:spLocks noChangeArrowheads="1"/>
          </p:cNvSpPr>
          <p:nvPr/>
        </p:nvSpPr>
        <p:spPr bwMode="auto">
          <a:xfrm>
            <a:off x="971550" y="1379538"/>
            <a:ext cx="741680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spcBef>
                <a:spcPct val="20000"/>
              </a:spcBef>
            </a:pPr>
            <a:r>
              <a:rPr lang="it-IT" sz="1600" b="1" dirty="0">
                <a:solidFill>
                  <a:schemeClr val="accent2"/>
                </a:solidFill>
              </a:rPr>
              <a:t>PROFILI APPLICATIVI DELLA SENTENZA “TEST-ACHATS</a:t>
            </a:r>
            <a:r>
              <a:rPr lang="it-IT" sz="1600" b="1" dirty="0" smtClean="0">
                <a:solidFill>
                  <a:schemeClr val="accent2"/>
                </a:solidFill>
              </a:rPr>
              <a:t>” (3)</a:t>
            </a:r>
            <a:endParaRPr lang="it-IT" sz="1600" b="1" dirty="0">
              <a:solidFill>
                <a:schemeClr val="accent2"/>
              </a:solidFill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006475" y="3725912"/>
            <a:ext cx="7056438" cy="711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just" defTabSz="265113">
              <a:lnSpc>
                <a:spcPct val="114000"/>
              </a:lnSpc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L’UTILIZZO DI FATTORI DI </a:t>
            </a:r>
            <a:r>
              <a:rPr lang="it-IT" sz="1400" dirty="0" smtClean="0">
                <a:solidFill>
                  <a:schemeClr val="accent2"/>
                </a:solidFill>
              </a:rPr>
              <a:t>RISCHIO </a:t>
            </a:r>
            <a:r>
              <a:rPr lang="it-IT" sz="1400" dirty="0">
                <a:solidFill>
                  <a:schemeClr val="accent2"/>
                </a:solidFill>
              </a:rPr>
              <a:t>NON LEGATI AL GENERE</a:t>
            </a:r>
          </a:p>
          <a:p>
            <a:pPr indent="1588" algn="just" defTabSz="265113">
              <a:lnSpc>
                <a:spcPct val="114000"/>
              </a:lnSpc>
              <a:spcBef>
                <a:spcPct val="20000"/>
              </a:spcBef>
            </a:pPr>
            <a:r>
              <a:rPr lang="it-IT" sz="1400" dirty="0">
                <a:solidFill>
                  <a:schemeClr val="accent2"/>
                </a:solidFill>
              </a:rPr>
              <a:t>L’utilizzo di </a:t>
            </a:r>
            <a:r>
              <a:rPr lang="it-IT" sz="1400" b="1" dirty="0">
                <a:solidFill>
                  <a:schemeClr val="accent2"/>
                </a:solidFill>
              </a:rPr>
              <a:t>fattori </a:t>
            </a:r>
            <a:r>
              <a:rPr lang="it-IT" sz="1400" dirty="0">
                <a:solidFill>
                  <a:schemeClr val="accent2"/>
                </a:solidFill>
              </a:rPr>
              <a:t>di rischio</a:t>
            </a:r>
            <a:r>
              <a:rPr lang="it-IT" sz="1400" b="1" dirty="0">
                <a:solidFill>
                  <a:schemeClr val="accent2"/>
                </a:solidFill>
              </a:rPr>
              <a:t> non legati al genere è concesso </a:t>
            </a:r>
            <a:r>
              <a:rPr lang="it-IT" sz="1400" dirty="0" smtClean="0">
                <a:solidFill>
                  <a:schemeClr val="accent2"/>
                </a:solidFill>
              </a:rPr>
              <a:t>(</a:t>
            </a:r>
            <a:r>
              <a:rPr lang="it-IT" sz="1400" dirty="0">
                <a:solidFill>
                  <a:schemeClr val="accent2"/>
                </a:solidFill>
              </a:rPr>
              <a:t>età, disabilità)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4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544513" y="1104900"/>
            <a:ext cx="8135937" cy="4751388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742950" lvl="1" indent="-285750">
              <a:buFontTx/>
              <a:buChar char="•"/>
            </a:pPr>
            <a:endParaRPr lang="it-IT" sz="1600" b="1">
              <a:solidFill>
                <a:schemeClr val="accent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1359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smtClean="0">
                <a:solidFill>
                  <a:schemeClr val="accent2"/>
                </a:solidFill>
              </a:rPr>
              <a:t>CONTESTO POST SENTENZA “TEST-ACHATS”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9750" y="476250"/>
            <a:ext cx="8135938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44513" y="6093296"/>
            <a:ext cx="8131175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468563" y="1236663"/>
            <a:ext cx="38862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 algn="ctr" defTabSz="265113">
              <a:spcBef>
                <a:spcPct val="20000"/>
              </a:spcBef>
            </a:pPr>
            <a:r>
              <a:rPr lang="it-IT" sz="1600" b="1">
                <a:solidFill>
                  <a:schemeClr val="accent2"/>
                </a:solidFill>
              </a:rPr>
              <a:t>NORMATIVA COMUNITARIA</a:t>
            </a:r>
          </a:p>
          <a:p>
            <a:pPr indent="1588" algn="ctr" defTabSz="265113">
              <a:spcBef>
                <a:spcPct val="20000"/>
              </a:spcBef>
              <a:buFontTx/>
              <a:buChar char="•"/>
            </a:pPr>
            <a:endParaRPr lang="it-IT" sz="1600">
              <a:solidFill>
                <a:schemeClr val="accent2"/>
              </a:solidFill>
            </a:endParaRPr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803275" y="1608138"/>
            <a:ext cx="3608388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/>
        </p:spPr>
        <p:txBody>
          <a:bodyPr/>
          <a:lstStyle/>
          <a:p>
            <a:pPr indent="1588" defTabSz="265113">
              <a:spcBef>
                <a:spcPct val="20000"/>
              </a:spcBef>
              <a:defRPr/>
            </a:pPr>
            <a:r>
              <a:rPr lang="it-IT" sz="1400" dirty="0">
                <a:solidFill>
                  <a:schemeClr val="bg1"/>
                </a:solidFill>
              </a:rPr>
              <a:t>18 dicembre 2000 </a:t>
            </a:r>
          </a:p>
          <a:p>
            <a:pPr indent="1588" defTabSz="265113">
              <a:spcBef>
                <a:spcPct val="20000"/>
              </a:spcBef>
              <a:defRPr/>
            </a:pPr>
            <a:r>
              <a:rPr lang="it-IT" sz="1400" dirty="0">
                <a:solidFill>
                  <a:schemeClr val="bg1"/>
                </a:solidFill>
              </a:rPr>
              <a:t>CARTA DEI DIRITTI FONDAMENTALI DELL’UNIONE EUROPEA</a:t>
            </a:r>
          </a:p>
          <a:p>
            <a:pPr indent="1588" algn="ctr" defTabSz="265113">
              <a:spcBef>
                <a:spcPct val="20000"/>
              </a:spcBef>
              <a:defRPr/>
            </a:pP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defRPr/>
            </a:pP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defRPr/>
            </a:pPr>
            <a:endParaRPr lang="it-IT" sz="1400" dirty="0">
              <a:solidFill>
                <a:schemeClr val="accent2"/>
              </a:solidFill>
            </a:endParaRPr>
          </a:p>
          <a:p>
            <a:pPr indent="1588" algn="just" defTabSz="265113">
              <a:defRPr/>
            </a:pPr>
            <a:endParaRPr lang="it-IT" sz="1400" dirty="0">
              <a:solidFill>
                <a:schemeClr val="accent2"/>
              </a:solidFill>
            </a:endParaRPr>
          </a:p>
        </p:txBody>
      </p:sp>
      <p:sp>
        <p:nvSpPr>
          <p:cNvPr id="3080" name="Rectangle 9"/>
          <p:cNvSpPr>
            <a:spLocks noChangeArrowheads="1"/>
          </p:cNvSpPr>
          <p:nvPr/>
        </p:nvSpPr>
        <p:spPr bwMode="auto">
          <a:xfrm>
            <a:off x="4591050" y="1608138"/>
            <a:ext cx="3841750" cy="7207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  <a:effectLst/>
        </p:spPr>
        <p:txBody>
          <a:bodyPr/>
          <a:lstStyle/>
          <a:p>
            <a:pPr indent="1588" defTabSz="265113">
              <a:spcBef>
                <a:spcPct val="20000"/>
              </a:spcBef>
              <a:defRPr/>
            </a:pPr>
            <a:r>
              <a:rPr lang="it-IT" sz="1400" dirty="0">
                <a:solidFill>
                  <a:schemeClr val="bg1"/>
                </a:solidFill>
              </a:rPr>
              <a:t>13 dicembre 2007</a:t>
            </a:r>
          </a:p>
          <a:p>
            <a:pPr indent="1588" defTabSz="265113">
              <a:spcBef>
                <a:spcPct val="20000"/>
              </a:spcBef>
              <a:defRPr/>
            </a:pPr>
            <a:r>
              <a:rPr lang="it-IT" sz="1400" dirty="0">
                <a:solidFill>
                  <a:schemeClr val="bg1"/>
                </a:solidFill>
              </a:rPr>
              <a:t>TRATTATO DI LISBONA</a:t>
            </a:r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4591050" y="2454275"/>
            <a:ext cx="3841750" cy="293688"/>
          </a:xfrm>
          <a:prstGeom prst="rect">
            <a:avLst/>
          </a:prstGeom>
          <a:solidFill>
            <a:srgbClr val="FFFFCC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indent="1588" algn="just" defTabSz="265113"/>
            <a:r>
              <a:rPr lang="it-IT" sz="1400">
                <a:solidFill>
                  <a:schemeClr val="accent2"/>
                </a:solidFill>
              </a:rPr>
              <a:t>DIRETTIVA 2004/113/CE</a:t>
            </a:r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803275" y="2451100"/>
            <a:ext cx="3608388" cy="296863"/>
          </a:xfrm>
          <a:prstGeom prst="rect">
            <a:avLst/>
          </a:prstGeom>
          <a:solidFill>
            <a:srgbClr val="FFFFCC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indent="1588" algn="just" defTabSz="265113"/>
            <a:r>
              <a:rPr lang="it-IT" sz="1400">
                <a:solidFill>
                  <a:schemeClr val="accent2"/>
                </a:solidFill>
              </a:rPr>
              <a:t>DIRETTIVA 2006/54/CE </a:t>
            </a:r>
          </a:p>
        </p:txBody>
      </p:sp>
      <p:sp>
        <p:nvSpPr>
          <p:cNvPr id="10251" name="Rectangle 16"/>
          <p:cNvSpPr>
            <a:spLocks noChangeArrowheads="1"/>
          </p:cNvSpPr>
          <p:nvPr/>
        </p:nvSpPr>
        <p:spPr bwMode="auto">
          <a:xfrm>
            <a:off x="4591050" y="2882900"/>
            <a:ext cx="3829050" cy="520700"/>
          </a:xfrm>
          <a:prstGeom prst="rect">
            <a:avLst/>
          </a:prstGeom>
          <a:solidFill>
            <a:schemeClr val="bg1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indent="1588" algn="just" defTabSz="265113"/>
            <a:r>
              <a:rPr lang="it-IT" sz="1400">
                <a:solidFill>
                  <a:schemeClr val="accent2"/>
                </a:solidFill>
              </a:rPr>
              <a:t>LINEE GUIDA COMMISSIONE EUROPEA (POST SENTENZA TEST-ACHATS)</a:t>
            </a:r>
          </a:p>
        </p:txBody>
      </p:sp>
      <p:sp>
        <p:nvSpPr>
          <p:cNvPr id="10252" name="Text Box 7"/>
          <p:cNvSpPr txBox="1">
            <a:spLocks noChangeArrowheads="1"/>
          </p:cNvSpPr>
          <p:nvPr/>
        </p:nvSpPr>
        <p:spPr bwMode="auto">
          <a:xfrm>
            <a:off x="468313" y="6237288"/>
            <a:ext cx="46815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endParaRPr lang="it-IT" sz="1000" b="1" i="1">
              <a:solidFill>
                <a:schemeClr val="accent2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endParaRPr lang="it-IT" sz="1000" b="1" i="1">
              <a:solidFill>
                <a:schemeClr val="accent2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4826000" y="4437063"/>
            <a:ext cx="3381375" cy="1109662"/>
          </a:xfrm>
          <a:prstGeom prst="rect">
            <a:avLst/>
          </a:prstGeom>
          <a:solidFill>
            <a:schemeClr val="bg1"/>
          </a:solidFill>
          <a:ln w="9525">
            <a:solidFill>
              <a:srgbClr val="9966FF"/>
            </a:solidFill>
            <a:miter lim="800000"/>
            <a:headEnd/>
            <a:tailEnd/>
          </a:ln>
        </p:spPr>
        <p:txBody>
          <a:bodyPr/>
          <a:lstStyle/>
          <a:p>
            <a:pPr indent="1588" algn="just" defTabSz="265113"/>
            <a:r>
              <a:rPr lang="it-IT" sz="1400" b="1">
                <a:solidFill>
                  <a:schemeClr val="accent2"/>
                </a:solidFill>
              </a:rPr>
              <a:t>DECRETO LEGISLATIVO 196 / 2007</a:t>
            </a:r>
          </a:p>
          <a:p>
            <a:pPr indent="1588" algn="just" defTabSz="265113"/>
            <a:r>
              <a:rPr lang="it-IT" sz="1400" b="1">
                <a:solidFill>
                  <a:schemeClr val="accent2"/>
                </a:solidFill>
              </a:rPr>
              <a:t>Reg. IVASS 30 / 2009</a:t>
            </a:r>
          </a:p>
          <a:p>
            <a:pPr indent="1588" algn="just" defTabSz="265113"/>
            <a:r>
              <a:rPr lang="it-IT" sz="1400" b="1">
                <a:solidFill>
                  <a:schemeClr val="accent2"/>
                </a:solidFill>
              </a:rPr>
              <a:t>+</a:t>
            </a:r>
          </a:p>
          <a:p>
            <a:pPr indent="1588" algn="just" defTabSz="265113"/>
            <a:r>
              <a:rPr lang="it-IT" sz="1400" b="1">
                <a:solidFill>
                  <a:schemeClr val="accent2"/>
                </a:solidFill>
              </a:rPr>
              <a:t>…?</a:t>
            </a:r>
          </a:p>
          <a:p>
            <a:pPr indent="1588" algn="just" defTabSz="265113"/>
            <a:r>
              <a:rPr lang="it-IT" sz="1400" b="1">
                <a:solidFill>
                  <a:schemeClr val="accent2"/>
                </a:solidFill>
              </a:rPr>
              <a:t>…?</a:t>
            </a:r>
          </a:p>
          <a:p>
            <a:pPr indent="1588" algn="just" defTabSz="265113"/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6392863" y="3619500"/>
            <a:ext cx="384175" cy="2921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591050" y="3959225"/>
            <a:ext cx="3954463" cy="17907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b="1" dirty="0">
                <a:solidFill>
                  <a:schemeClr val="accent2"/>
                </a:solidFill>
              </a:rPr>
              <a:t>RECEPIMENTO LOCALE</a:t>
            </a:r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endParaRPr lang="it-IT" dirty="0"/>
          </a:p>
          <a:p>
            <a:pPr algn="ctr">
              <a:defRPr/>
            </a:pPr>
            <a:endParaRPr lang="it-IT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ChangeArrowheads="1"/>
          </p:cNvSpPr>
          <p:nvPr/>
        </p:nvSpPr>
        <p:spPr bwMode="auto">
          <a:xfrm>
            <a:off x="530591" y="1094823"/>
            <a:ext cx="8064500" cy="4863753"/>
          </a:xfrm>
          <a:prstGeom prst="rect">
            <a:avLst/>
          </a:prstGeom>
          <a:solidFill>
            <a:srgbClr val="C0C0C0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it-IT" sz="2800" b="1" dirty="0">
              <a:solidFill>
                <a:schemeClr val="accent2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620713"/>
            <a:ext cx="8059738" cy="358775"/>
          </a:xfrm>
          <a:solidFill>
            <a:srgbClr val="DDDDDD"/>
          </a:solidFill>
        </p:spPr>
        <p:txBody>
          <a:bodyPr/>
          <a:lstStyle/>
          <a:p>
            <a:pPr algn="l" eaLnBrk="1" hangingPunct="1"/>
            <a:r>
              <a:rPr lang="it-IT" sz="2000" b="1" dirty="0" smtClean="0">
                <a:solidFill>
                  <a:schemeClr val="accent2"/>
                </a:solidFill>
              </a:rPr>
              <a:t>AGGIORNAMENTO </a:t>
            </a:r>
            <a:r>
              <a:rPr lang="it-IT" sz="2000" b="1" dirty="0" smtClean="0">
                <a:solidFill>
                  <a:schemeClr val="accent2"/>
                </a:solidFill>
              </a:rPr>
              <a:t>2/2014</a:t>
            </a:r>
            <a:endParaRPr lang="it-IT" sz="2000" b="1" dirty="0" smtClean="0">
              <a:solidFill>
                <a:schemeClr val="accent2"/>
              </a:solidFill>
            </a:endParaRP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539750" y="476250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39750" y="6092825"/>
            <a:ext cx="8064500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71601" y="1268760"/>
            <a:ext cx="71287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400" b="1" dirty="0" smtClean="0">
                <a:solidFill>
                  <a:schemeClr val="accent2"/>
                </a:solidFill>
                <a:latin typeface="+mj-lt"/>
              </a:rPr>
              <a:t>EIOPA REPORT: LIVELLO DI IMPLEMENTAZIONE DEL «TEST ACHATS RULING»</a:t>
            </a:r>
          </a:p>
          <a:p>
            <a:pPr>
              <a:defRPr/>
            </a:pPr>
            <a:r>
              <a:rPr lang="it-IT" sz="1000" b="1" dirty="0" smtClean="0">
                <a:solidFill>
                  <a:schemeClr val="accent2"/>
                </a:solidFill>
                <a:latin typeface="+mj-lt"/>
                <a:hlinkClick r:id="rId3"/>
              </a:rPr>
              <a:t>https://eiopa.europa.eu/fileadmin/tx_dam/files/publications/reports/8.2._EIOPA-CCPFI-13091_Test_Achats_rev2.pdf</a:t>
            </a:r>
            <a:endParaRPr lang="it-IT" sz="1000" b="1" dirty="0" smtClean="0">
              <a:solidFill>
                <a:schemeClr val="accent2"/>
              </a:solidFill>
              <a:latin typeface="+mj-lt"/>
            </a:endParaRPr>
          </a:p>
          <a:p>
            <a:pPr>
              <a:defRPr/>
            </a:pPr>
            <a:endParaRPr lang="it-IT" sz="1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8313" y="6165850"/>
            <a:ext cx="468153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809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it-IT" sz="1000" b="1" i="1" dirty="0">
                <a:solidFill>
                  <a:schemeClr val="accent2"/>
                </a:solidFill>
              </a:rPr>
              <a:t>Milano, 8 aprile 2014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782421" y="1978382"/>
            <a:ext cx="75608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>
                <a:solidFill>
                  <a:schemeClr val="accent2"/>
                </a:solidFill>
                <a:latin typeface="+mj-lt"/>
              </a:rPr>
              <a:t>In 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all cases, the national legislation has been amended in a legally-binding manner by adapting existing legislation on:</a:t>
            </a:r>
          </a:p>
          <a:p>
            <a:pPr marL="400050" indent="-400050" algn="just">
              <a:buAutoNum type="romanLcParenR"/>
            </a:pPr>
            <a:r>
              <a:rPr lang="en-US" sz="1400" dirty="0">
                <a:solidFill>
                  <a:schemeClr val="accent2"/>
                </a:solidFill>
                <a:latin typeface="+mj-lt"/>
              </a:rPr>
              <a:t>insurance (AT, BG, DE, EE, FI, FR, GR, HR, CZ, HU, LT, LV, PL, SI), </a:t>
            </a:r>
          </a:p>
          <a:p>
            <a:pPr marL="400050" indent="-400050" algn="just">
              <a:buAutoNum type="romanLcParenR" startAt="2"/>
            </a:pPr>
            <a:r>
              <a:rPr lang="en-US" sz="1400" dirty="0">
                <a:solidFill>
                  <a:schemeClr val="accent2"/>
                </a:solidFill>
                <a:latin typeface="+mj-lt"/>
              </a:rPr>
              <a:t>equal treatment (BE, CY, DK, IE, NL, SE, UK) or iii) </a:t>
            </a:r>
          </a:p>
          <a:p>
            <a:pPr marL="400050" indent="-400050" algn="just">
              <a:buAutoNum type="romanLcParenR" startAt="2"/>
            </a:pPr>
            <a:r>
              <a:rPr lang="en-US" sz="1400" dirty="0">
                <a:solidFill>
                  <a:schemeClr val="accent2"/>
                </a:solidFill>
                <a:latin typeface="+mj-lt"/>
              </a:rPr>
              <a:t>both (ES, MT, RO, SK). 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j-lt"/>
            </a:endParaRPr>
          </a:p>
          <a:p>
            <a:pPr algn="just"/>
            <a:r>
              <a:rPr lang="en-US" sz="1400" dirty="0">
                <a:solidFill>
                  <a:schemeClr val="accent2"/>
                </a:solidFill>
                <a:latin typeface="+mj-lt"/>
              </a:rPr>
              <a:t>The majority of the Member States complied with the deadline of the 21th December 2012. 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j-lt"/>
            </a:endParaRPr>
          </a:p>
          <a:p>
            <a:pPr algn="just"/>
            <a:r>
              <a:rPr lang="en-US" sz="1400" dirty="0">
                <a:solidFill>
                  <a:schemeClr val="accent2"/>
                </a:solidFill>
                <a:latin typeface="+mj-lt"/>
              </a:rPr>
              <a:t>In a few Member States the legislation entered into force later however, also in these countries insurance contracts concluded after 21 December 2012 had to be offered and calculated on a gender-neutral basis.  </a:t>
            </a:r>
          </a:p>
          <a:p>
            <a:pPr algn="just"/>
            <a:endParaRPr lang="en-US" sz="1400" dirty="0">
              <a:solidFill>
                <a:schemeClr val="accent2"/>
              </a:solidFill>
              <a:latin typeface="+mj-lt"/>
            </a:endParaRPr>
          </a:p>
          <a:p>
            <a:pPr algn="just"/>
            <a:r>
              <a:rPr lang="en-US" sz="1400" b="1" dirty="0">
                <a:solidFill>
                  <a:schemeClr val="accent2"/>
                </a:solidFill>
                <a:latin typeface="+mj-lt"/>
              </a:rPr>
              <a:t>Three Members (IT, LU and PT) reported 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that legislation implementing the Test </a:t>
            </a:r>
            <a:r>
              <a:rPr lang="en-US" sz="1400" dirty="0" err="1">
                <a:solidFill>
                  <a:schemeClr val="accent2"/>
                </a:solidFill>
                <a:latin typeface="+mj-lt"/>
              </a:rPr>
              <a:t>Achats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 ruling was 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>in the process of being adopted but not in force at the time of </a:t>
            </a:r>
            <a:r>
              <a:rPr lang="en-US" sz="1400" b="1" dirty="0" err="1">
                <a:solidFill>
                  <a:schemeClr val="accent2"/>
                </a:solidFill>
                <a:latin typeface="+mj-lt"/>
              </a:rPr>
              <a:t>finalising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> this Report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. </a:t>
            </a:r>
          </a:p>
          <a:p>
            <a:pPr algn="just"/>
            <a:r>
              <a:rPr lang="en-US" sz="1400" dirty="0">
                <a:solidFill>
                  <a:schemeClr val="accent2"/>
                </a:solidFill>
                <a:latin typeface="+mj-lt"/>
              </a:rPr>
              <a:t>In IT and PT, draft legislative acts have been prepared and submitted to the responsible body (</a:t>
            </a:r>
            <a:r>
              <a:rPr lang="en-US" sz="1400" b="1" dirty="0">
                <a:solidFill>
                  <a:schemeClr val="accent2"/>
                </a:solidFill>
                <a:latin typeface="+mj-lt"/>
              </a:rPr>
              <a:t>for IT both the Ministry of Equal Treatment and the Ministry of Industry </a:t>
            </a:r>
            <a:r>
              <a:rPr lang="en-US" sz="1400" dirty="0">
                <a:solidFill>
                  <a:schemeClr val="accent2"/>
                </a:solidFill>
                <a:latin typeface="+mj-lt"/>
              </a:rPr>
              <a:t>and for PT the Ministry of Finance). </a:t>
            </a:r>
            <a:endParaRPr lang="it-IT" sz="1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9" name="Ovale 8"/>
          <p:cNvSpPr/>
          <p:nvPr/>
        </p:nvSpPr>
        <p:spPr>
          <a:xfrm>
            <a:off x="179512" y="5013176"/>
            <a:ext cx="8415579" cy="1081237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283666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6854</TotalTime>
  <Words>2537</Words>
  <Application>Microsoft Office PowerPoint</Application>
  <PresentationFormat>Presentazione su schermo (4:3)</PresentationFormat>
  <Paragraphs>346</Paragraphs>
  <Slides>32</Slides>
  <Notes>32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4" baseType="lpstr">
      <vt:lpstr>Struttura predefinita</vt:lpstr>
      <vt:lpstr>Grafico di Microsoft Excel</vt:lpstr>
      <vt:lpstr>GENDER DIRECTIVE: IMPATTI SULL’ASSICURAZIONE VITA   DIVIETO DI DIFFERENZIAZIONE DEI PREMI E DELLE PRESTAZIONI  IN BASE AL GENERE  </vt:lpstr>
      <vt:lpstr>CONTESTO ANTE SENTENZA “TEST-ACHATS”</vt:lpstr>
      <vt:lpstr>RECEPIMENTO NEL MERCATO ASSICURATIVO ITALIANO</vt:lpstr>
      <vt:lpstr>SENTENZA «TEST  ACHATS» 1 MARZO 2011 </vt:lpstr>
      <vt:lpstr>LE LINEE DIRETTRICI DELLA COMMISSIONE EUROPEA</vt:lpstr>
      <vt:lpstr>LE LINEE DIRETTRICI DELLA COMMISSIONE EUROPEA</vt:lpstr>
      <vt:lpstr>LE LINEE DIRETTRICI DELLA COMMISSIONE EUROPEA</vt:lpstr>
      <vt:lpstr>CONTESTO POST SENTENZA “TEST-ACHATS”</vt:lpstr>
      <vt:lpstr>AGGIORNAMENTO 2/2014</vt:lpstr>
      <vt:lpstr>ORDINE DEGLI ATTUARI: DOCUMENTO DI INDIRIZZO</vt:lpstr>
      <vt:lpstr>ORDINE DEGLI ATTUARI: BASI DEMOGRAFICHE - PRICING</vt:lpstr>
      <vt:lpstr>ORDINE DEGLI ATTUARI : RISERVAZIONE</vt:lpstr>
      <vt:lpstr>QUANTO PESA IL GENERE?</vt:lpstr>
      <vt:lpstr>QUANTO PESA IL GENERE: MORTALITY RISK (TMC PUP 0%)</vt:lpstr>
      <vt:lpstr>QUANTO PESA IL GENERE? LONGEVITY RISK (SVR ex  )</vt:lpstr>
      <vt:lpstr>EFFETTO DI UN IPOTETICO MISPRICING</vt:lpstr>
      <vt:lpstr>IMPATTI:  MORTALITY vs LONGEVITY</vt:lpstr>
      <vt:lpstr>MERCATO ASSICURATIVO ITALIANO</vt:lpstr>
      <vt:lpstr>MERCATO ITALIANO PRIME EVIDENZE (2/2013)</vt:lpstr>
      <vt:lpstr>ASPETTATIVE DALL’ESTERO  (UK)</vt:lpstr>
      <vt:lpstr>CONSEGUENZE RILEVATE (UK)</vt:lpstr>
      <vt:lpstr>CONSEGUENZE RILEVATE</vt:lpstr>
      <vt:lpstr>CONSEGUENZE RILEVATE</vt:lpstr>
      <vt:lpstr>CONSEGUENZE RILEVATE</vt:lpstr>
      <vt:lpstr>CONSEGUENZE RILEVATE</vt:lpstr>
      <vt:lpstr>CONSEGUENZE RILEVATE</vt:lpstr>
      <vt:lpstr>TEMPISMO E PROCICLICITA’</vt:lpstr>
      <vt:lpstr>PRICING TRADIZIONALE: POSSIBILI INNOVAZIONI</vt:lpstr>
      <vt:lpstr>PRICING INNOVATIVO</vt:lpstr>
      <vt:lpstr>PUNTI DI ATTENZIONE</vt:lpstr>
      <vt:lpstr>CONCLUSIONI</vt:lpstr>
      <vt:lpstr>GRAZIE 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DIRECTIVE:  OVVERO IL DIVIETO DI DIFFERENZIAZIONE  DEI “PREZZI AL DETTAGLIO” IN BASE AL SESSO</dc:title>
  <dc:creator>Alberto</dc:creator>
  <cp:lastModifiedBy>admin</cp:lastModifiedBy>
  <cp:revision>268</cp:revision>
  <dcterms:created xsi:type="dcterms:W3CDTF">2012-10-16T10:28:40Z</dcterms:created>
  <dcterms:modified xsi:type="dcterms:W3CDTF">2014-04-08T06:43:18Z</dcterms:modified>
</cp:coreProperties>
</file>