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8" r:id="rId12"/>
    <p:sldId id="259" r:id="rId13"/>
    <p:sldId id="260" r:id="rId14"/>
    <p:sldId id="261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4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880A0-CB99-46EC-B22B-FB96BD211396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3A0E5-EC33-4255-9EE7-173DC0696F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0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75224A-C0EB-4209-AE29-2584C4AE7D9B}" type="slidenum">
              <a:rPr lang="it-IT" smtClean="0"/>
              <a:pPr eaLnBrk="1" hangingPunct="1"/>
              <a:t>2</a:t>
            </a:fld>
            <a:endParaRPr lang="it-IT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A418D-66C1-4015-ADAE-B769F525D420}" type="slidenum">
              <a:rPr lang="it-IT" smtClean="0"/>
              <a:pPr eaLnBrk="1" hangingPunct="1"/>
              <a:t>3</a:t>
            </a:fld>
            <a:endParaRPr lang="it-IT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1143B8-7BC4-4ABD-A53F-726657252E9E}" type="slidenum">
              <a:rPr lang="it-IT" smtClean="0"/>
              <a:pPr eaLnBrk="1" hangingPunct="1"/>
              <a:t>4</a:t>
            </a:fld>
            <a:endParaRPr lang="it-IT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1EE77F-A2AC-446E-9ED3-DD7D5CCE8604}" type="slidenum">
              <a:rPr lang="it-IT" smtClean="0"/>
              <a:pPr eaLnBrk="1" hangingPunct="1"/>
              <a:t>5</a:t>
            </a:fld>
            <a:endParaRPr lang="it-IT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E699B4-3951-42F2-BBD2-2680420BCB96}" type="slidenum">
              <a:rPr lang="it-IT" smtClean="0"/>
              <a:pPr eaLnBrk="1" hangingPunct="1"/>
              <a:t>6</a:t>
            </a:fld>
            <a:endParaRPr lang="it-IT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512748-5672-4858-91E2-8B9121934F6A}" type="slidenum">
              <a:rPr lang="it-IT" smtClean="0"/>
              <a:pPr eaLnBrk="1" hangingPunct="1"/>
              <a:t>7</a:t>
            </a:fld>
            <a:endParaRPr lang="it-IT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5EC288-C3A6-4974-AAF6-C9E25250E0E7}" type="slidenum">
              <a:rPr lang="it-IT" smtClean="0"/>
              <a:pPr eaLnBrk="1" hangingPunct="1"/>
              <a:t>8</a:t>
            </a:fld>
            <a:endParaRPr lang="it-IT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B28DC5-3854-489C-9629-3562FB1CEF12}" type="slidenum">
              <a:rPr lang="it-IT" smtClean="0"/>
              <a:pPr eaLnBrk="1" hangingPunct="1"/>
              <a:t>9</a:t>
            </a:fld>
            <a:endParaRPr lang="it-IT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00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70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7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7C6F66-2B49-4C66-B6C8-2B32C7405E79}" type="slidenum">
              <a:rPr lang="it-IT" smtClean="0"/>
              <a:pPr eaLnBrk="1" hangingPunct="1"/>
              <a:t>10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2550" y="4319588"/>
            <a:ext cx="8929688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</a:endParaRPr>
          </a:p>
        </p:txBody>
      </p:sp>
      <p:sp>
        <p:nvSpPr>
          <p:cNvPr id="1888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67081"/>
            <a:ext cx="9140825" cy="1152525"/>
          </a:xfrm>
        </p:spPr>
        <p:txBody>
          <a:bodyPr/>
          <a:lstStyle>
            <a:lvl1pPr algn="ctr">
              <a:defRPr sz="3600" i="1">
                <a:solidFill>
                  <a:srgbClr val="002060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888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4391044"/>
            <a:ext cx="6400800" cy="17526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FontTx/>
              <a:buNone/>
              <a:defRPr sz="2400" i="1"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54" y="306324"/>
            <a:ext cx="2087880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1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75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70675" y="928670"/>
            <a:ext cx="2222500" cy="538005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928670"/>
            <a:ext cx="6518275" cy="538005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948488" cy="865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4244975" cy="5111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244975" cy="51117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2550" y="908720"/>
            <a:ext cx="8929688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796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2956188"/>
            <a:ext cx="77724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4407049"/>
            <a:ext cx="7772400" cy="1500187"/>
          </a:xfrm>
        </p:spPr>
        <p:txBody>
          <a:bodyPr anchor="t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2550" y="4365104"/>
            <a:ext cx="89296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587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44975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244975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82550" y="908720"/>
            <a:ext cx="89296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340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9688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50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2050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82550" y="908720"/>
            <a:ext cx="89296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580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82550" y="908720"/>
            <a:ext cx="89296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153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97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97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30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64235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88723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75" y="6597650"/>
            <a:ext cx="19907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53059"/>
                </a:solidFill>
                <a:latin typeface="+mn-lt"/>
              </a:defRPr>
            </a:lvl1pPr>
          </a:lstStyle>
          <a:p>
            <a:fld id="{7F49D355-16BD-4E45-BD9A-5EA878CF7CBD}" type="datetimeFigureOut">
              <a:rPr lang="it-IT" smtClean="0"/>
              <a:t>04/04/2014</a:t>
            </a:fld>
            <a:endParaRPr lang="it-IT"/>
          </a:p>
        </p:txBody>
      </p:sp>
      <p:sp>
        <p:nvSpPr>
          <p:cNvPr id="18872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97650"/>
            <a:ext cx="63579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53059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18872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6300" y="6597650"/>
            <a:ext cx="64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53059"/>
                </a:solidFill>
                <a:latin typeface="+mn-lt"/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1531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635" y="72008"/>
            <a:ext cx="694724" cy="692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23B6A"/>
          </a:solidFill>
          <a:latin typeface="Arial" charset="0"/>
        </a:defRPr>
      </a:lvl9pPr>
    </p:titleStyle>
    <p:bodyStyle>
      <a:lvl1pPr marL="268288" indent="-268288" algn="just" rtl="0" eaLnBrk="1" fontAlgn="base" hangingPunct="1">
        <a:spcBef>
          <a:spcPts val="600"/>
        </a:spcBef>
        <a:spcAft>
          <a:spcPts val="600"/>
        </a:spcAft>
        <a:buClr>
          <a:srgbClr val="DE7338"/>
        </a:buClr>
        <a:buBlip>
          <a:blip r:embed="rId15"/>
        </a:buBlip>
        <a:defRPr sz="2400" b="1">
          <a:solidFill>
            <a:srgbClr val="153059"/>
          </a:solidFill>
          <a:latin typeface="+mn-lt"/>
          <a:ea typeface="+mn-ea"/>
          <a:cs typeface="+mn-cs"/>
        </a:defRPr>
      </a:lvl1pPr>
      <a:lvl2pPr marL="711200" indent="-263525" algn="just" rtl="0" eaLnBrk="1" fontAlgn="base" hangingPunct="1">
        <a:spcBef>
          <a:spcPts val="600"/>
        </a:spcBef>
        <a:spcAft>
          <a:spcPts val="60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2pPr>
      <a:lvl3pPr marL="1068388" indent="-173038" algn="just" rtl="0" eaLnBrk="1" fontAlgn="base" hangingPunct="1">
        <a:spcBef>
          <a:spcPts val="600"/>
        </a:spcBef>
        <a:spcAft>
          <a:spcPts val="60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3pPr>
      <a:lvl4pPr marL="1431925" indent="-184150" algn="just" rtl="0" eaLnBrk="1" fontAlgn="base" hangingPunct="1">
        <a:spcBef>
          <a:spcPts val="600"/>
        </a:spcBef>
        <a:spcAft>
          <a:spcPts val="60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4pPr>
      <a:lvl5pPr marL="1792288" indent="-171450" algn="just" rtl="0" eaLnBrk="1" fontAlgn="base" hangingPunct="1">
        <a:spcBef>
          <a:spcPts val="600"/>
        </a:spcBef>
        <a:spcAft>
          <a:spcPts val="60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5pPr>
      <a:lvl6pPr marL="2249488" indent="-171450" algn="l" rtl="0" eaLnBrk="1" fontAlgn="base" hangingPunct="1">
        <a:spcBef>
          <a:spcPct val="20000"/>
        </a:spcBef>
        <a:spcAft>
          <a:spcPct val="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6pPr>
      <a:lvl7pPr marL="2706688" indent="-171450" algn="l" rtl="0" eaLnBrk="1" fontAlgn="base" hangingPunct="1">
        <a:spcBef>
          <a:spcPct val="20000"/>
        </a:spcBef>
        <a:spcAft>
          <a:spcPct val="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7pPr>
      <a:lvl8pPr marL="3163888" indent="-171450" algn="l" rtl="0" eaLnBrk="1" fontAlgn="base" hangingPunct="1">
        <a:spcBef>
          <a:spcPct val="20000"/>
        </a:spcBef>
        <a:spcAft>
          <a:spcPct val="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8pPr>
      <a:lvl9pPr marL="3621088" indent="-171450" algn="l" rtl="0" eaLnBrk="1" fontAlgn="base" hangingPunct="1">
        <a:spcBef>
          <a:spcPct val="20000"/>
        </a:spcBef>
        <a:spcAft>
          <a:spcPct val="0"/>
        </a:spcAft>
        <a:buClr>
          <a:srgbClr val="153059"/>
        </a:buClr>
        <a:buFont typeface="Arial" charset="0"/>
        <a:buChar char="-"/>
        <a:defRPr sz="2400">
          <a:solidFill>
            <a:srgbClr val="153059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llegrini@mefop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rendita nella previdenza </a:t>
            </a:r>
            <a:r>
              <a:rPr lang="it-IT" dirty="0" smtClean="0"/>
              <a:t>complementare</a:t>
            </a:r>
            <a:br>
              <a:rPr lang="it-IT" dirty="0" smtClean="0"/>
            </a:br>
            <a:r>
              <a:rPr lang="it-IT" dirty="0" smtClean="0"/>
              <a:t>«Il </a:t>
            </a:r>
            <a:r>
              <a:rPr lang="it-IT" dirty="0"/>
              <a:t>quadro normativo di </a:t>
            </a:r>
            <a:r>
              <a:rPr lang="it-IT" dirty="0" smtClean="0"/>
              <a:t>riferimento»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Paolo </a:t>
            </a:r>
            <a:r>
              <a:rPr lang="it-IT" dirty="0" smtClean="0"/>
              <a:t>Pellegrini</a:t>
            </a:r>
          </a:p>
          <a:p>
            <a:r>
              <a:rPr lang="it-IT" dirty="0" smtClean="0">
                <a:hlinkClick r:id="rId2"/>
              </a:rPr>
              <a:t>pellegrini@mefop.it</a:t>
            </a:r>
            <a:r>
              <a:rPr lang="it-IT" dirty="0" smtClean="0"/>
              <a:t> </a:t>
            </a:r>
            <a:endParaRPr lang="it-IT" dirty="0" smtClean="0"/>
          </a:p>
          <a:p>
            <a:r>
              <a:rPr lang="it-IT" dirty="0" smtClean="0"/>
              <a:t>Milano, 8 aprile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7983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E8655A0-5D8B-426E-A6D5-51C37D692D79}" type="slidenum">
              <a:rPr lang="it-IT" smtClean="0">
                <a:solidFill>
                  <a:srgbClr val="153059"/>
                </a:solidFill>
              </a:rPr>
              <a:pPr algn="r" eaLnBrk="1" hangingPunct="1"/>
              <a:t>10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865188"/>
          </a:xfrm>
        </p:spPr>
        <p:txBody>
          <a:bodyPr/>
          <a:lstStyle/>
          <a:p>
            <a:pPr eaLnBrk="1" hangingPunct="1"/>
            <a:r>
              <a:rPr lang="it-IT" smtClean="0"/>
              <a:t>Prestazione in capitale per i “vecchi iscritti”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111750"/>
          </a:xfrm>
        </p:spPr>
        <p:txBody>
          <a:bodyPr/>
          <a:lstStyle/>
          <a:p>
            <a:pPr eaLnBrk="1" hangingPunct="1"/>
            <a:r>
              <a:rPr lang="it-IT" sz="2600" dirty="0" smtClean="0"/>
              <a:t>Sul montante maturato dal 1° gennaio 2007 il “vecchio iscritto”</a:t>
            </a:r>
          </a:p>
          <a:p>
            <a:pPr lvl="1" eaLnBrk="1" hangingPunct="1"/>
            <a:endParaRPr lang="it-IT" sz="2600" dirty="0" smtClean="0"/>
          </a:p>
          <a:p>
            <a:pPr lvl="1" eaLnBrk="1" hangingPunct="1"/>
            <a:r>
              <a:rPr lang="it-IT" sz="2600" dirty="0" smtClean="0"/>
              <a:t>ha la possibilità di richiedere la liquidazione della intera prestazione pensionistica complementare in capitale secondo il valore attuale (con vecchia e meno favorevole tassazione)</a:t>
            </a:r>
          </a:p>
          <a:p>
            <a:pPr lvl="1" eaLnBrk="1" hangingPunct="1"/>
            <a:endParaRPr lang="it-IT" sz="2600" dirty="0" smtClean="0"/>
          </a:p>
          <a:p>
            <a:pPr lvl="1" eaLnBrk="1" hangingPunct="1"/>
            <a:r>
              <a:rPr lang="it-IT" sz="2600" dirty="0" smtClean="0"/>
              <a:t>ha la facoltà di optare per l’applicazione del regime di cui all’articolo 11 (nuovo regime civile e fiscale)</a:t>
            </a:r>
          </a:p>
        </p:txBody>
      </p:sp>
    </p:spTree>
    <p:extLst>
      <p:ext uri="{BB962C8B-B14F-4D97-AF65-F5344CB8AC3E}">
        <p14:creationId xmlns:p14="http://schemas.microsoft.com/office/powerpoint/2010/main" val="238004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Erogazione diretta o convenzionata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Diretta/convenzionata</a:t>
            </a:r>
            <a:endParaRPr lang="it-IT" dirty="0"/>
          </a:p>
          <a:p>
            <a:pPr lvl="1"/>
            <a:r>
              <a:rPr lang="it-IT" dirty="0" smtClean="0"/>
              <a:t>Erogazione diretta ex DM MEF 259/2012 (in GU del 19 febbraio 2013)</a:t>
            </a:r>
          </a:p>
          <a:p>
            <a:pPr lvl="1"/>
            <a:r>
              <a:rPr lang="it-IT" dirty="0" smtClean="0"/>
              <a:t>Erogazione convenzionata con compagnia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294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Rendite unisex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Gender </a:t>
            </a:r>
            <a:r>
              <a:rPr lang="it-IT" dirty="0" err="1" smtClean="0"/>
              <a:t>neutral</a:t>
            </a:r>
            <a:endParaRPr lang="it-IT" dirty="0" smtClean="0"/>
          </a:p>
          <a:p>
            <a:r>
              <a:rPr lang="it-IT" dirty="0" smtClean="0"/>
              <a:t>Applicazione dal 21 dicembre 2012 per</a:t>
            </a:r>
          </a:p>
          <a:p>
            <a:pPr lvl="1"/>
            <a:r>
              <a:rPr lang="it-IT" dirty="0" smtClean="0"/>
              <a:t>Fondi pensione aperti ad adesione individuale</a:t>
            </a:r>
          </a:p>
          <a:p>
            <a:pPr lvl="1"/>
            <a:r>
              <a:rPr lang="it-IT" dirty="0" smtClean="0"/>
              <a:t>Pip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2757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Tutele in caso di cambio condizioni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Garanzie </a:t>
            </a:r>
            <a:r>
              <a:rPr lang="it-IT" dirty="0"/>
              <a:t>per </a:t>
            </a:r>
            <a:r>
              <a:rPr lang="it-IT" dirty="0" err="1"/>
              <a:t>Fpa</a:t>
            </a:r>
            <a:r>
              <a:rPr lang="it-IT" dirty="0"/>
              <a:t> e </a:t>
            </a:r>
            <a:r>
              <a:rPr lang="it-IT" dirty="0" smtClean="0"/>
              <a:t>Pip</a:t>
            </a:r>
          </a:p>
          <a:p>
            <a:pPr lvl="1"/>
            <a:r>
              <a:rPr lang="it-IT" dirty="0" smtClean="0"/>
              <a:t>Mantenimento vecchie condizioni per gli aderenti al momento del cambiamento, che chiedano la prestazione entro 3 anni</a:t>
            </a:r>
          </a:p>
          <a:p>
            <a:pPr lvl="1"/>
            <a:r>
              <a:rPr lang="it-IT" dirty="0" smtClean="0"/>
              <a:t>Per i Pip, possibilità di mantenere le condizioni vigenti al momento del versamento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61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Rendite e progetto esemplificativo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Progetto </a:t>
            </a:r>
            <a:r>
              <a:rPr lang="it-IT" dirty="0" smtClean="0"/>
              <a:t>esemplificativo standardizzato: situazione passata</a:t>
            </a:r>
            <a:endParaRPr lang="it-IT" dirty="0"/>
          </a:p>
          <a:p>
            <a:pPr lvl="1"/>
            <a:r>
              <a:rPr lang="it-IT" dirty="0"/>
              <a:t>60-65 </a:t>
            </a:r>
            <a:r>
              <a:rPr lang="it-IT" dirty="0" smtClean="0"/>
              <a:t>anni donna-uomo</a:t>
            </a:r>
            <a:endParaRPr lang="it-IT" dirty="0"/>
          </a:p>
          <a:p>
            <a:pPr lvl="1"/>
            <a:r>
              <a:rPr lang="it-IT" dirty="0"/>
              <a:t>Coefficienti non gender </a:t>
            </a:r>
            <a:r>
              <a:rPr lang="it-IT" dirty="0" err="1" smtClean="0"/>
              <a:t>neutral</a:t>
            </a:r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smtClean="0"/>
              <a:t>Aggiornamento</a:t>
            </a:r>
          </a:p>
          <a:p>
            <a:pPr lvl="1"/>
            <a:r>
              <a:rPr lang="it-IT" dirty="0" smtClean="0"/>
              <a:t>Monti-Fornero: parificazione età 67 anni</a:t>
            </a:r>
          </a:p>
          <a:p>
            <a:pPr lvl="1"/>
            <a:r>
              <a:rPr lang="it-IT" dirty="0" smtClean="0"/>
              <a:t>Gender </a:t>
            </a:r>
            <a:r>
              <a:rPr lang="it-IT" dirty="0" err="1" smtClean="0"/>
              <a:t>neutral</a:t>
            </a:r>
            <a:r>
              <a:rPr lang="it-IT" dirty="0" smtClean="0"/>
              <a:t>: coefficienti unisex; coefficienti differenziati per chi non è passato al gender </a:t>
            </a:r>
            <a:r>
              <a:rPr lang="it-IT" dirty="0" err="1" smtClean="0"/>
              <a:t>neutral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475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L’offerta di rendite dei fondi pensione italiani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MEFOP, </a:t>
            </a:r>
            <a:r>
              <a:rPr lang="it-IT" dirty="0" err="1" smtClean="0"/>
              <a:t>Mid</a:t>
            </a:r>
            <a:r>
              <a:rPr lang="it-IT" dirty="0" smtClean="0"/>
              <a:t> </a:t>
            </a:r>
            <a:r>
              <a:rPr lang="it-IT" dirty="0" err="1" smtClean="0"/>
              <a:t>Term</a:t>
            </a:r>
            <a:r>
              <a:rPr lang="it-IT" dirty="0" smtClean="0"/>
              <a:t> Report n. 7/2013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831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mtClean="0"/>
              <a:t>Offerta di rendite molto variegata</a:t>
            </a:r>
          </a:p>
          <a:p>
            <a:r>
              <a:rPr lang="it-IT" smtClean="0"/>
              <a:t>Quasi tutti i fondi pensione di nuova istituzione hanno una offerta di rendita attiva</a:t>
            </a:r>
          </a:p>
          <a:p>
            <a:r>
              <a:rPr lang="it-IT" smtClean="0"/>
              <a:t>Scarsa la domanda</a:t>
            </a:r>
          </a:p>
          <a:p>
            <a:pPr lvl="1"/>
            <a:r>
              <a:rPr lang="it-IT" smtClean="0"/>
              <a:t>Nel 2011 (fonte: Covip)</a:t>
            </a:r>
          </a:p>
          <a:p>
            <a:pPr lvl="2"/>
            <a:r>
              <a:rPr lang="it-IT" smtClean="0"/>
              <a:t>FPN: 37 prestazioni in rendita contro 20.537 prestazioni in capitale</a:t>
            </a:r>
          </a:p>
          <a:p>
            <a:pPr lvl="2"/>
            <a:r>
              <a:rPr lang="it-IT" smtClean="0"/>
              <a:t>FPA: 62 rendita vs 5.541 capitale</a:t>
            </a:r>
          </a:p>
          <a:p>
            <a:pPr lvl="2"/>
            <a:r>
              <a:rPr lang="it-IT" smtClean="0"/>
              <a:t>PIP: 14 rendita vs 1.658 capitale</a:t>
            </a:r>
          </a:p>
          <a:p>
            <a:r>
              <a:rPr lang="it-IT" smtClean="0"/>
              <a:t>Novità</a:t>
            </a:r>
          </a:p>
          <a:p>
            <a:pPr lvl="1"/>
            <a:r>
              <a:rPr lang="it-IT" smtClean="0"/>
              <a:t>nel mese di dicembre 2012 molti fondi (in particolare aperti e Pip) hanno aggiornato l’offerta per introdurre basi unisex</a:t>
            </a:r>
          </a:p>
          <a:p>
            <a:pPr lvl="1"/>
            <a:r>
              <a:rPr lang="it-IT" smtClean="0"/>
              <a:t>sette fondi negoziali hanno di recente attivato una nuova convenzione selezionata congiuntamente tramite Assofondipensione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6991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6512" y="0"/>
            <a:ext cx="8576528" cy="8651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Tipologie di rendite offerte</a:t>
            </a:r>
            <a:br>
              <a:rPr lang="it-IT" dirty="0" smtClean="0"/>
            </a:br>
            <a:r>
              <a:rPr lang="it-IT" dirty="0" smtClean="0"/>
              <a:t>Fondi che offrono una tipologia sul totale dei fondi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8485" y="990600"/>
            <a:ext cx="8447029" cy="5486400"/>
          </a:xfrm>
        </p:spPr>
      </p:pic>
      <p:sp>
        <p:nvSpPr>
          <p:cNvPr id="3" name="CasellaDiTesto 2"/>
          <p:cNvSpPr txBox="1"/>
          <p:nvPr/>
        </p:nvSpPr>
        <p:spPr>
          <a:xfrm>
            <a:off x="6381119" y="6145559"/>
            <a:ext cx="219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</a:t>
            </a:r>
            <a:r>
              <a:rPr lang="it-IT" sz="1400" dirty="0" err="1" smtClean="0"/>
              <a:t>Mefop</a:t>
            </a:r>
            <a:r>
              <a:rPr lang="it-IT" sz="1400" dirty="0" smtClean="0"/>
              <a:t> </a:t>
            </a:r>
            <a:r>
              <a:rPr lang="it-IT" sz="1400" dirty="0" err="1" smtClean="0"/>
              <a:t>Previ|DATA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24255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550" y="116632"/>
            <a:ext cx="8017842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Tavole demografiche</a:t>
            </a:r>
            <a:br>
              <a:rPr lang="it-IT" dirty="0" smtClean="0"/>
            </a:br>
            <a:r>
              <a:rPr lang="it-IT" dirty="0" smtClean="0"/>
              <a:t>Unisex o differenziate per sesso</a:t>
            </a:r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idx="1"/>
          </p:nvPr>
        </p:nvSpPr>
        <p:spPr>
          <a:xfrm>
            <a:off x="457200" y="1768624"/>
            <a:ext cx="4040188" cy="639762"/>
          </a:xfrm>
        </p:spPr>
        <p:txBody>
          <a:bodyPr/>
          <a:lstStyle/>
          <a:p>
            <a:r>
              <a:rPr lang="it-IT" smtClean="0"/>
              <a:t>Fondi aperti</a:t>
            </a:r>
            <a:endParaRPr lang="it-IT" dirty="0"/>
          </a:p>
        </p:txBody>
      </p:sp>
      <p:graphicFrame>
        <p:nvGraphicFramePr>
          <p:cNvPr id="18" name="Segnaposto contenuto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5934159"/>
              </p:ext>
            </p:extLst>
          </p:nvPr>
        </p:nvGraphicFramePr>
        <p:xfrm>
          <a:off x="457200" y="2488679"/>
          <a:ext cx="4040188" cy="1876425"/>
        </p:xfrm>
        <a:graphic>
          <a:graphicData uri="http://schemas.openxmlformats.org/drawingml/2006/table">
            <a:tbl>
              <a:tblPr firstRow="1" lastRow="1">
                <a:tableStyleId>{21E4AEA4-8DFA-4A89-87EB-49C32662AFE0}</a:tableStyleId>
              </a:tblPr>
              <a:tblGrid>
                <a:gridCol w="2386608"/>
                <a:gridCol w="1653580"/>
              </a:tblGrid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400" u="none" strike="noStrike" kern="1200" dirty="0" smtClean="0">
                          <a:effectLst/>
                        </a:rPr>
                        <a:t>Basi offerte</a:t>
                      </a:r>
                      <a:endParaRPr lang="it-IT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700" marR="157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2400" u="none" strike="noStrike" kern="1200" dirty="0" smtClean="0">
                          <a:effectLst/>
                        </a:rPr>
                        <a:t>F</a:t>
                      </a:r>
                      <a:r>
                        <a:rPr lang="it-IT" sz="2400" u="none" strike="noStrike" kern="1200" baseline="0" dirty="0" smtClean="0">
                          <a:effectLst/>
                        </a:rPr>
                        <a:t>ondi</a:t>
                      </a:r>
                      <a:endParaRPr lang="it-IT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700" marR="157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Solo differenziate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Solo unisex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Entrambe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25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Totale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60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0" marR="15700" marT="9525" marB="0" anchor="ctr"/>
                </a:tc>
              </a:tr>
            </a:tbl>
          </a:graphicData>
        </a:graphic>
      </p:graphicFrame>
      <p:sp>
        <p:nvSpPr>
          <p:cNvPr id="20" name="Segnaposto testo 19"/>
          <p:cNvSpPr>
            <a:spLocks noGrp="1"/>
          </p:cNvSpPr>
          <p:nvPr>
            <p:ph type="body" sz="quarter" idx="3"/>
          </p:nvPr>
        </p:nvSpPr>
        <p:spPr>
          <a:xfrm>
            <a:off x="4645025" y="1768624"/>
            <a:ext cx="4041775" cy="639762"/>
          </a:xfrm>
        </p:spPr>
        <p:txBody>
          <a:bodyPr/>
          <a:lstStyle/>
          <a:p>
            <a:r>
              <a:rPr lang="it-IT" smtClean="0"/>
              <a:t>Pip</a:t>
            </a:r>
            <a:endParaRPr lang="it-IT" dirty="0"/>
          </a:p>
        </p:txBody>
      </p:sp>
      <p:graphicFrame>
        <p:nvGraphicFramePr>
          <p:cNvPr id="17" name="Segnaposto contenut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20104769"/>
              </p:ext>
            </p:extLst>
          </p:nvPr>
        </p:nvGraphicFramePr>
        <p:xfrm>
          <a:off x="4645025" y="2488679"/>
          <a:ext cx="4041775" cy="1876425"/>
        </p:xfrm>
        <a:graphic>
          <a:graphicData uri="http://schemas.openxmlformats.org/drawingml/2006/table">
            <a:tbl>
              <a:tblPr firstRow="1" lastRow="1">
                <a:tableStyleId>{21E4AEA4-8DFA-4A89-87EB-49C32662AFE0}</a:tableStyleId>
              </a:tblPr>
              <a:tblGrid>
                <a:gridCol w="2447255"/>
                <a:gridCol w="159452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Basi offerte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 smtClean="0">
                          <a:effectLst/>
                        </a:rPr>
                        <a:t>Fondi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Solo differenziate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8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Solo unisex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31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Entrambe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15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Totale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54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706" marR="15706" marT="9525" marB="0" anchor="ctr"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516216" y="4653136"/>
            <a:ext cx="219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</a:t>
            </a:r>
            <a:r>
              <a:rPr lang="it-IT" sz="1400" dirty="0" err="1" smtClean="0"/>
              <a:t>Mefop</a:t>
            </a:r>
            <a:r>
              <a:rPr lang="it-IT" sz="1400" dirty="0" smtClean="0"/>
              <a:t> </a:t>
            </a:r>
            <a:r>
              <a:rPr lang="it-IT" sz="1400" dirty="0" err="1" smtClean="0"/>
              <a:t>Previ|DATA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623090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8651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Tavole demografiche</a:t>
            </a:r>
            <a:br>
              <a:rPr lang="it-IT" dirty="0" smtClean="0"/>
            </a:br>
            <a:r>
              <a:rPr lang="it-IT" sz="2000" dirty="0" smtClean="0"/>
              <a:t>Numero di convenzioni che usano una tavola sul totale delle convenzioni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732240" y="6265214"/>
            <a:ext cx="219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</a:t>
            </a:r>
            <a:r>
              <a:rPr lang="it-IT" sz="1400" dirty="0" err="1" smtClean="0"/>
              <a:t>Mefop</a:t>
            </a:r>
            <a:r>
              <a:rPr lang="it-IT" sz="1400" dirty="0" smtClean="0"/>
              <a:t> </a:t>
            </a:r>
            <a:r>
              <a:rPr lang="it-IT" sz="1400" dirty="0" err="1" smtClean="0"/>
              <a:t>Previ|DATA</a:t>
            </a:r>
            <a:endParaRPr lang="it-IT" sz="14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97" y="1196975"/>
            <a:ext cx="8639406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61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7BD3500-13C7-4B7D-9D1E-C751528EA554}" type="slidenum">
              <a:rPr lang="it-IT" smtClean="0">
                <a:solidFill>
                  <a:srgbClr val="153059"/>
                </a:solidFill>
              </a:rPr>
              <a:pPr algn="r" eaLnBrk="1" hangingPunct="1"/>
              <a:t>2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04250" cy="865188"/>
          </a:xfrm>
        </p:spPr>
        <p:txBody>
          <a:bodyPr/>
          <a:lstStyle/>
          <a:p>
            <a:r>
              <a:rPr lang="it-IT" dirty="0"/>
              <a:t>Quando scatta l’obbligo di percepire la </a:t>
            </a:r>
            <a:r>
              <a:rPr lang="it-IT" dirty="0" smtClean="0"/>
              <a:t>rendita?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600" smtClean="0"/>
              <a:t>Quando si acquisisce il diritto alla prestazione pensionistica complementare? (art. 11, c. 2)</a:t>
            </a:r>
          </a:p>
          <a:p>
            <a:pPr lvl="1" eaLnBrk="1" hangingPunct="1"/>
            <a:endParaRPr lang="it-IT" sz="2600" b="1" smtClean="0"/>
          </a:p>
          <a:p>
            <a:pPr lvl="1" eaLnBrk="1" hangingPunct="1"/>
            <a:r>
              <a:rPr lang="it-IT" sz="2200" b="1" smtClean="0"/>
              <a:t>maturazione dei requisiti di accesso alle prestazioni stabiliti nel regime obbligatorio di appartenenza</a:t>
            </a:r>
          </a:p>
          <a:p>
            <a:pPr lvl="1" eaLnBrk="1" hangingPunct="1"/>
            <a:endParaRPr lang="it-IT" sz="2200" b="1" smtClean="0"/>
          </a:p>
          <a:p>
            <a:pPr lvl="1" eaLnBrk="1" hangingPunct="1"/>
            <a:r>
              <a:rPr lang="it-IT" sz="2200" b="1" smtClean="0"/>
              <a:t>almeno 5 anni di partecipazione a FPC</a:t>
            </a:r>
          </a:p>
          <a:p>
            <a:pPr lvl="2" eaLnBrk="1" hangingPunct="1">
              <a:buFont typeface="Arial" charset="0"/>
              <a:buNone/>
            </a:pPr>
            <a:r>
              <a:rPr lang="it-IT" sz="2200" smtClean="0"/>
              <a:t>	si computano </a:t>
            </a:r>
            <a:r>
              <a:rPr lang="it-IT" sz="2200" u="sng" smtClean="0"/>
              <a:t>tutti gli anni di partecipazione a FPC</a:t>
            </a:r>
            <a:r>
              <a:rPr lang="it-IT" sz="2200" smtClean="0"/>
              <a:t>, a prescindere dall’effettiva contribuzione, purché non vi sia stato un riscatto totale (Direttive Covip 28.06.2006)</a:t>
            </a:r>
            <a:endParaRPr lang="it-IT" sz="2200" b="1" smtClean="0"/>
          </a:p>
          <a:p>
            <a:pPr lvl="1" eaLnBrk="1" hangingPunct="1"/>
            <a:endParaRPr lang="it-IT" sz="2200" b="1" smtClean="0"/>
          </a:p>
          <a:p>
            <a:pPr lvl="1" eaLnBrk="1" hangingPunct="1"/>
            <a:r>
              <a:rPr lang="it-IT" sz="2200" b="1" smtClean="0"/>
              <a:t>(richiesta dell’aderente)</a:t>
            </a:r>
          </a:p>
        </p:txBody>
      </p:sp>
    </p:spTree>
    <p:extLst>
      <p:ext uri="{BB962C8B-B14F-4D97-AF65-F5344CB8AC3E}">
        <p14:creationId xmlns:p14="http://schemas.microsoft.com/office/powerpoint/2010/main" val="364776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Rendimento minimo e tasso tecnico</a:t>
            </a:r>
            <a:br>
              <a:rPr lang="it-IT" dirty="0" smtClean="0"/>
            </a:br>
            <a:r>
              <a:rPr lang="it-IT" sz="1800" dirty="0"/>
              <a:t>Numero di convenzioni che usano </a:t>
            </a:r>
            <a:r>
              <a:rPr lang="it-IT" sz="1800" dirty="0" smtClean="0"/>
              <a:t>una base finanziaria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6165081"/>
            <a:ext cx="219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</a:t>
            </a:r>
            <a:r>
              <a:rPr lang="it-IT" sz="1400" dirty="0" err="1" smtClean="0"/>
              <a:t>Mefop</a:t>
            </a:r>
            <a:r>
              <a:rPr lang="it-IT" sz="1400" dirty="0" smtClean="0"/>
              <a:t> </a:t>
            </a:r>
            <a:r>
              <a:rPr lang="it-IT" sz="1400" dirty="0" err="1" smtClean="0"/>
              <a:t>Previ|DATA</a:t>
            </a:r>
            <a:endParaRPr lang="it-IT" sz="1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97824"/>
            <a:ext cx="8784975" cy="541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034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Caricamenti</a:t>
            </a:r>
            <a:br>
              <a:rPr lang="it-IT" dirty="0" smtClean="0"/>
            </a:br>
            <a:r>
              <a:rPr lang="it-IT" sz="2000" dirty="0" smtClean="0"/>
              <a:t>Convenzioni nella classe di caricamento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16216" y="6217567"/>
            <a:ext cx="219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</a:t>
            </a:r>
            <a:r>
              <a:rPr lang="it-IT" sz="1400" dirty="0" err="1" smtClean="0"/>
              <a:t>Mefop</a:t>
            </a:r>
            <a:r>
              <a:rPr lang="it-IT" sz="1400" dirty="0" smtClean="0"/>
              <a:t> </a:t>
            </a:r>
            <a:r>
              <a:rPr lang="it-IT" sz="1400" dirty="0" err="1" smtClean="0"/>
              <a:t>Previ|DATA</a:t>
            </a:r>
            <a:endParaRPr lang="it-IT" sz="14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97" y="1196975"/>
            <a:ext cx="8639406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203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Costi sulla rivalutazione</a:t>
            </a:r>
            <a:br>
              <a:rPr lang="it-IT" dirty="0" smtClean="0"/>
            </a:br>
            <a:r>
              <a:rPr lang="it-IT" sz="2400" dirty="0" smtClean="0"/>
              <a:t>Numero di convenzioni che prevedono il costo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Aliquota di retrocessione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Minimo trattenuto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444208" y="6165304"/>
            <a:ext cx="219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</a:t>
            </a:r>
            <a:r>
              <a:rPr lang="it-IT" sz="1400" dirty="0" err="1" smtClean="0"/>
              <a:t>Mefop</a:t>
            </a:r>
            <a:r>
              <a:rPr lang="it-IT" sz="1400" dirty="0" smtClean="0"/>
              <a:t> </a:t>
            </a:r>
            <a:r>
              <a:rPr lang="it-IT" sz="1400" dirty="0" err="1" smtClean="0"/>
              <a:t>Previ|DATA</a:t>
            </a:r>
            <a:endParaRPr lang="it-IT" sz="1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4215"/>
            <a:ext cx="4040188" cy="435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1853847"/>
            <a:ext cx="4320480" cy="4202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077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44624"/>
            <a:ext cx="8388424" cy="820564"/>
          </a:xfrm>
        </p:spPr>
        <p:txBody>
          <a:bodyPr>
            <a:normAutofit/>
          </a:bodyPr>
          <a:lstStyle/>
          <a:p>
            <a:r>
              <a:rPr lang="it-IT" dirty="0" smtClean="0"/>
              <a:t>Rateazioni</a:t>
            </a:r>
            <a:br>
              <a:rPr lang="it-IT" dirty="0" smtClean="0"/>
            </a:br>
            <a:r>
              <a:rPr lang="it-IT" sz="2000" dirty="0" smtClean="0"/>
              <a:t>Numero convenzioni che prevedono una rateazione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769079" y="6433591"/>
            <a:ext cx="219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Fonte: </a:t>
            </a:r>
            <a:r>
              <a:rPr lang="it-IT" sz="1400" dirty="0" err="1" smtClean="0"/>
              <a:t>Mefop</a:t>
            </a:r>
            <a:r>
              <a:rPr lang="it-IT" sz="1400" dirty="0" smtClean="0"/>
              <a:t> </a:t>
            </a:r>
            <a:r>
              <a:rPr lang="it-IT" sz="1400" dirty="0" err="1" smtClean="0"/>
              <a:t>Previ|DATA</a:t>
            </a:r>
            <a:endParaRPr lang="it-IT" sz="1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567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92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126427D-3738-4B75-A6C9-C4F85C39DCD0}" type="slidenum">
              <a:rPr lang="it-IT" smtClean="0">
                <a:solidFill>
                  <a:srgbClr val="153059"/>
                </a:solidFill>
              </a:rPr>
              <a:pPr algn="r" eaLnBrk="1" hangingPunct="1"/>
              <a:t>3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865188"/>
          </a:xfrm>
        </p:spPr>
        <p:txBody>
          <a:bodyPr/>
          <a:lstStyle/>
          <a:p>
            <a:r>
              <a:rPr lang="it-IT" dirty="0"/>
              <a:t>Quando scatta l’obbligo di percepire la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rendita?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473700"/>
          </a:xfrm>
        </p:spPr>
        <p:txBody>
          <a:bodyPr/>
          <a:lstStyle/>
          <a:p>
            <a:pPr eaLnBrk="1" hangingPunct="1"/>
            <a:r>
              <a:rPr lang="it-IT" sz="2600" smtClean="0"/>
              <a:t>In assenza dei requisiti generali, le prestazioni pensionistiche complementari possono essere erogate anche (art. 11, c. 4)</a:t>
            </a:r>
          </a:p>
          <a:p>
            <a:pPr lvl="1" eaLnBrk="1" hangingPunct="1"/>
            <a:endParaRPr lang="it-IT" sz="2200" b="1" smtClean="0"/>
          </a:p>
          <a:p>
            <a:pPr lvl="1" eaLnBrk="1" hangingPunct="1"/>
            <a:r>
              <a:rPr lang="it-IT" sz="2200" b="1" smtClean="0"/>
              <a:t>in caso di cessazione dell'attività lavorativa che comporti l’inoccupazione per un periodo superiore a 48 mesi</a:t>
            </a:r>
          </a:p>
          <a:p>
            <a:pPr lvl="2" eaLnBrk="1" hangingPunct="1"/>
            <a:r>
              <a:rPr lang="it-IT" sz="2000" b="1" smtClean="0"/>
              <a:t>ovvero in caso di invalidità permanente che comporti la riduzione della capacità di lavoro a meno di un terzo (Direttive Covip 28.06.2006)</a:t>
            </a:r>
          </a:p>
          <a:p>
            <a:pPr lvl="1" eaLnBrk="1" hangingPunct="1"/>
            <a:endParaRPr lang="it-IT" sz="2000" b="1" smtClean="0"/>
          </a:p>
          <a:p>
            <a:pPr lvl="1" eaLnBrk="1" hangingPunct="1"/>
            <a:r>
              <a:rPr lang="it-IT" sz="2200" b="1" smtClean="0"/>
              <a:t>anticipo massimo di 5 anni rispetto ai requisiti per l'accesso alle prestazioni nel proprio regime obbligatorio</a:t>
            </a:r>
          </a:p>
          <a:p>
            <a:pPr lvl="1" eaLnBrk="1" hangingPunct="1"/>
            <a:endParaRPr lang="it-IT" sz="2200" b="1" smtClean="0"/>
          </a:p>
          <a:p>
            <a:pPr lvl="1" eaLnBrk="1" hangingPunct="1"/>
            <a:r>
              <a:rPr lang="it-IT" sz="2200" b="1" smtClean="0"/>
              <a:t>opzione esplicita dell’aderente</a:t>
            </a:r>
          </a:p>
        </p:txBody>
      </p:sp>
    </p:spTree>
    <p:extLst>
      <p:ext uri="{BB962C8B-B14F-4D97-AF65-F5344CB8AC3E}">
        <p14:creationId xmlns:p14="http://schemas.microsoft.com/office/powerpoint/2010/main" val="303057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4742984-7C11-45B5-AE8C-6BCAE4D81302}" type="slidenum">
              <a:rPr lang="it-IT" smtClean="0">
                <a:solidFill>
                  <a:srgbClr val="153059"/>
                </a:solidFill>
              </a:rPr>
              <a:pPr algn="r" eaLnBrk="1" hangingPunct="1"/>
              <a:t>4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Quando scatta l’obbligo di percepire la </a:t>
            </a:r>
            <a:r>
              <a:rPr lang="it-IT" dirty="0" smtClean="0"/>
              <a:t>rendita?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600" smtClean="0"/>
              <a:t>La prestazione pensionistica complementare è erogata (art. 11, c. 3)</a:t>
            </a:r>
            <a:r>
              <a:rPr lang="it-IT" sz="2600" b="0" smtClean="0"/>
              <a:t> </a:t>
            </a:r>
          </a:p>
          <a:p>
            <a:pPr lvl="1" eaLnBrk="1" hangingPunct="1"/>
            <a:endParaRPr lang="it-IT" sz="2200" b="1" smtClean="0"/>
          </a:p>
          <a:p>
            <a:pPr lvl="1" eaLnBrk="1" hangingPunct="1"/>
            <a:r>
              <a:rPr lang="it-IT" sz="2200" b="1" smtClean="0"/>
              <a:t>in forma di </a:t>
            </a:r>
            <a:r>
              <a:rPr lang="it-IT" sz="2200" b="1" smtClean="0">
                <a:solidFill>
                  <a:srgbClr val="FF6600"/>
                </a:solidFill>
              </a:rPr>
              <a:t>capitale</a:t>
            </a:r>
            <a:r>
              <a:rPr lang="it-IT" sz="2200" b="1" smtClean="0"/>
              <a:t> (somma </a:t>
            </a:r>
            <a:r>
              <a:rPr lang="it-IT" sz="2200" b="1" i="1" smtClean="0"/>
              <a:t>una tantum</a:t>
            </a:r>
            <a:r>
              <a:rPr lang="it-IT" sz="2200" b="1" smtClean="0"/>
              <a:t>)</a:t>
            </a:r>
          </a:p>
          <a:p>
            <a:pPr lvl="1" eaLnBrk="1" hangingPunct="1"/>
            <a:endParaRPr lang="it-IT" sz="2200" b="1" smtClean="0"/>
          </a:p>
          <a:p>
            <a:pPr lvl="1" eaLnBrk="1" hangingPunct="1"/>
            <a:r>
              <a:rPr lang="it-IT" sz="2200" b="1" smtClean="0"/>
              <a:t>in forma di </a:t>
            </a:r>
            <a:r>
              <a:rPr lang="it-IT" sz="2200" b="1" smtClean="0">
                <a:solidFill>
                  <a:srgbClr val="FF6600"/>
                </a:solidFill>
              </a:rPr>
              <a:t>rendita </a:t>
            </a:r>
            <a:r>
              <a:rPr lang="it-IT" sz="2200" b="1" smtClean="0"/>
              <a:t>(assegno vitalizio)</a:t>
            </a:r>
          </a:p>
          <a:p>
            <a:pPr eaLnBrk="1" hangingPunct="1"/>
            <a:r>
              <a:rPr lang="it-IT" sz="2600" smtClean="0"/>
              <a:t>La scelta della prestazione pensionistica in capitale presenta vincoli inderogabili</a:t>
            </a:r>
          </a:p>
        </p:txBody>
      </p:sp>
    </p:spTree>
    <p:extLst>
      <p:ext uri="{BB962C8B-B14F-4D97-AF65-F5344CB8AC3E}">
        <p14:creationId xmlns:p14="http://schemas.microsoft.com/office/powerpoint/2010/main" val="338331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86036B6-00B2-4191-8261-BF79F04F583E}" type="slidenum">
              <a:rPr lang="it-IT" smtClean="0">
                <a:solidFill>
                  <a:srgbClr val="153059"/>
                </a:solidFill>
              </a:rPr>
              <a:pPr algn="r" eaLnBrk="1" hangingPunct="1"/>
              <a:t>5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Prestazione in forma di capitale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4721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2100" dirty="0" smtClean="0"/>
              <a:t>In generale, l’aderente può percepire in capitale fino al 50% del montante finale accumulato, al netto delle anticipazioni non reintegrate</a:t>
            </a:r>
          </a:p>
          <a:p>
            <a:pPr eaLnBrk="1" hangingPunct="1">
              <a:lnSpc>
                <a:spcPct val="120000"/>
              </a:lnSpc>
            </a:pPr>
            <a:r>
              <a:rPr lang="it-IT" sz="2100" dirty="0" smtClean="0"/>
              <a:t>“Montante finale accumulato”: quello </a:t>
            </a:r>
            <a:r>
              <a:rPr lang="it-IT" sz="2100" u="sng" dirty="0" smtClean="0"/>
              <a:t>effettivamente esistente presso la FPC</a:t>
            </a:r>
            <a:r>
              <a:rPr lang="it-IT" sz="2100" dirty="0" smtClean="0"/>
              <a:t> e non l’importo virtuale della posizione al lordo di eventuali anticipazioni già fruite e non reintegrate (Delibera </a:t>
            </a:r>
            <a:r>
              <a:rPr lang="it-IT" sz="2100" dirty="0" err="1" smtClean="0"/>
              <a:t>Covip</a:t>
            </a:r>
            <a:r>
              <a:rPr lang="it-IT" sz="2100" dirty="0" smtClean="0"/>
              <a:t> 30.05.2007)</a:t>
            </a:r>
          </a:p>
          <a:p>
            <a:pPr eaLnBrk="1" hangingPunct="1">
              <a:lnSpc>
                <a:spcPct val="120000"/>
              </a:lnSpc>
            </a:pPr>
            <a:r>
              <a:rPr lang="it-IT" sz="2100" u="sng" dirty="0" smtClean="0"/>
              <a:t>Attenzione</a:t>
            </a:r>
            <a:r>
              <a:rPr lang="it-IT" sz="2100" dirty="0" smtClean="0"/>
              <a:t>: nel calcolo dell’importo complessivo erogabile in capitale sono detratte le somme già erogate a titolo di anticipazione e non reintegrate</a:t>
            </a:r>
          </a:p>
          <a:p>
            <a:pPr eaLnBrk="1" hangingPunct="1">
              <a:lnSpc>
                <a:spcPct val="120000"/>
              </a:lnSpc>
            </a:pPr>
            <a:r>
              <a:rPr lang="it-IT" sz="2100" dirty="0" smtClean="0"/>
              <a:t>Sul </a:t>
            </a:r>
            <a:r>
              <a:rPr lang="it-IT" sz="2100" u="sng" dirty="0" smtClean="0"/>
              <a:t>montante residuale</a:t>
            </a:r>
            <a:r>
              <a:rPr lang="it-IT" sz="2100" dirty="0" smtClean="0"/>
              <a:t> (risultante a seguito dello scomputo delle anticipazioni) dovrà calcolarsi il 50% per individuare l’importo massimo della prestazione erogabile in capitale</a:t>
            </a:r>
          </a:p>
        </p:txBody>
      </p:sp>
    </p:spTree>
    <p:extLst>
      <p:ext uri="{BB962C8B-B14F-4D97-AF65-F5344CB8AC3E}">
        <p14:creationId xmlns:p14="http://schemas.microsoft.com/office/powerpoint/2010/main" val="425199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15AD93-37AE-4D07-B2D1-78DAB1B030DF}" type="slidenum">
              <a:rPr lang="it-IT" smtClean="0">
                <a:solidFill>
                  <a:srgbClr val="153059"/>
                </a:solidFill>
              </a:rPr>
              <a:pPr algn="r" eaLnBrk="1" hangingPunct="1"/>
              <a:t>6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Esempio prestazione in capitale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256212"/>
          </a:xfrm>
        </p:spPr>
        <p:txBody>
          <a:bodyPr/>
          <a:lstStyle/>
          <a:p>
            <a:pPr eaLnBrk="1" hangingPunct="1"/>
            <a:r>
              <a:rPr lang="it-IT" sz="2200" dirty="0" smtClean="0"/>
              <a:t>Posizione teorica:		</a:t>
            </a:r>
            <a:r>
              <a:rPr lang="it-IT" sz="2200" dirty="0"/>
              <a:t> </a:t>
            </a:r>
            <a:r>
              <a:rPr lang="it-IT" sz="2200" dirty="0" smtClean="0"/>
              <a:t>   		100.000,00</a:t>
            </a:r>
          </a:p>
          <a:p>
            <a:pPr eaLnBrk="1" hangingPunct="1"/>
            <a:r>
              <a:rPr lang="it-IT" sz="2200" dirty="0" smtClean="0"/>
              <a:t>Anticipazioni non reintegrate:		30.000,00</a:t>
            </a:r>
          </a:p>
          <a:p>
            <a:pPr eaLnBrk="1" hangingPunct="1"/>
            <a:r>
              <a:rPr lang="it-IT" sz="2200" dirty="0" smtClean="0"/>
              <a:t>Montante effettivo:			70.000,00</a:t>
            </a:r>
          </a:p>
          <a:p>
            <a:pPr lvl="1" eaLnBrk="1" hangingPunct="1">
              <a:buFont typeface="Arial" charset="0"/>
              <a:buNone/>
            </a:pPr>
            <a:r>
              <a:rPr lang="it-IT" sz="1800" dirty="0" smtClean="0"/>
              <a:t>		</a:t>
            </a:r>
            <a:r>
              <a:rPr lang="it-IT" sz="1800" b="1" dirty="0" smtClean="0"/>
              <a:t>(100.000,00 – 30.000,00)</a:t>
            </a:r>
          </a:p>
          <a:p>
            <a:pPr eaLnBrk="1" hangingPunct="1"/>
            <a:r>
              <a:rPr lang="it-IT" sz="2200" dirty="0" smtClean="0"/>
              <a:t>Importo erogabile in capitale:		20.000,00</a:t>
            </a:r>
          </a:p>
          <a:p>
            <a:pPr lvl="1" eaLnBrk="1" hangingPunct="1">
              <a:buFont typeface="Arial" charset="0"/>
              <a:buNone/>
            </a:pPr>
            <a:r>
              <a:rPr lang="it-IT" sz="1800" b="1" dirty="0" smtClean="0"/>
              <a:t>		(50% di 100.000,00, meno 30.000)</a:t>
            </a:r>
            <a:endParaRPr lang="it-IT" sz="2200" dirty="0" smtClean="0"/>
          </a:p>
          <a:p>
            <a:pPr eaLnBrk="1" hangingPunct="1"/>
            <a:r>
              <a:rPr lang="it-IT" sz="2200" dirty="0" smtClean="0"/>
              <a:t>Importo convertibile in rendita:		50.000,00</a:t>
            </a:r>
          </a:p>
          <a:p>
            <a:pPr lvl="1" eaLnBrk="1" hangingPunct="1">
              <a:buFont typeface="Arial" charset="0"/>
              <a:buNone/>
            </a:pPr>
            <a:r>
              <a:rPr lang="it-IT" sz="1800" b="1" dirty="0" smtClean="0"/>
              <a:t>		(70.000,00 – 20.000,00)</a:t>
            </a:r>
          </a:p>
          <a:p>
            <a:pPr eaLnBrk="1" hangingPunct="1">
              <a:buFontTx/>
              <a:buNone/>
            </a:pPr>
            <a:r>
              <a:rPr lang="it-IT" sz="1800" b="0" dirty="0" smtClean="0"/>
              <a:t>	</a:t>
            </a:r>
            <a:r>
              <a:rPr lang="it-IT" sz="1800" i="1" u="sng" dirty="0" smtClean="0"/>
              <a:t>Se le anticipazioni non reintegrate sono superiori al 50% della posizione teorica, la prestazione è erogata interamente in rendita</a:t>
            </a:r>
          </a:p>
        </p:txBody>
      </p:sp>
    </p:spTree>
    <p:extLst>
      <p:ext uri="{BB962C8B-B14F-4D97-AF65-F5344CB8AC3E}">
        <p14:creationId xmlns:p14="http://schemas.microsoft.com/office/powerpoint/2010/main" val="22964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CE50DA4-5B0D-4432-8865-E0CCC94051DC}" type="slidenum">
              <a:rPr lang="it-IT" smtClean="0">
                <a:solidFill>
                  <a:srgbClr val="153059"/>
                </a:solidFill>
              </a:rPr>
              <a:pPr algn="r" eaLnBrk="1" hangingPunct="1"/>
              <a:t>7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5188"/>
          </a:xfrm>
        </p:spPr>
        <p:txBody>
          <a:bodyPr/>
          <a:lstStyle/>
          <a:p>
            <a:pPr eaLnBrk="1" hangingPunct="1"/>
            <a:r>
              <a:rPr lang="it-IT" dirty="0" smtClean="0"/>
              <a:t>Prestazione in capitale pari al 100% </a:t>
            </a:r>
            <a:br>
              <a:rPr lang="it-IT" dirty="0" smtClean="0"/>
            </a:br>
            <a:r>
              <a:rPr lang="it-IT" dirty="0" smtClean="0"/>
              <a:t>del montante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3276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it-IT" sz="2200" dirty="0" smtClean="0"/>
              <a:t>Nel caso in cui la rendita derivante dalla conversione di almeno il 70% del “montante finale” (effettivo) sia inferiore al 50% dell'assegno sociale, l’aderente può chiedere la prestazione pensionistica interamente in capitale</a:t>
            </a:r>
          </a:p>
          <a:p>
            <a:pPr eaLnBrk="1" hangingPunct="1">
              <a:lnSpc>
                <a:spcPct val="110000"/>
              </a:lnSpc>
            </a:pPr>
            <a:r>
              <a:rPr lang="it-IT" sz="2200" dirty="0" smtClean="0"/>
              <a:t>Anche qui, il “montante finale” è quello effettivamente esistente presso la FPC e non l’importo virtuale della posizione (Delibera </a:t>
            </a:r>
            <a:r>
              <a:rPr lang="it-IT" sz="2200" dirty="0" err="1" smtClean="0"/>
              <a:t>Covip</a:t>
            </a:r>
            <a:r>
              <a:rPr lang="it-IT" sz="2200" dirty="0" smtClean="0"/>
              <a:t> 30.05.2007)</a:t>
            </a:r>
          </a:p>
          <a:p>
            <a:pPr eaLnBrk="1" hangingPunct="1">
              <a:lnSpc>
                <a:spcPct val="110000"/>
              </a:lnSpc>
            </a:pPr>
            <a:r>
              <a:rPr lang="it-IT" sz="2200" dirty="0" smtClean="0"/>
              <a:t>Ai fini del predetto calcolo, deve prendersi a riferimento una rendita vitalizia immediata senza reversibilità (Direttive </a:t>
            </a:r>
            <a:r>
              <a:rPr lang="it-IT" sz="2200" dirty="0" err="1" smtClean="0"/>
              <a:t>Covip</a:t>
            </a:r>
            <a:r>
              <a:rPr lang="it-IT" sz="2200" dirty="0" smtClean="0"/>
              <a:t> 28.06.2006)</a:t>
            </a:r>
          </a:p>
          <a:p>
            <a:pPr eaLnBrk="1" hangingPunct="1">
              <a:lnSpc>
                <a:spcPct val="110000"/>
              </a:lnSpc>
            </a:pPr>
            <a:r>
              <a:rPr lang="it-IT" sz="2200" dirty="0" smtClean="0"/>
              <a:t>Nel 2014 l’importo annuo dell’assegno sociale è di € 5.818,93</a:t>
            </a:r>
          </a:p>
        </p:txBody>
      </p:sp>
    </p:spTree>
    <p:extLst>
      <p:ext uri="{BB962C8B-B14F-4D97-AF65-F5344CB8AC3E}">
        <p14:creationId xmlns:p14="http://schemas.microsoft.com/office/powerpoint/2010/main" val="76879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0624A61-2827-4B7D-A91E-D1C2F526DC81}" type="slidenum">
              <a:rPr lang="it-IT" smtClean="0">
                <a:solidFill>
                  <a:srgbClr val="153059"/>
                </a:solidFill>
              </a:rPr>
              <a:pPr algn="r" eaLnBrk="1" hangingPunct="1"/>
              <a:t>8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Esempio “opzione assegno sociale”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256212"/>
          </a:xfrm>
        </p:spPr>
        <p:txBody>
          <a:bodyPr/>
          <a:lstStyle/>
          <a:p>
            <a:pPr eaLnBrk="1" hangingPunct="1"/>
            <a:r>
              <a:rPr lang="it-IT" sz="2600" dirty="0" smtClean="0"/>
              <a:t>Montante effettivo:				60.000,00</a:t>
            </a:r>
          </a:p>
          <a:p>
            <a:pPr eaLnBrk="1" hangingPunct="1"/>
            <a:r>
              <a:rPr lang="it-IT" sz="2600" dirty="0" smtClean="0"/>
              <a:t>Montante da convertire in rendita:	42.000,00</a:t>
            </a:r>
          </a:p>
          <a:p>
            <a:pPr lvl="1" eaLnBrk="1" hangingPunct="1">
              <a:buFont typeface="Arial" charset="0"/>
              <a:buNone/>
            </a:pPr>
            <a:r>
              <a:rPr lang="it-IT" sz="2600" dirty="0" smtClean="0"/>
              <a:t>		</a:t>
            </a:r>
            <a:r>
              <a:rPr lang="it-IT" sz="2000" b="1" dirty="0" smtClean="0"/>
              <a:t>(70% di 60.000,00)</a:t>
            </a:r>
          </a:p>
          <a:p>
            <a:pPr eaLnBrk="1" hangingPunct="1"/>
            <a:r>
              <a:rPr lang="it-IT" sz="2600" dirty="0" smtClean="0"/>
              <a:t>Rendita ipotizzabile:				  2.400,00</a:t>
            </a:r>
          </a:p>
          <a:p>
            <a:pPr lvl="1" eaLnBrk="1" hangingPunct="1">
              <a:buFont typeface="Arial" charset="0"/>
              <a:buNone/>
            </a:pPr>
            <a:r>
              <a:rPr lang="it-IT" sz="2000" b="1" dirty="0" smtClean="0"/>
              <a:t>		(uomo 65 anni)</a:t>
            </a:r>
          </a:p>
          <a:p>
            <a:pPr eaLnBrk="1" hangingPunct="1"/>
            <a:r>
              <a:rPr lang="it-IT" sz="2600" dirty="0" smtClean="0"/>
              <a:t>50% assegno sociale per il 2014:		  2.909,46</a:t>
            </a:r>
          </a:p>
          <a:p>
            <a:pPr lvl="1">
              <a:buNone/>
            </a:pPr>
            <a:r>
              <a:rPr lang="it-IT" sz="2000" b="1" dirty="0" smtClean="0"/>
              <a:t>		(50% di 5.818,93)</a:t>
            </a:r>
            <a:endParaRPr lang="it-IT" sz="2600" dirty="0" smtClean="0"/>
          </a:p>
          <a:p>
            <a:pPr eaLnBrk="1" hangingPunct="1"/>
            <a:r>
              <a:rPr lang="it-IT" sz="2600" dirty="0" smtClean="0"/>
              <a:t>Importo erogabile in capitale:		60.000,00</a:t>
            </a:r>
            <a:endParaRPr lang="it-IT" sz="20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71628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118350" y="6597650"/>
            <a:ext cx="1990725" cy="260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EBA12D-9ACF-4BE6-92F4-67E22DE04773}" type="slidenum">
              <a:rPr lang="it-IT" smtClean="0">
                <a:solidFill>
                  <a:srgbClr val="153059"/>
                </a:solidFill>
              </a:rPr>
              <a:pPr algn="r" eaLnBrk="1" hangingPunct="1"/>
              <a:t>9</a:t>
            </a:fld>
            <a:endParaRPr lang="it-IT" smtClean="0">
              <a:solidFill>
                <a:srgbClr val="153059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 “vecchi iscritti” ai FP preesistenti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7559675" cy="4895850"/>
          </a:xfrm>
        </p:spPr>
        <p:txBody>
          <a:bodyPr/>
          <a:lstStyle/>
          <a:p>
            <a:pPr marL="352425" indent="-352425" eaLnBrk="1" hangingPunct="1"/>
            <a:r>
              <a:rPr lang="it-IT" smtClean="0"/>
              <a:t>“vecchi iscritti”</a:t>
            </a:r>
          </a:p>
          <a:p>
            <a:pPr marL="863600" lvl="1" indent="-285750" eaLnBrk="1" hangingPunct="1"/>
            <a:r>
              <a:rPr lang="it-IT" smtClean="0"/>
              <a:t>soggetti iscritti entro il 28 aprile 1993 ad un fondo pensione preesistente (fondo pensione istituito entro il 15 novembre 1992)</a:t>
            </a:r>
          </a:p>
          <a:p>
            <a:pPr marL="863600" lvl="1" indent="-285750" eaLnBrk="1" hangingPunct="1"/>
            <a:endParaRPr lang="it-IT" smtClean="0"/>
          </a:p>
          <a:p>
            <a:pPr marL="352425" indent="-352425" eaLnBrk="1" hangingPunct="1"/>
            <a:r>
              <a:rPr lang="it-IT" smtClean="0"/>
              <a:t>“nuovi iscritti”</a:t>
            </a:r>
          </a:p>
          <a:p>
            <a:pPr marL="863600" lvl="1" indent="-285750" eaLnBrk="1" hangingPunct="1"/>
            <a:r>
              <a:rPr lang="it-IT" smtClean="0"/>
              <a:t>soggetti iscritti dopo il 28 aprile 1993 a qualunque tipo di FPC</a:t>
            </a:r>
          </a:p>
          <a:p>
            <a:pPr marL="863600" lvl="1" indent="-285750"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681561358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Mefop">
  <a:themeElements>
    <a:clrScheme name="2_schema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E7338"/>
      </a:accent1>
      <a:accent2>
        <a:srgbClr val="FF9900"/>
      </a:accent2>
      <a:accent3>
        <a:srgbClr val="FFFFFF"/>
      </a:accent3>
      <a:accent4>
        <a:srgbClr val="000000"/>
      </a:accent4>
      <a:accent5>
        <a:srgbClr val="ECBCAE"/>
      </a:accent5>
      <a:accent6>
        <a:srgbClr val="E78A00"/>
      </a:accent6>
      <a:hlink>
        <a:srgbClr val="66CCFF"/>
      </a:hlink>
      <a:folHlink>
        <a:srgbClr val="99CCFF"/>
      </a:folHlink>
    </a:clrScheme>
    <a:fontScheme name="2_sch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c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c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em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E7338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CBCAE"/>
        </a:accent5>
        <a:accent6>
          <a:srgbClr val="E78A00"/>
        </a:accent6>
        <a:hlink>
          <a:srgbClr val="66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02_DiGialleonardo</Template>
  <TotalTime>271</TotalTime>
  <Words>870</Words>
  <Application>Microsoft Office PowerPoint</Application>
  <PresentationFormat>Presentazione su schermo (4:3)</PresentationFormat>
  <Paragraphs>160</Paragraphs>
  <Slides>23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Mefop</vt:lpstr>
      <vt:lpstr>La rendita nella previdenza complementare «Il quadro normativo di riferimento»</vt:lpstr>
      <vt:lpstr>Quando scatta l’obbligo di percepire la rendita?</vt:lpstr>
      <vt:lpstr>Quando scatta l’obbligo di percepire la  rendita?</vt:lpstr>
      <vt:lpstr>Quando scatta l’obbligo di percepire la rendita?</vt:lpstr>
      <vt:lpstr>Prestazione in forma di capitale</vt:lpstr>
      <vt:lpstr>Esempio prestazione in capitale</vt:lpstr>
      <vt:lpstr>Prestazione in capitale pari al 100%  del montante</vt:lpstr>
      <vt:lpstr>Esempio “opzione assegno sociale”</vt:lpstr>
      <vt:lpstr>I “vecchi iscritti” ai FP preesistenti</vt:lpstr>
      <vt:lpstr>Prestazione in capitale per i “vecchi iscritti”</vt:lpstr>
      <vt:lpstr>Erogazione diretta o convenzionata</vt:lpstr>
      <vt:lpstr>Rendite unisex</vt:lpstr>
      <vt:lpstr>Tutele in caso di cambio condizioni</vt:lpstr>
      <vt:lpstr>Rendite e progetto esemplificativo</vt:lpstr>
      <vt:lpstr>L’offerta di rendite dei fondi pensione italiani</vt:lpstr>
      <vt:lpstr>Introduzione</vt:lpstr>
      <vt:lpstr>Tipologie di rendite offerte Fondi che offrono una tipologia sul totale dei fondi</vt:lpstr>
      <vt:lpstr>Tavole demografiche Unisex o differenziate per sesso</vt:lpstr>
      <vt:lpstr>Tavole demografiche Numero di convenzioni che usano una tavola sul totale delle convenzioni</vt:lpstr>
      <vt:lpstr>Rendimento minimo e tasso tecnico Numero di convenzioni che usano una base finanziaria</vt:lpstr>
      <vt:lpstr>Caricamenti Convenzioni nella classe di caricamento</vt:lpstr>
      <vt:lpstr>Costi sulla rivalutazione Numero di convenzioni che prevedono il costo</vt:lpstr>
      <vt:lpstr>Rateazioni Numero convenzioni che prevedono una rateazione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Mefop S.p.A.</dc:creator>
  <cp:lastModifiedBy>Paolo Pellegrini - Mefop S.p.A.</cp:lastModifiedBy>
  <cp:revision>25</cp:revision>
  <dcterms:created xsi:type="dcterms:W3CDTF">2012-10-18T14:54:35Z</dcterms:created>
  <dcterms:modified xsi:type="dcterms:W3CDTF">2014-04-04T08:33:33Z</dcterms:modified>
</cp:coreProperties>
</file>