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5" r:id="rId4"/>
    <p:sldId id="258" r:id="rId5"/>
    <p:sldId id="278" r:id="rId6"/>
    <p:sldId id="276" r:id="rId7"/>
    <p:sldId id="277" r:id="rId8"/>
    <p:sldId id="262" r:id="rId9"/>
    <p:sldId id="280" r:id="rId10"/>
    <p:sldId id="282" r:id="rId11"/>
    <p:sldId id="284" r:id="rId12"/>
    <p:sldId id="283" r:id="rId13"/>
    <p:sldId id="285" r:id="rId14"/>
    <p:sldId id="286" r:id="rId15"/>
    <p:sldId id="264" r:id="rId16"/>
    <p:sldId id="287" r:id="rId17"/>
    <p:sldId id="281" r:id="rId18"/>
    <p:sldId id="28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ECFF"/>
    <a:srgbClr val="33CCFF"/>
    <a:srgbClr val="0099FF"/>
    <a:srgbClr val="265EFA"/>
    <a:srgbClr val="004F8A"/>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411" autoAdjust="0"/>
  </p:normalViewPr>
  <p:slideViewPr>
    <p:cSldViewPr snapToGrid="0">
      <p:cViewPr varScale="1">
        <p:scale>
          <a:sx n="68" d="100"/>
          <a:sy n="68" d="100"/>
        </p:scale>
        <p:origin x="84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7FC66-0E5A-404D-A049-03DCD6E370CD}" type="doc">
      <dgm:prSet loTypeId="urn:microsoft.com/office/officeart/2005/8/layout/pyramid3" loCatId="pyramid" qsTypeId="urn:microsoft.com/office/officeart/2005/8/quickstyle/simple1" qsCatId="simple" csTypeId="urn:microsoft.com/office/officeart/2005/8/colors/accent1_2" csCatId="accent1" phldr="1"/>
      <dgm:spPr/>
    </dgm:pt>
    <dgm:pt modelId="{8D48ED36-D6D4-420B-A0B4-F65FB10E7652}">
      <dgm:prSet phldrT="[Texto]" custT="1"/>
      <dgm:spPr>
        <a:solidFill>
          <a:srgbClr val="002060"/>
        </a:solidFill>
      </dgm:spPr>
      <dgm:t>
        <a:bodyPr/>
        <a:lstStyle/>
        <a:p>
          <a:r>
            <a:rPr lang="es-MX" sz="1800" dirty="0" err="1">
              <a:solidFill>
                <a:schemeClr val="bg1"/>
              </a:solidFill>
            </a:rPr>
            <a:t>Investable</a:t>
          </a:r>
          <a:r>
            <a:rPr lang="es-MX" sz="1800" dirty="0">
              <a:solidFill>
                <a:schemeClr val="bg1"/>
              </a:solidFill>
            </a:rPr>
            <a:t> </a:t>
          </a:r>
          <a:r>
            <a:rPr lang="es-MX" sz="1800" dirty="0" err="1">
              <a:solidFill>
                <a:schemeClr val="bg1"/>
              </a:solidFill>
            </a:rPr>
            <a:t>Universe</a:t>
          </a:r>
          <a:endParaRPr lang="es-MX" sz="1800" dirty="0">
            <a:solidFill>
              <a:schemeClr val="bg1"/>
            </a:solidFill>
          </a:endParaRPr>
        </a:p>
      </dgm:t>
    </dgm:pt>
    <dgm:pt modelId="{A4FD0882-F763-4C9F-ACCF-D812DCA1D76F}" type="parTrans" cxnId="{4706D3DE-6271-4155-B8C1-786A8644A726}">
      <dgm:prSet/>
      <dgm:spPr/>
      <dgm:t>
        <a:bodyPr/>
        <a:lstStyle/>
        <a:p>
          <a:endParaRPr lang="es-MX"/>
        </a:p>
      </dgm:t>
    </dgm:pt>
    <dgm:pt modelId="{24F19B57-7FBE-4A28-BEFF-345C7003A56B}" type="sibTrans" cxnId="{4706D3DE-6271-4155-B8C1-786A8644A726}">
      <dgm:prSet/>
      <dgm:spPr/>
      <dgm:t>
        <a:bodyPr/>
        <a:lstStyle/>
        <a:p>
          <a:endParaRPr lang="es-MX"/>
        </a:p>
      </dgm:t>
    </dgm:pt>
    <dgm:pt modelId="{8779CEA0-5A22-44B8-A9D3-87F848CCD848}">
      <dgm:prSet phldrT="[Texto]" custT="1"/>
      <dgm:spPr>
        <a:solidFill>
          <a:srgbClr val="33CCFF"/>
        </a:solidFill>
      </dgm:spPr>
      <dgm:t>
        <a:bodyPr/>
        <a:lstStyle/>
        <a:p>
          <a:r>
            <a:rPr lang="es-MX" sz="1800" dirty="0"/>
            <a:t>Portfolio </a:t>
          </a:r>
          <a:r>
            <a:rPr lang="es-MX" sz="1800" dirty="0" err="1"/>
            <a:t>Monitoring</a:t>
          </a:r>
          <a:endParaRPr lang="es-MX" sz="1800" dirty="0"/>
        </a:p>
      </dgm:t>
    </dgm:pt>
    <dgm:pt modelId="{9E8C9F21-AFCA-4381-A456-EF1F76025779}" type="parTrans" cxnId="{D027DBC0-9386-47B0-AE6C-65880CBB3F43}">
      <dgm:prSet/>
      <dgm:spPr/>
      <dgm:t>
        <a:bodyPr/>
        <a:lstStyle/>
        <a:p>
          <a:endParaRPr lang="es-MX"/>
        </a:p>
      </dgm:t>
    </dgm:pt>
    <dgm:pt modelId="{B9355BF6-6598-43E3-9263-780CE7681856}" type="sibTrans" cxnId="{D027DBC0-9386-47B0-AE6C-65880CBB3F43}">
      <dgm:prSet/>
      <dgm:spPr/>
      <dgm:t>
        <a:bodyPr/>
        <a:lstStyle/>
        <a:p>
          <a:endParaRPr lang="es-MX"/>
        </a:p>
      </dgm:t>
    </dgm:pt>
    <dgm:pt modelId="{85DC7E24-2618-4360-9711-8983B7D821A2}">
      <dgm:prSet phldrT="[Texto]" custT="1"/>
      <dgm:spPr>
        <a:solidFill>
          <a:srgbClr val="CCECFF"/>
        </a:solidFill>
      </dgm:spPr>
      <dgm:t>
        <a:bodyPr/>
        <a:lstStyle/>
        <a:p>
          <a:r>
            <a:rPr lang="es-MX" sz="1800" dirty="0"/>
            <a:t>Active</a:t>
          </a:r>
        </a:p>
        <a:p>
          <a:r>
            <a:rPr lang="es-MX" sz="1800" dirty="0" err="1"/>
            <a:t>Ownership</a:t>
          </a:r>
          <a:endParaRPr lang="es-MX" sz="1800" dirty="0"/>
        </a:p>
      </dgm:t>
    </dgm:pt>
    <dgm:pt modelId="{0DAD9BB0-A8BE-4775-883B-7C9075212884}" type="parTrans" cxnId="{5650A8A1-6263-4913-9A34-F2E39507006A}">
      <dgm:prSet/>
      <dgm:spPr/>
      <dgm:t>
        <a:bodyPr/>
        <a:lstStyle/>
        <a:p>
          <a:endParaRPr lang="es-MX"/>
        </a:p>
      </dgm:t>
    </dgm:pt>
    <dgm:pt modelId="{1B191FF4-BDAA-4F15-B201-23F939C143F6}" type="sibTrans" cxnId="{5650A8A1-6263-4913-9A34-F2E39507006A}">
      <dgm:prSet/>
      <dgm:spPr/>
      <dgm:t>
        <a:bodyPr/>
        <a:lstStyle/>
        <a:p>
          <a:endParaRPr lang="es-MX"/>
        </a:p>
      </dgm:t>
    </dgm:pt>
    <dgm:pt modelId="{9223DE6A-B9E9-42DF-9A40-4D9D1CD68A07}">
      <dgm:prSet custT="1"/>
      <dgm:spPr>
        <a:solidFill>
          <a:srgbClr val="004F8A"/>
        </a:solidFill>
      </dgm:spPr>
      <dgm:t>
        <a:bodyPr/>
        <a:lstStyle/>
        <a:p>
          <a:r>
            <a:rPr lang="es-MX" sz="1800" dirty="0" err="1">
              <a:solidFill>
                <a:schemeClr val="bg1"/>
              </a:solidFill>
            </a:rPr>
            <a:t>Financial</a:t>
          </a:r>
          <a:r>
            <a:rPr lang="es-MX" sz="1800" dirty="0">
              <a:solidFill>
                <a:schemeClr val="bg1"/>
              </a:solidFill>
            </a:rPr>
            <a:t> Screening</a:t>
          </a:r>
        </a:p>
      </dgm:t>
    </dgm:pt>
    <dgm:pt modelId="{C8C4EE25-3DCA-4D3B-A4D7-ABC9F550E550}" type="parTrans" cxnId="{D3487686-9782-4D40-AB42-190145F71DCC}">
      <dgm:prSet/>
      <dgm:spPr/>
      <dgm:t>
        <a:bodyPr/>
        <a:lstStyle/>
        <a:p>
          <a:endParaRPr lang="es-MX"/>
        </a:p>
      </dgm:t>
    </dgm:pt>
    <dgm:pt modelId="{E406D2D5-5041-4A9F-AEC9-09B72B819F34}" type="sibTrans" cxnId="{D3487686-9782-4D40-AB42-190145F71DCC}">
      <dgm:prSet/>
      <dgm:spPr/>
      <dgm:t>
        <a:bodyPr/>
        <a:lstStyle/>
        <a:p>
          <a:endParaRPr lang="es-MX"/>
        </a:p>
      </dgm:t>
    </dgm:pt>
    <dgm:pt modelId="{F3E9F36F-4686-4FAE-865A-C8EF312106FB}">
      <dgm:prSet custT="1"/>
      <dgm:spPr>
        <a:solidFill>
          <a:srgbClr val="265EFA"/>
        </a:solidFill>
      </dgm:spPr>
      <dgm:t>
        <a:bodyPr/>
        <a:lstStyle/>
        <a:p>
          <a:r>
            <a:rPr lang="es-MX" sz="1800" dirty="0">
              <a:solidFill>
                <a:schemeClr val="bg1"/>
              </a:solidFill>
            </a:rPr>
            <a:t>Fundamental </a:t>
          </a:r>
          <a:r>
            <a:rPr lang="es-MX" sz="1800" dirty="0" err="1">
              <a:solidFill>
                <a:schemeClr val="bg1"/>
              </a:solidFill>
            </a:rPr>
            <a:t>Analysis</a:t>
          </a:r>
          <a:endParaRPr lang="es-MX" sz="1800" dirty="0">
            <a:solidFill>
              <a:schemeClr val="bg1"/>
            </a:solidFill>
          </a:endParaRPr>
        </a:p>
      </dgm:t>
    </dgm:pt>
    <dgm:pt modelId="{18D110E5-4EA9-4A4C-ABCE-E0F422059448}" type="parTrans" cxnId="{79AF162B-EF77-401A-8220-8357F1C5F460}">
      <dgm:prSet/>
      <dgm:spPr/>
      <dgm:t>
        <a:bodyPr/>
        <a:lstStyle/>
        <a:p>
          <a:endParaRPr lang="es-MX"/>
        </a:p>
      </dgm:t>
    </dgm:pt>
    <dgm:pt modelId="{6C3A2FCB-A496-41B3-9F74-4FF2E0913D18}" type="sibTrans" cxnId="{79AF162B-EF77-401A-8220-8357F1C5F460}">
      <dgm:prSet/>
      <dgm:spPr/>
      <dgm:t>
        <a:bodyPr/>
        <a:lstStyle/>
        <a:p>
          <a:endParaRPr lang="es-MX"/>
        </a:p>
      </dgm:t>
    </dgm:pt>
    <dgm:pt modelId="{97B42DC8-B9E8-48A2-BEEB-DB23FF2DAC7A}">
      <dgm:prSet custT="1"/>
      <dgm:spPr>
        <a:solidFill>
          <a:srgbClr val="0099FF"/>
        </a:solidFill>
      </dgm:spPr>
      <dgm:t>
        <a:bodyPr/>
        <a:lstStyle/>
        <a:p>
          <a:r>
            <a:rPr lang="es-MX" sz="1800" dirty="0">
              <a:solidFill>
                <a:schemeClr val="bg1"/>
              </a:solidFill>
            </a:rPr>
            <a:t>Portfolio </a:t>
          </a:r>
          <a:r>
            <a:rPr lang="es-MX" sz="1800" dirty="0" err="1">
              <a:solidFill>
                <a:schemeClr val="bg1"/>
              </a:solidFill>
            </a:rPr>
            <a:t>Optimization</a:t>
          </a:r>
          <a:endParaRPr lang="es-MX" sz="1800" dirty="0">
            <a:solidFill>
              <a:schemeClr val="bg1"/>
            </a:solidFill>
          </a:endParaRPr>
        </a:p>
      </dgm:t>
    </dgm:pt>
    <dgm:pt modelId="{2F04FE6B-2D3C-4316-858A-DCABDBCFE647}" type="parTrans" cxnId="{90F34678-7D91-4702-BD66-53DF7E48A8E1}">
      <dgm:prSet/>
      <dgm:spPr/>
      <dgm:t>
        <a:bodyPr/>
        <a:lstStyle/>
        <a:p>
          <a:endParaRPr lang="es-MX"/>
        </a:p>
      </dgm:t>
    </dgm:pt>
    <dgm:pt modelId="{A19416B2-2EC6-4346-AF7A-673D4E766B01}" type="sibTrans" cxnId="{90F34678-7D91-4702-BD66-53DF7E48A8E1}">
      <dgm:prSet/>
      <dgm:spPr/>
      <dgm:t>
        <a:bodyPr/>
        <a:lstStyle/>
        <a:p>
          <a:endParaRPr lang="es-MX"/>
        </a:p>
      </dgm:t>
    </dgm:pt>
    <dgm:pt modelId="{74F97957-D4C0-425C-AD7E-83B3471BD2BF}" type="pres">
      <dgm:prSet presAssocID="{9117FC66-0E5A-404D-A049-03DCD6E370CD}" presName="Name0" presStyleCnt="0">
        <dgm:presLayoutVars>
          <dgm:dir/>
          <dgm:animLvl val="lvl"/>
          <dgm:resizeHandles val="exact"/>
        </dgm:presLayoutVars>
      </dgm:prSet>
      <dgm:spPr/>
    </dgm:pt>
    <dgm:pt modelId="{EF051BE1-A857-4572-8A84-0F4CCDD0CFDD}" type="pres">
      <dgm:prSet presAssocID="{8D48ED36-D6D4-420B-A0B4-F65FB10E7652}" presName="Name8" presStyleCnt="0"/>
      <dgm:spPr/>
    </dgm:pt>
    <dgm:pt modelId="{370B4EE3-D8B5-4EB7-B5C5-208DBA751DFD}" type="pres">
      <dgm:prSet presAssocID="{8D48ED36-D6D4-420B-A0B4-F65FB10E7652}" presName="level" presStyleLbl="node1" presStyleIdx="0" presStyleCnt="6" custScaleY="38146">
        <dgm:presLayoutVars>
          <dgm:chMax val="1"/>
          <dgm:bulletEnabled val="1"/>
        </dgm:presLayoutVars>
      </dgm:prSet>
      <dgm:spPr/>
    </dgm:pt>
    <dgm:pt modelId="{F4EF527D-8462-4642-9B99-716EC421286A}" type="pres">
      <dgm:prSet presAssocID="{8D48ED36-D6D4-420B-A0B4-F65FB10E7652}" presName="levelTx" presStyleLbl="revTx" presStyleIdx="0" presStyleCnt="0">
        <dgm:presLayoutVars>
          <dgm:chMax val="1"/>
          <dgm:bulletEnabled val="1"/>
        </dgm:presLayoutVars>
      </dgm:prSet>
      <dgm:spPr/>
    </dgm:pt>
    <dgm:pt modelId="{FA032BFE-695F-4A2C-9883-0AF5DA9887C6}" type="pres">
      <dgm:prSet presAssocID="{9223DE6A-B9E9-42DF-9A40-4D9D1CD68A07}" presName="Name8" presStyleCnt="0"/>
      <dgm:spPr/>
    </dgm:pt>
    <dgm:pt modelId="{CC8F346F-6270-462B-AAC1-CD051D9EE03F}" type="pres">
      <dgm:prSet presAssocID="{9223DE6A-B9E9-42DF-9A40-4D9D1CD68A07}" presName="level" presStyleLbl="node1" presStyleIdx="1" presStyleCnt="6" custScaleY="38146">
        <dgm:presLayoutVars>
          <dgm:chMax val="1"/>
          <dgm:bulletEnabled val="1"/>
        </dgm:presLayoutVars>
      </dgm:prSet>
      <dgm:spPr/>
    </dgm:pt>
    <dgm:pt modelId="{45E4AA27-5CB4-4A05-B39A-B04271C20B9F}" type="pres">
      <dgm:prSet presAssocID="{9223DE6A-B9E9-42DF-9A40-4D9D1CD68A07}" presName="levelTx" presStyleLbl="revTx" presStyleIdx="0" presStyleCnt="0">
        <dgm:presLayoutVars>
          <dgm:chMax val="1"/>
          <dgm:bulletEnabled val="1"/>
        </dgm:presLayoutVars>
      </dgm:prSet>
      <dgm:spPr/>
    </dgm:pt>
    <dgm:pt modelId="{46E5B0C2-0C56-4456-8CBD-7D15410BF372}" type="pres">
      <dgm:prSet presAssocID="{F3E9F36F-4686-4FAE-865A-C8EF312106FB}" presName="Name8" presStyleCnt="0"/>
      <dgm:spPr/>
    </dgm:pt>
    <dgm:pt modelId="{DF3F22D8-2038-40FB-A0BE-B1CE60322A03}" type="pres">
      <dgm:prSet presAssocID="{F3E9F36F-4686-4FAE-865A-C8EF312106FB}" presName="level" presStyleLbl="node1" presStyleIdx="2" presStyleCnt="6" custScaleY="38146">
        <dgm:presLayoutVars>
          <dgm:chMax val="1"/>
          <dgm:bulletEnabled val="1"/>
        </dgm:presLayoutVars>
      </dgm:prSet>
      <dgm:spPr/>
    </dgm:pt>
    <dgm:pt modelId="{E30601F4-EFC6-46FB-BC75-908BA09165F6}" type="pres">
      <dgm:prSet presAssocID="{F3E9F36F-4686-4FAE-865A-C8EF312106FB}" presName="levelTx" presStyleLbl="revTx" presStyleIdx="0" presStyleCnt="0">
        <dgm:presLayoutVars>
          <dgm:chMax val="1"/>
          <dgm:bulletEnabled val="1"/>
        </dgm:presLayoutVars>
      </dgm:prSet>
      <dgm:spPr/>
    </dgm:pt>
    <dgm:pt modelId="{A0B3B529-9E08-4209-8AD8-DDE1FA443702}" type="pres">
      <dgm:prSet presAssocID="{97B42DC8-B9E8-48A2-BEEB-DB23FF2DAC7A}" presName="Name8" presStyleCnt="0"/>
      <dgm:spPr/>
    </dgm:pt>
    <dgm:pt modelId="{2B9030A8-6D9C-4703-80BB-7098C0B8AE36}" type="pres">
      <dgm:prSet presAssocID="{97B42DC8-B9E8-48A2-BEEB-DB23FF2DAC7A}" presName="level" presStyleLbl="node1" presStyleIdx="3" presStyleCnt="6" custScaleY="38146">
        <dgm:presLayoutVars>
          <dgm:chMax val="1"/>
          <dgm:bulletEnabled val="1"/>
        </dgm:presLayoutVars>
      </dgm:prSet>
      <dgm:spPr/>
    </dgm:pt>
    <dgm:pt modelId="{49E0747B-26F7-4175-8BC8-87D180986C45}" type="pres">
      <dgm:prSet presAssocID="{97B42DC8-B9E8-48A2-BEEB-DB23FF2DAC7A}" presName="levelTx" presStyleLbl="revTx" presStyleIdx="0" presStyleCnt="0">
        <dgm:presLayoutVars>
          <dgm:chMax val="1"/>
          <dgm:bulletEnabled val="1"/>
        </dgm:presLayoutVars>
      </dgm:prSet>
      <dgm:spPr/>
    </dgm:pt>
    <dgm:pt modelId="{DC097035-EB19-41F4-A8F2-55258A777F1B}" type="pres">
      <dgm:prSet presAssocID="{8779CEA0-5A22-44B8-A9D3-87F848CCD848}" presName="Name8" presStyleCnt="0"/>
      <dgm:spPr/>
    </dgm:pt>
    <dgm:pt modelId="{E092E050-416D-4D9C-A3EE-D877C8A422B7}" type="pres">
      <dgm:prSet presAssocID="{8779CEA0-5A22-44B8-A9D3-87F848CCD848}" presName="level" presStyleLbl="node1" presStyleIdx="4" presStyleCnt="6" custScaleY="38146">
        <dgm:presLayoutVars>
          <dgm:chMax val="1"/>
          <dgm:bulletEnabled val="1"/>
        </dgm:presLayoutVars>
      </dgm:prSet>
      <dgm:spPr/>
    </dgm:pt>
    <dgm:pt modelId="{DB60CA1C-6C3A-46B1-A6F5-8B0C5D5DD356}" type="pres">
      <dgm:prSet presAssocID="{8779CEA0-5A22-44B8-A9D3-87F848CCD848}" presName="levelTx" presStyleLbl="revTx" presStyleIdx="0" presStyleCnt="0">
        <dgm:presLayoutVars>
          <dgm:chMax val="1"/>
          <dgm:bulletEnabled val="1"/>
        </dgm:presLayoutVars>
      </dgm:prSet>
      <dgm:spPr/>
    </dgm:pt>
    <dgm:pt modelId="{7FABB6AF-0670-42FB-832B-8FEE76E77CCE}" type="pres">
      <dgm:prSet presAssocID="{85DC7E24-2618-4360-9711-8983B7D821A2}" presName="Name8" presStyleCnt="0"/>
      <dgm:spPr/>
    </dgm:pt>
    <dgm:pt modelId="{2BEDD6CE-749D-4761-8B65-44326D7CF7A2}" type="pres">
      <dgm:prSet presAssocID="{85DC7E24-2618-4360-9711-8983B7D821A2}" presName="level" presStyleLbl="node1" presStyleIdx="5" presStyleCnt="6">
        <dgm:presLayoutVars>
          <dgm:chMax val="1"/>
          <dgm:bulletEnabled val="1"/>
        </dgm:presLayoutVars>
      </dgm:prSet>
      <dgm:spPr/>
    </dgm:pt>
    <dgm:pt modelId="{C58408B0-3F0C-47FC-9FA9-D71F22D6D105}" type="pres">
      <dgm:prSet presAssocID="{85DC7E24-2618-4360-9711-8983B7D821A2}" presName="levelTx" presStyleLbl="revTx" presStyleIdx="0" presStyleCnt="0">
        <dgm:presLayoutVars>
          <dgm:chMax val="1"/>
          <dgm:bulletEnabled val="1"/>
        </dgm:presLayoutVars>
      </dgm:prSet>
      <dgm:spPr/>
    </dgm:pt>
  </dgm:ptLst>
  <dgm:cxnLst>
    <dgm:cxn modelId="{79AF162B-EF77-401A-8220-8357F1C5F460}" srcId="{9117FC66-0E5A-404D-A049-03DCD6E370CD}" destId="{F3E9F36F-4686-4FAE-865A-C8EF312106FB}" srcOrd="2" destOrd="0" parTransId="{18D110E5-4EA9-4A4C-ABCE-E0F422059448}" sibTransId="{6C3A2FCB-A496-41B3-9F74-4FF2E0913D18}"/>
    <dgm:cxn modelId="{563F662F-3CC8-44F3-ADF7-F9EC119297AA}" type="presOf" srcId="{85DC7E24-2618-4360-9711-8983B7D821A2}" destId="{2BEDD6CE-749D-4761-8B65-44326D7CF7A2}" srcOrd="0" destOrd="0" presId="urn:microsoft.com/office/officeart/2005/8/layout/pyramid3"/>
    <dgm:cxn modelId="{E134D239-DB47-46B7-854A-D755EB535311}" type="presOf" srcId="{8D48ED36-D6D4-420B-A0B4-F65FB10E7652}" destId="{F4EF527D-8462-4642-9B99-716EC421286A}" srcOrd="1" destOrd="0" presId="urn:microsoft.com/office/officeart/2005/8/layout/pyramid3"/>
    <dgm:cxn modelId="{352F235B-4500-4D66-BD09-C7A91383A0E0}" type="presOf" srcId="{97B42DC8-B9E8-48A2-BEEB-DB23FF2DAC7A}" destId="{49E0747B-26F7-4175-8BC8-87D180986C45}" srcOrd="1" destOrd="0" presId="urn:microsoft.com/office/officeart/2005/8/layout/pyramid3"/>
    <dgm:cxn modelId="{F8DE606C-8DE1-4859-9082-097B2A1306ED}" type="presOf" srcId="{8D48ED36-D6D4-420B-A0B4-F65FB10E7652}" destId="{370B4EE3-D8B5-4EB7-B5C5-208DBA751DFD}" srcOrd="0" destOrd="0" presId="urn:microsoft.com/office/officeart/2005/8/layout/pyramid3"/>
    <dgm:cxn modelId="{EF708352-480B-4556-9BCA-611556FD7CDB}" type="presOf" srcId="{97B42DC8-B9E8-48A2-BEEB-DB23FF2DAC7A}" destId="{2B9030A8-6D9C-4703-80BB-7098C0B8AE36}" srcOrd="0" destOrd="0" presId="urn:microsoft.com/office/officeart/2005/8/layout/pyramid3"/>
    <dgm:cxn modelId="{90F34678-7D91-4702-BD66-53DF7E48A8E1}" srcId="{9117FC66-0E5A-404D-A049-03DCD6E370CD}" destId="{97B42DC8-B9E8-48A2-BEEB-DB23FF2DAC7A}" srcOrd="3" destOrd="0" parTransId="{2F04FE6B-2D3C-4316-858A-DCABDBCFE647}" sibTransId="{A19416B2-2EC6-4346-AF7A-673D4E766B01}"/>
    <dgm:cxn modelId="{B0F0D380-7CED-4313-9F85-4F4B9DA123FC}" type="presOf" srcId="{F3E9F36F-4686-4FAE-865A-C8EF312106FB}" destId="{DF3F22D8-2038-40FB-A0BE-B1CE60322A03}" srcOrd="0" destOrd="0" presId="urn:microsoft.com/office/officeart/2005/8/layout/pyramid3"/>
    <dgm:cxn modelId="{D3487686-9782-4D40-AB42-190145F71DCC}" srcId="{9117FC66-0E5A-404D-A049-03DCD6E370CD}" destId="{9223DE6A-B9E9-42DF-9A40-4D9D1CD68A07}" srcOrd="1" destOrd="0" parTransId="{C8C4EE25-3DCA-4D3B-A4D7-ABC9F550E550}" sibTransId="{E406D2D5-5041-4A9F-AEC9-09B72B819F34}"/>
    <dgm:cxn modelId="{E49DC391-F893-451E-8F01-54CA2935D5EF}" type="presOf" srcId="{9223DE6A-B9E9-42DF-9A40-4D9D1CD68A07}" destId="{CC8F346F-6270-462B-AAC1-CD051D9EE03F}" srcOrd="0" destOrd="0" presId="urn:microsoft.com/office/officeart/2005/8/layout/pyramid3"/>
    <dgm:cxn modelId="{CA5B9298-1AB6-415F-A68E-9E7DCD1DC483}" type="presOf" srcId="{F3E9F36F-4686-4FAE-865A-C8EF312106FB}" destId="{E30601F4-EFC6-46FB-BC75-908BA09165F6}" srcOrd="1" destOrd="0" presId="urn:microsoft.com/office/officeart/2005/8/layout/pyramid3"/>
    <dgm:cxn modelId="{5650A8A1-6263-4913-9A34-F2E39507006A}" srcId="{9117FC66-0E5A-404D-A049-03DCD6E370CD}" destId="{85DC7E24-2618-4360-9711-8983B7D821A2}" srcOrd="5" destOrd="0" parTransId="{0DAD9BB0-A8BE-4775-883B-7C9075212884}" sibTransId="{1B191FF4-BDAA-4F15-B201-23F939C143F6}"/>
    <dgm:cxn modelId="{E72941A3-D1C8-47A7-A4D1-16DB1BEA6339}" type="presOf" srcId="{9223DE6A-B9E9-42DF-9A40-4D9D1CD68A07}" destId="{45E4AA27-5CB4-4A05-B39A-B04271C20B9F}" srcOrd="1" destOrd="0" presId="urn:microsoft.com/office/officeart/2005/8/layout/pyramid3"/>
    <dgm:cxn modelId="{5FE571AA-F0B8-4048-ABB2-4D1CA0876F1B}" type="presOf" srcId="{8779CEA0-5A22-44B8-A9D3-87F848CCD848}" destId="{E092E050-416D-4D9C-A3EE-D877C8A422B7}" srcOrd="0" destOrd="0" presId="urn:microsoft.com/office/officeart/2005/8/layout/pyramid3"/>
    <dgm:cxn modelId="{AECF84AF-FAE2-400B-B54A-422F68195524}" type="presOf" srcId="{85DC7E24-2618-4360-9711-8983B7D821A2}" destId="{C58408B0-3F0C-47FC-9FA9-D71F22D6D105}" srcOrd="1" destOrd="0" presId="urn:microsoft.com/office/officeart/2005/8/layout/pyramid3"/>
    <dgm:cxn modelId="{2B208EB5-53A7-47DB-84A0-19054BB960EE}" type="presOf" srcId="{8779CEA0-5A22-44B8-A9D3-87F848CCD848}" destId="{DB60CA1C-6C3A-46B1-A6F5-8B0C5D5DD356}" srcOrd="1" destOrd="0" presId="urn:microsoft.com/office/officeart/2005/8/layout/pyramid3"/>
    <dgm:cxn modelId="{D027DBC0-9386-47B0-AE6C-65880CBB3F43}" srcId="{9117FC66-0E5A-404D-A049-03DCD6E370CD}" destId="{8779CEA0-5A22-44B8-A9D3-87F848CCD848}" srcOrd="4" destOrd="0" parTransId="{9E8C9F21-AFCA-4381-A456-EF1F76025779}" sibTransId="{B9355BF6-6598-43E3-9263-780CE7681856}"/>
    <dgm:cxn modelId="{4706D3DE-6271-4155-B8C1-786A8644A726}" srcId="{9117FC66-0E5A-404D-A049-03DCD6E370CD}" destId="{8D48ED36-D6D4-420B-A0B4-F65FB10E7652}" srcOrd="0" destOrd="0" parTransId="{A4FD0882-F763-4C9F-ACCF-D812DCA1D76F}" sibTransId="{24F19B57-7FBE-4A28-BEFF-345C7003A56B}"/>
    <dgm:cxn modelId="{3AA5E2E1-5BEE-49D3-B71D-A612E7C791A7}" type="presOf" srcId="{9117FC66-0E5A-404D-A049-03DCD6E370CD}" destId="{74F97957-D4C0-425C-AD7E-83B3471BD2BF}" srcOrd="0" destOrd="0" presId="urn:microsoft.com/office/officeart/2005/8/layout/pyramid3"/>
    <dgm:cxn modelId="{450ACDE9-F32C-4C2B-BE3A-A4DA9ADE80C0}" type="presParOf" srcId="{74F97957-D4C0-425C-AD7E-83B3471BD2BF}" destId="{EF051BE1-A857-4572-8A84-0F4CCDD0CFDD}" srcOrd="0" destOrd="0" presId="urn:microsoft.com/office/officeart/2005/8/layout/pyramid3"/>
    <dgm:cxn modelId="{5DE130D1-577D-4067-9A35-F6229B00BB45}" type="presParOf" srcId="{EF051BE1-A857-4572-8A84-0F4CCDD0CFDD}" destId="{370B4EE3-D8B5-4EB7-B5C5-208DBA751DFD}" srcOrd="0" destOrd="0" presId="urn:microsoft.com/office/officeart/2005/8/layout/pyramid3"/>
    <dgm:cxn modelId="{B6DCB38E-BB3E-4F18-98F3-CB32682CE68D}" type="presParOf" srcId="{EF051BE1-A857-4572-8A84-0F4CCDD0CFDD}" destId="{F4EF527D-8462-4642-9B99-716EC421286A}" srcOrd="1" destOrd="0" presId="urn:microsoft.com/office/officeart/2005/8/layout/pyramid3"/>
    <dgm:cxn modelId="{07101771-4624-4ABF-ADC4-88F155B4001C}" type="presParOf" srcId="{74F97957-D4C0-425C-AD7E-83B3471BD2BF}" destId="{FA032BFE-695F-4A2C-9883-0AF5DA9887C6}" srcOrd="1" destOrd="0" presId="urn:microsoft.com/office/officeart/2005/8/layout/pyramid3"/>
    <dgm:cxn modelId="{0EE33000-F13E-47B1-A935-AEFD11E04A3D}" type="presParOf" srcId="{FA032BFE-695F-4A2C-9883-0AF5DA9887C6}" destId="{CC8F346F-6270-462B-AAC1-CD051D9EE03F}" srcOrd="0" destOrd="0" presId="urn:microsoft.com/office/officeart/2005/8/layout/pyramid3"/>
    <dgm:cxn modelId="{22566A89-A961-43C6-9A2E-0FC39A5AF046}" type="presParOf" srcId="{FA032BFE-695F-4A2C-9883-0AF5DA9887C6}" destId="{45E4AA27-5CB4-4A05-B39A-B04271C20B9F}" srcOrd="1" destOrd="0" presId="urn:microsoft.com/office/officeart/2005/8/layout/pyramid3"/>
    <dgm:cxn modelId="{082D32BB-202E-4BBD-B871-A29B4636F8D8}" type="presParOf" srcId="{74F97957-D4C0-425C-AD7E-83B3471BD2BF}" destId="{46E5B0C2-0C56-4456-8CBD-7D15410BF372}" srcOrd="2" destOrd="0" presId="urn:microsoft.com/office/officeart/2005/8/layout/pyramid3"/>
    <dgm:cxn modelId="{44F9A205-91A0-4166-BC83-716DC956DD03}" type="presParOf" srcId="{46E5B0C2-0C56-4456-8CBD-7D15410BF372}" destId="{DF3F22D8-2038-40FB-A0BE-B1CE60322A03}" srcOrd="0" destOrd="0" presId="urn:microsoft.com/office/officeart/2005/8/layout/pyramid3"/>
    <dgm:cxn modelId="{910845F3-C9EC-4116-9202-B80652DD2D47}" type="presParOf" srcId="{46E5B0C2-0C56-4456-8CBD-7D15410BF372}" destId="{E30601F4-EFC6-46FB-BC75-908BA09165F6}" srcOrd="1" destOrd="0" presId="urn:microsoft.com/office/officeart/2005/8/layout/pyramid3"/>
    <dgm:cxn modelId="{6DB4A985-17C3-4C33-A98A-303BDD628F9F}" type="presParOf" srcId="{74F97957-D4C0-425C-AD7E-83B3471BD2BF}" destId="{A0B3B529-9E08-4209-8AD8-DDE1FA443702}" srcOrd="3" destOrd="0" presId="urn:microsoft.com/office/officeart/2005/8/layout/pyramid3"/>
    <dgm:cxn modelId="{9C3573EB-BC2C-43EB-971A-A6DEBF944889}" type="presParOf" srcId="{A0B3B529-9E08-4209-8AD8-DDE1FA443702}" destId="{2B9030A8-6D9C-4703-80BB-7098C0B8AE36}" srcOrd="0" destOrd="0" presId="urn:microsoft.com/office/officeart/2005/8/layout/pyramid3"/>
    <dgm:cxn modelId="{5146EA63-EA77-4F8C-B7DD-6941DA705365}" type="presParOf" srcId="{A0B3B529-9E08-4209-8AD8-DDE1FA443702}" destId="{49E0747B-26F7-4175-8BC8-87D180986C45}" srcOrd="1" destOrd="0" presId="urn:microsoft.com/office/officeart/2005/8/layout/pyramid3"/>
    <dgm:cxn modelId="{DC22DE17-5FA3-4D0E-BCCA-332CB5C56C1D}" type="presParOf" srcId="{74F97957-D4C0-425C-AD7E-83B3471BD2BF}" destId="{DC097035-EB19-41F4-A8F2-55258A777F1B}" srcOrd="4" destOrd="0" presId="urn:microsoft.com/office/officeart/2005/8/layout/pyramid3"/>
    <dgm:cxn modelId="{E73CB6DC-5F2F-495E-92AD-ADCE4EA0830D}" type="presParOf" srcId="{DC097035-EB19-41F4-A8F2-55258A777F1B}" destId="{E092E050-416D-4D9C-A3EE-D877C8A422B7}" srcOrd="0" destOrd="0" presId="urn:microsoft.com/office/officeart/2005/8/layout/pyramid3"/>
    <dgm:cxn modelId="{281AA6F0-7178-4F64-AA14-9F04E52F396A}" type="presParOf" srcId="{DC097035-EB19-41F4-A8F2-55258A777F1B}" destId="{DB60CA1C-6C3A-46B1-A6F5-8B0C5D5DD356}" srcOrd="1" destOrd="0" presId="urn:microsoft.com/office/officeart/2005/8/layout/pyramid3"/>
    <dgm:cxn modelId="{DEFFCD3C-9676-49AB-88E8-A80F1BF89299}" type="presParOf" srcId="{74F97957-D4C0-425C-AD7E-83B3471BD2BF}" destId="{7FABB6AF-0670-42FB-832B-8FEE76E77CCE}" srcOrd="5" destOrd="0" presId="urn:microsoft.com/office/officeart/2005/8/layout/pyramid3"/>
    <dgm:cxn modelId="{7C728CFC-419A-4B3D-9B4C-3BB8D6E82FE4}" type="presParOf" srcId="{7FABB6AF-0670-42FB-832B-8FEE76E77CCE}" destId="{2BEDD6CE-749D-4761-8B65-44326D7CF7A2}" srcOrd="0" destOrd="0" presId="urn:microsoft.com/office/officeart/2005/8/layout/pyramid3"/>
    <dgm:cxn modelId="{A70E9E9A-52A9-438E-BBF9-24AFF58BE1BF}" type="presParOf" srcId="{7FABB6AF-0670-42FB-832B-8FEE76E77CCE}" destId="{C58408B0-3F0C-47FC-9FA9-D71F22D6D10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B4EE3-D8B5-4EB7-B5C5-208DBA751DFD}">
      <dsp:nvSpPr>
        <dsp:cNvPr id="0" name=""/>
        <dsp:cNvSpPr/>
      </dsp:nvSpPr>
      <dsp:spPr>
        <a:xfrm rot="10800000">
          <a:off x="0" y="0"/>
          <a:ext cx="7817818" cy="665999"/>
        </a:xfrm>
        <a:prstGeom prst="trapezoid">
          <a:avLst>
            <a:gd name="adj" fmla="val 77009"/>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err="1">
              <a:solidFill>
                <a:schemeClr val="bg1"/>
              </a:solidFill>
            </a:rPr>
            <a:t>Investable</a:t>
          </a:r>
          <a:r>
            <a:rPr lang="es-MX" sz="1800" kern="1200" dirty="0">
              <a:solidFill>
                <a:schemeClr val="bg1"/>
              </a:solidFill>
            </a:rPr>
            <a:t> </a:t>
          </a:r>
          <a:r>
            <a:rPr lang="es-MX" sz="1800" kern="1200" dirty="0" err="1">
              <a:solidFill>
                <a:schemeClr val="bg1"/>
              </a:solidFill>
            </a:rPr>
            <a:t>Universe</a:t>
          </a:r>
          <a:endParaRPr lang="es-MX" sz="1800" kern="1200" dirty="0">
            <a:solidFill>
              <a:schemeClr val="bg1"/>
            </a:solidFill>
          </a:endParaRPr>
        </a:p>
      </dsp:txBody>
      <dsp:txXfrm rot="-10800000">
        <a:off x="1368118" y="0"/>
        <a:ext cx="5081581" cy="665999"/>
      </dsp:txXfrm>
    </dsp:sp>
    <dsp:sp modelId="{CC8F346F-6270-462B-AAC1-CD051D9EE03F}">
      <dsp:nvSpPr>
        <dsp:cNvPr id="0" name=""/>
        <dsp:cNvSpPr/>
      </dsp:nvSpPr>
      <dsp:spPr>
        <a:xfrm rot="10800000">
          <a:off x="512878" y="665999"/>
          <a:ext cx="6792060" cy="665999"/>
        </a:xfrm>
        <a:prstGeom prst="trapezoid">
          <a:avLst>
            <a:gd name="adj" fmla="val 77009"/>
          </a:avLst>
        </a:prstGeom>
        <a:solidFill>
          <a:srgbClr val="004F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err="1">
              <a:solidFill>
                <a:schemeClr val="bg1"/>
              </a:solidFill>
            </a:rPr>
            <a:t>Financial</a:t>
          </a:r>
          <a:r>
            <a:rPr lang="es-MX" sz="1800" kern="1200" dirty="0">
              <a:solidFill>
                <a:schemeClr val="bg1"/>
              </a:solidFill>
            </a:rPr>
            <a:t> Screening</a:t>
          </a:r>
        </a:p>
      </dsp:txBody>
      <dsp:txXfrm rot="-10800000">
        <a:off x="1701489" y="665999"/>
        <a:ext cx="4414839" cy="665999"/>
      </dsp:txXfrm>
    </dsp:sp>
    <dsp:sp modelId="{DF3F22D8-2038-40FB-A0BE-B1CE60322A03}">
      <dsp:nvSpPr>
        <dsp:cNvPr id="0" name=""/>
        <dsp:cNvSpPr/>
      </dsp:nvSpPr>
      <dsp:spPr>
        <a:xfrm rot="10800000">
          <a:off x="1025757" y="1331999"/>
          <a:ext cx="5766302" cy="665999"/>
        </a:xfrm>
        <a:prstGeom prst="trapezoid">
          <a:avLst>
            <a:gd name="adj" fmla="val 77009"/>
          </a:avLst>
        </a:prstGeom>
        <a:solidFill>
          <a:srgbClr val="265E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bg1"/>
              </a:solidFill>
            </a:rPr>
            <a:t>Fundamental </a:t>
          </a:r>
          <a:r>
            <a:rPr lang="es-MX" sz="1800" kern="1200" dirty="0" err="1">
              <a:solidFill>
                <a:schemeClr val="bg1"/>
              </a:solidFill>
            </a:rPr>
            <a:t>Analysis</a:t>
          </a:r>
          <a:endParaRPr lang="es-MX" sz="1800" kern="1200" dirty="0">
            <a:solidFill>
              <a:schemeClr val="bg1"/>
            </a:solidFill>
          </a:endParaRPr>
        </a:p>
      </dsp:txBody>
      <dsp:txXfrm rot="-10800000">
        <a:off x="2034860" y="1331999"/>
        <a:ext cx="3748096" cy="665999"/>
      </dsp:txXfrm>
    </dsp:sp>
    <dsp:sp modelId="{2B9030A8-6D9C-4703-80BB-7098C0B8AE36}">
      <dsp:nvSpPr>
        <dsp:cNvPr id="0" name=""/>
        <dsp:cNvSpPr/>
      </dsp:nvSpPr>
      <dsp:spPr>
        <a:xfrm rot="10800000">
          <a:off x="1538636" y="1997999"/>
          <a:ext cx="4740545" cy="665999"/>
        </a:xfrm>
        <a:prstGeom prst="trapezoid">
          <a:avLst>
            <a:gd name="adj" fmla="val 77009"/>
          </a:avLst>
        </a:prstGeom>
        <a:solidFill>
          <a:srgbClr val="00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bg1"/>
              </a:solidFill>
            </a:rPr>
            <a:t>Portfolio </a:t>
          </a:r>
          <a:r>
            <a:rPr lang="es-MX" sz="1800" kern="1200" dirty="0" err="1">
              <a:solidFill>
                <a:schemeClr val="bg1"/>
              </a:solidFill>
            </a:rPr>
            <a:t>Optimization</a:t>
          </a:r>
          <a:endParaRPr lang="es-MX" sz="1800" kern="1200" dirty="0">
            <a:solidFill>
              <a:schemeClr val="bg1"/>
            </a:solidFill>
          </a:endParaRPr>
        </a:p>
      </dsp:txBody>
      <dsp:txXfrm rot="-10800000">
        <a:off x="2368231" y="1997999"/>
        <a:ext cx="3081354" cy="665999"/>
      </dsp:txXfrm>
    </dsp:sp>
    <dsp:sp modelId="{E092E050-416D-4D9C-A3EE-D877C8A422B7}">
      <dsp:nvSpPr>
        <dsp:cNvPr id="0" name=""/>
        <dsp:cNvSpPr/>
      </dsp:nvSpPr>
      <dsp:spPr>
        <a:xfrm rot="10800000">
          <a:off x="2051515" y="2663999"/>
          <a:ext cx="3714787" cy="665999"/>
        </a:xfrm>
        <a:prstGeom prst="trapezoid">
          <a:avLst>
            <a:gd name="adj" fmla="val 77009"/>
          </a:avLst>
        </a:prstGeom>
        <a:solidFill>
          <a:srgbClr val="33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Portfolio </a:t>
          </a:r>
          <a:r>
            <a:rPr lang="es-MX" sz="1800" kern="1200" dirty="0" err="1"/>
            <a:t>Monitoring</a:t>
          </a:r>
          <a:endParaRPr lang="es-MX" sz="1800" kern="1200" dirty="0"/>
        </a:p>
      </dsp:txBody>
      <dsp:txXfrm rot="-10800000">
        <a:off x="2701602" y="2663999"/>
        <a:ext cx="2414612" cy="665999"/>
      </dsp:txXfrm>
    </dsp:sp>
    <dsp:sp modelId="{2BEDD6CE-749D-4761-8B65-44326D7CF7A2}">
      <dsp:nvSpPr>
        <dsp:cNvPr id="0" name=""/>
        <dsp:cNvSpPr/>
      </dsp:nvSpPr>
      <dsp:spPr>
        <a:xfrm rot="10800000">
          <a:off x="2564393" y="3329999"/>
          <a:ext cx="2689030" cy="1745923"/>
        </a:xfrm>
        <a:prstGeom prst="trapezoid">
          <a:avLst>
            <a:gd name="adj" fmla="val 77009"/>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Active</a:t>
          </a:r>
        </a:p>
        <a:p>
          <a:pPr marL="0" lvl="0" indent="0" algn="ctr" defTabSz="800100">
            <a:lnSpc>
              <a:spcPct val="90000"/>
            </a:lnSpc>
            <a:spcBef>
              <a:spcPct val="0"/>
            </a:spcBef>
            <a:spcAft>
              <a:spcPct val="35000"/>
            </a:spcAft>
            <a:buNone/>
          </a:pPr>
          <a:r>
            <a:rPr lang="es-MX" sz="1800" kern="1200" dirty="0" err="1"/>
            <a:t>Ownership</a:t>
          </a:r>
          <a:endParaRPr lang="es-MX" sz="1800" kern="1200" dirty="0"/>
        </a:p>
      </dsp:txBody>
      <dsp:txXfrm rot="-10800000">
        <a:off x="2564393" y="3329999"/>
        <a:ext cx="2689030" cy="17459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21D9-2635-4D40-BF98-333C281E329A}" type="datetimeFigureOut">
              <a:rPr lang="it-IT" smtClean="0"/>
              <a:t>19/05/2019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75517-AE1F-49E2-A0C0-673BDC867929}" type="slidenum">
              <a:rPr lang="it-IT" smtClean="0"/>
              <a:t>‹Nº›</a:t>
            </a:fld>
            <a:endParaRPr lang="it-IT"/>
          </a:p>
        </p:txBody>
      </p:sp>
    </p:spTree>
    <p:extLst>
      <p:ext uri="{BB962C8B-B14F-4D97-AF65-F5344CB8AC3E}">
        <p14:creationId xmlns:p14="http://schemas.microsoft.com/office/powerpoint/2010/main" val="6254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1</a:t>
            </a:fld>
            <a:endParaRPr lang="it-IT"/>
          </a:p>
        </p:txBody>
      </p:sp>
    </p:spTree>
    <p:extLst>
      <p:ext uri="{BB962C8B-B14F-4D97-AF65-F5344CB8AC3E}">
        <p14:creationId xmlns:p14="http://schemas.microsoft.com/office/powerpoint/2010/main" val="409730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16</a:t>
            </a:fld>
            <a:endParaRPr lang="it-IT"/>
          </a:p>
        </p:txBody>
      </p:sp>
    </p:spTree>
    <p:extLst>
      <p:ext uri="{BB962C8B-B14F-4D97-AF65-F5344CB8AC3E}">
        <p14:creationId xmlns:p14="http://schemas.microsoft.com/office/powerpoint/2010/main" val="257540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a:t>
            </a:fld>
            <a:endParaRPr lang="it-IT"/>
          </a:p>
        </p:txBody>
      </p:sp>
    </p:spTree>
    <p:extLst>
      <p:ext uri="{BB962C8B-B14F-4D97-AF65-F5344CB8AC3E}">
        <p14:creationId xmlns:p14="http://schemas.microsoft.com/office/powerpoint/2010/main" val="15946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3</a:t>
            </a:fld>
            <a:endParaRPr lang="it-IT"/>
          </a:p>
        </p:txBody>
      </p:sp>
    </p:spTree>
    <p:extLst>
      <p:ext uri="{BB962C8B-B14F-4D97-AF65-F5344CB8AC3E}">
        <p14:creationId xmlns:p14="http://schemas.microsoft.com/office/powerpoint/2010/main" val="44696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4</a:t>
            </a:fld>
            <a:endParaRPr lang="it-IT"/>
          </a:p>
        </p:txBody>
      </p:sp>
    </p:spTree>
    <p:extLst>
      <p:ext uri="{BB962C8B-B14F-4D97-AF65-F5344CB8AC3E}">
        <p14:creationId xmlns:p14="http://schemas.microsoft.com/office/powerpoint/2010/main" val="251462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EC75517-AE1F-49E2-A0C0-673BDC867929}" type="slidenum">
              <a:rPr lang="it-IT" smtClean="0"/>
              <a:t>7</a:t>
            </a:fld>
            <a:endParaRPr lang="it-IT"/>
          </a:p>
        </p:txBody>
      </p:sp>
    </p:spTree>
    <p:extLst>
      <p:ext uri="{BB962C8B-B14F-4D97-AF65-F5344CB8AC3E}">
        <p14:creationId xmlns:p14="http://schemas.microsoft.com/office/powerpoint/2010/main" val="245313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8</a:t>
            </a:fld>
            <a:endParaRPr lang="it-IT"/>
          </a:p>
        </p:txBody>
      </p:sp>
    </p:spTree>
    <p:extLst>
      <p:ext uri="{BB962C8B-B14F-4D97-AF65-F5344CB8AC3E}">
        <p14:creationId xmlns:p14="http://schemas.microsoft.com/office/powerpoint/2010/main" val="83248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EC75517-AE1F-49E2-A0C0-673BDC867929}" type="slidenum">
              <a:rPr lang="it-IT" smtClean="0"/>
              <a:t>13</a:t>
            </a:fld>
            <a:endParaRPr lang="it-IT"/>
          </a:p>
        </p:txBody>
      </p:sp>
    </p:spTree>
    <p:extLst>
      <p:ext uri="{BB962C8B-B14F-4D97-AF65-F5344CB8AC3E}">
        <p14:creationId xmlns:p14="http://schemas.microsoft.com/office/powerpoint/2010/main" val="97867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EC75517-AE1F-49E2-A0C0-673BDC867929}" type="slidenum">
              <a:rPr lang="it-IT" smtClean="0"/>
              <a:t>14</a:t>
            </a:fld>
            <a:endParaRPr lang="it-IT"/>
          </a:p>
        </p:txBody>
      </p:sp>
    </p:spTree>
    <p:extLst>
      <p:ext uri="{BB962C8B-B14F-4D97-AF65-F5344CB8AC3E}">
        <p14:creationId xmlns:p14="http://schemas.microsoft.com/office/powerpoint/2010/main" val="172656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15</a:t>
            </a:fld>
            <a:endParaRPr lang="it-IT"/>
          </a:p>
        </p:txBody>
      </p:sp>
    </p:spTree>
    <p:extLst>
      <p:ext uri="{BB962C8B-B14F-4D97-AF65-F5344CB8AC3E}">
        <p14:creationId xmlns:p14="http://schemas.microsoft.com/office/powerpoint/2010/main" val="1799555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stretch>
            <a:fillRect/>
          </a:stretch>
        </p:blipFill>
        <p:spPr>
          <a:xfrm>
            <a:off x="226256" y="3838074"/>
            <a:ext cx="2062717" cy="2779294"/>
          </a:xfrm>
          <a:prstGeom prst="rect">
            <a:avLst/>
          </a:prstGeom>
        </p:spPr>
      </p:pic>
      <p:grpSp>
        <p:nvGrpSpPr>
          <p:cNvPr id="5" name="Gruppo 4"/>
          <p:cNvGrpSpPr>
            <a:grpSpLocks noChangeAspect="1"/>
          </p:cNvGrpSpPr>
          <p:nvPr userDrawn="1"/>
        </p:nvGrpSpPr>
        <p:grpSpPr>
          <a:xfrm>
            <a:off x="9457295" y="5909058"/>
            <a:ext cx="1953428" cy="828000"/>
            <a:chOff x="8572876" y="5894069"/>
            <a:chExt cx="1678029" cy="711267"/>
          </a:xfrm>
        </p:grpSpPr>
        <p:pic>
          <p:nvPicPr>
            <p:cNvPr id="3" name="Immagine 2"/>
            <p:cNvPicPr>
              <a:picLocks noChangeAspect="1"/>
            </p:cNvPicPr>
            <p:nvPr userDrawn="1"/>
          </p:nvPicPr>
          <p:blipFill>
            <a:blip r:embed="rId3"/>
            <a:stretch>
              <a:fillRect/>
            </a:stretch>
          </p:blipFill>
          <p:spPr>
            <a:xfrm>
              <a:off x="8572876" y="5894069"/>
              <a:ext cx="763193" cy="711267"/>
            </a:xfrm>
            <a:prstGeom prst="rect">
              <a:avLst/>
            </a:prstGeom>
          </p:spPr>
        </p:pic>
        <p:pic>
          <p:nvPicPr>
            <p:cNvPr id="4" name="Immagine 3"/>
            <p:cNvPicPr>
              <a:picLocks noChangeAspect="1"/>
            </p:cNvPicPr>
            <p:nvPr userDrawn="1"/>
          </p:nvPicPr>
          <p:blipFill>
            <a:blip r:embed="rId4"/>
            <a:stretch>
              <a:fillRect/>
            </a:stretch>
          </p:blipFill>
          <p:spPr>
            <a:xfrm>
              <a:off x="9487276" y="6099876"/>
              <a:ext cx="763629" cy="299652"/>
            </a:xfrm>
            <a:prstGeom prst="rect">
              <a:avLst/>
            </a:prstGeom>
          </p:spPr>
        </p:pic>
      </p:grpSp>
      <p:pic>
        <p:nvPicPr>
          <p:cNvPr id="6" name="Immagine 5"/>
          <p:cNvPicPr>
            <a:picLocks noChangeAspect="1"/>
          </p:cNvPicPr>
          <p:nvPr userDrawn="1"/>
        </p:nvPicPr>
        <p:blipFill>
          <a:blip r:embed="rId5"/>
          <a:stretch>
            <a:fillRect/>
          </a:stretch>
        </p:blipFill>
        <p:spPr>
          <a:xfrm>
            <a:off x="4453849" y="5532102"/>
            <a:ext cx="3007895" cy="1325898"/>
          </a:xfrm>
          <a:prstGeom prst="rect">
            <a:avLst/>
          </a:prstGeom>
        </p:spPr>
      </p:pic>
    </p:spTree>
    <p:extLst>
      <p:ext uri="{BB962C8B-B14F-4D97-AF65-F5344CB8AC3E}">
        <p14:creationId xmlns:p14="http://schemas.microsoft.com/office/powerpoint/2010/main" val="13489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278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5472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805776"/>
          </a:xfrm>
        </p:spPr>
        <p:txBody>
          <a:bodyPr>
            <a:normAutofit/>
          </a:bodyPr>
          <a:lstStyle>
            <a:lvl1pPr>
              <a:defRPr sz="3600" b="1">
                <a:latin typeface="+mj-lt"/>
              </a:defRPr>
            </a:lvl1pPr>
          </a:lstStyle>
          <a:p>
            <a:r>
              <a:rPr lang="it-IT" dirty="0"/>
              <a:t>Fare clic per modificare lo stile del titolo</a:t>
            </a:r>
          </a:p>
        </p:txBody>
      </p:sp>
      <p:sp>
        <p:nvSpPr>
          <p:cNvPr id="3" name="Segnaposto contenuto 2"/>
          <p:cNvSpPr>
            <a:spLocks noGrp="1"/>
          </p:cNvSpPr>
          <p:nvPr>
            <p:ph idx="1"/>
          </p:nvPr>
        </p:nvSpPr>
        <p:spPr>
          <a:xfrm>
            <a:off x="362712" y="1118489"/>
            <a:ext cx="11500104" cy="4939436"/>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5853359" y="6266411"/>
            <a:ext cx="477253" cy="365125"/>
          </a:xfrm>
        </p:spPr>
        <p:txBody>
          <a:bodyPr/>
          <a:lstStyle/>
          <a:p>
            <a:fld id="{2BA1292A-03A9-4707-88A2-3F81F831B259}" type="slidenum">
              <a:rPr lang="it-IT" smtClean="0"/>
              <a:t>‹Nº›</a:t>
            </a:fld>
            <a:endParaRPr lang="it-IT" dirty="0"/>
          </a:p>
        </p:txBody>
      </p:sp>
      <p:cxnSp>
        <p:nvCxnSpPr>
          <p:cNvPr id="15" name="Connettore 1 14"/>
          <p:cNvCxnSpPr/>
          <p:nvPr userDrawn="1"/>
        </p:nvCxnSpPr>
        <p:spPr>
          <a:xfrm>
            <a:off x="-4014" y="772050"/>
            <a:ext cx="12192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magine 11"/>
          <p:cNvPicPr>
            <a:picLocks noChangeAspect="1"/>
          </p:cNvPicPr>
          <p:nvPr userDrawn="1"/>
        </p:nvPicPr>
        <p:blipFill>
          <a:blip r:embed="rId2"/>
          <a:stretch>
            <a:fillRect/>
          </a:stretch>
        </p:blipFill>
        <p:spPr>
          <a:xfrm>
            <a:off x="362712" y="5360093"/>
            <a:ext cx="1035823" cy="1395663"/>
          </a:xfrm>
          <a:prstGeom prst="rect">
            <a:avLst/>
          </a:prstGeom>
        </p:spPr>
      </p:pic>
      <p:grpSp>
        <p:nvGrpSpPr>
          <p:cNvPr id="13" name="Gruppo 12"/>
          <p:cNvGrpSpPr>
            <a:grpSpLocks noChangeAspect="1"/>
          </p:cNvGrpSpPr>
          <p:nvPr userDrawn="1"/>
        </p:nvGrpSpPr>
        <p:grpSpPr>
          <a:xfrm>
            <a:off x="10420082" y="6205280"/>
            <a:ext cx="1298690" cy="550476"/>
            <a:chOff x="8572876" y="5894069"/>
            <a:chExt cx="1678029" cy="711267"/>
          </a:xfrm>
        </p:grpSpPr>
        <p:pic>
          <p:nvPicPr>
            <p:cNvPr id="17" name="Immagine 16"/>
            <p:cNvPicPr>
              <a:picLocks noChangeAspect="1"/>
            </p:cNvPicPr>
            <p:nvPr userDrawn="1"/>
          </p:nvPicPr>
          <p:blipFill>
            <a:blip r:embed="rId3"/>
            <a:stretch>
              <a:fillRect/>
            </a:stretch>
          </p:blipFill>
          <p:spPr>
            <a:xfrm>
              <a:off x="8572876" y="5894069"/>
              <a:ext cx="763193" cy="711267"/>
            </a:xfrm>
            <a:prstGeom prst="rect">
              <a:avLst/>
            </a:prstGeom>
          </p:spPr>
        </p:pic>
        <p:pic>
          <p:nvPicPr>
            <p:cNvPr id="18" name="Immagine 17"/>
            <p:cNvPicPr>
              <a:picLocks noChangeAspect="1"/>
            </p:cNvPicPr>
            <p:nvPr userDrawn="1"/>
          </p:nvPicPr>
          <p:blipFill>
            <a:blip r:embed="rId4"/>
            <a:stretch>
              <a:fillRect/>
            </a:stretch>
          </p:blipFill>
          <p:spPr>
            <a:xfrm>
              <a:off x="9487276" y="6099876"/>
              <a:ext cx="763629" cy="299652"/>
            </a:xfrm>
            <a:prstGeom prst="rect">
              <a:avLst/>
            </a:prstGeom>
          </p:spPr>
        </p:pic>
      </p:grpSp>
      <p:pic>
        <p:nvPicPr>
          <p:cNvPr id="19" name="Immagine 18"/>
          <p:cNvPicPr>
            <a:picLocks noChangeAspect="1"/>
          </p:cNvPicPr>
          <p:nvPr userDrawn="1"/>
        </p:nvPicPr>
        <p:blipFill rotWithShape="1">
          <a:blip r:embed="rId5"/>
          <a:srcRect t="10574" b="14603"/>
          <a:stretch/>
        </p:blipFill>
        <p:spPr>
          <a:xfrm>
            <a:off x="7673017" y="6106074"/>
            <a:ext cx="2079298" cy="685801"/>
          </a:xfrm>
          <a:prstGeom prst="rect">
            <a:avLst/>
          </a:prstGeom>
        </p:spPr>
      </p:pic>
    </p:spTree>
    <p:extLst>
      <p:ext uri="{BB962C8B-B14F-4D97-AF65-F5344CB8AC3E}">
        <p14:creationId xmlns:p14="http://schemas.microsoft.com/office/powerpoint/2010/main" val="17872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D2FFA53-78E0-446F-83E0-5D7BE9E5FF07}" type="datetimeFigureOut">
              <a:rPr lang="it-IT" smtClean="0"/>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42316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89517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D2FFA53-78E0-446F-83E0-5D7BE9E5FF07}" type="datetimeFigureOut">
              <a:rPr lang="it-IT" smtClean="0"/>
              <a:t>19/05/2019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63612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D2FFA53-78E0-446F-83E0-5D7BE9E5FF07}" type="datetimeFigureOut">
              <a:rPr lang="it-IT" smtClean="0"/>
              <a:t>19/05/2019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198197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2FFA53-78E0-446F-83E0-5D7BE9E5FF07}" type="datetimeFigureOut">
              <a:rPr lang="it-IT" smtClean="0"/>
              <a:t>19/05/2019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20410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0766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85356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FA53-78E0-446F-83E0-5D7BE9E5FF07}" type="datetimeFigureOut">
              <a:rPr lang="it-IT" smtClean="0"/>
              <a:t>19/05/2019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292A-03A9-4707-88A2-3F81F831B259}" type="slidenum">
              <a:rPr lang="it-IT" smtClean="0"/>
              <a:t>‹Nº›</a:t>
            </a:fld>
            <a:endParaRPr lang="it-IT"/>
          </a:p>
        </p:txBody>
      </p:sp>
      <p:sp>
        <p:nvSpPr>
          <p:cNvPr id="7" name="fl"/>
          <p:cNvSpPr txBox="1"/>
          <p:nvPr userDrawn="1"/>
        </p:nvSpPr>
        <p:spPr>
          <a:xfrm>
            <a:off x="0" y="6545580"/>
            <a:ext cx="12192000" cy="215444"/>
          </a:xfrm>
          <a:prstGeom prst="rect">
            <a:avLst/>
          </a:prstGeom>
          <a:noFill/>
        </p:spPr>
        <p:txBody>
          <a:bodyPr vert="horz" rtlCol="0">
            <a:spAutoFit/>
          </a:bodyPr>
          <a:lstStyle/>
          <a:p>
            <a:pPr algn="l"/>
            <a:endParaRPr lang="it-IT" sz="800" b="0" i="0" u="none" baseline="0">
              <a:solidFill>
                <a:srgbClr val="990000"/>
              </a:solidFill>
              <a:latin typeface="arial" panose="020B0604020202020204" pitchFamily="34" charset="0"/>
            </a:endParaRPr>
          </a:p>
        </p:txBody>
      </p:sp>
    </p:spTree>
    <p:extLst>
      <p:ext uri="{BB962C8B-B14F-4D97-AF65-F5344CB8AC3E}">
        <p14:creationId xmlns:p14="http://schemas.microsoft.com/office/powerpoint/2010/main" val="229973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24128" y="959259"/>
            <a:ext cx="10107168" cy="1681163"/>
          </a:xfrm>
        </p:spPr>
        <p:txBody>
          <a:bodyPr/>
          <a:lstStyle/>
          <a:p>
            <a:pPr algn="ctr"/>
            <a:r>
              <a:rPr lang="en-US" dirty="0">
                <a:solidFill>
                  <a:srgbClr val="9A0000"/>
                </a:solidFill>
                <a:latin typeface="Georgia" panose="02040502050405020303" pitchFamily="18" charset="0"/>
              </a:rPr>
              <a:t> ESG factors in investments for a better world</a:t>
            </a:r>
            <a:endParaRPr lang="it-IT" dirty="0"/>
          </a:p>
        </p:txBody>
      </p:sp>
      <p:sp>
        <p:nvSpPr>
          <p:cNvPr id="5" name="Sottotitolo 2"/>
          <p:cNvSpPr txBox="1">
            <a:spLocks/>
          </p:cNvSpPr>
          <p:nvPr/>
        </p:nvSpPr>
        <p:spPr>
          <a:xfrm>
            <a:off x="1024128" y="4999470"/>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i="1" dirty="0"/>
              <a:t>2019</a:t>
            </a:r>
          </a:p>
        </p:txBody>
      </p:sp>
      <p:sp>
        <p:nvSpPr>
          <p:cNvPr id="6" name="Sottotitolo 2"/>
          <p:cNvSpPr txBox="1">
            <a:spLocks/>
          </p:cNvSpPr>
          <p:nvPr/>
        </p:nvSpPr>
        <p:spPr>
          <a:xfrm>
            <a:off x="1030224" y="4217578"/>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600" dirty="0"/>
              <a:t>Héctor Islas</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185647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4FFC7-5AD1-4A61-A670-94E730FFA9E7}"/>
              </a:ext>
            </a:extLst>
          </p:cNvPr>
          <p:cNvSpPr>
            <a:spLocks noGrp="1"/>
          </p:cNvSpPr>
          <p:nvPr>
            <p:ph type="title"/>
          </p:nvPr>
        </p:nvSpPr>
        <p:spPr/>
        <p:txBody>
          <a:bodyPr>
            <a:normAutofit/>
          </a:bodyPr>
          <a:lstStyle/>
          <a:p>
            <a:pPr algn="just">
              <a:spcBef>
                <a:spcPts val="2400"/>
              </a:spcBef>
              <a:spcAft>
                <a:spcPts val="1200"/>
              </a:spcAft>
            </a:pPr>
            <a:r>
              <a:rPr lang="en-US" sz="3200" dirty="0"/>
              <a:t>Establish a checklist of ESG factors to be evaluated </a:t>
            </a:r>
          </a:p>
        </p:txBody>
      </p:sp>
      <p:pic>
        <p:nvPicPr>
          <p:cNvPr id="3" name="Imagen 2">
            <a:extLst>
              <a:ext uri="{FF2B5EF4-FFF2-40B4-BE49-F238E27FC236}">
                <a16:creationId xmlns:a16="http://schemas.microsoft.com/office/drawing/2014/main" id="{451F7EE2-8427-446B-A876-4EFDE0D594F8}"/>
              </a:ext>
            </a:extLst>
          </p:cNvPr>
          <p:cNvPicPr>
            <a:picLocks noChangeAspect="1"/>
          </p:cNvPicPr>
          <p:nvPr/>
        </p:nvPicPr>
        <p:blipFill>
          <a:blip r:embed="rId2"/>
          <a:stretch>
            <a:fillRect/>
          </a:stretch>
        </p:blipFill>
        <p:spPr>
          <a:xfrm>
            <a:off x="0" y="939191"/>
            <a:ext cx="12192000" cy="4445043"/>
          </a:xfrm>
          <a:prstGeom prst="rect">
            <a:avLst/>
          </a:prstGeom>
        </p:spPr>
      </p:pic>
    </p:spTree>
    <p:extLst>
      <p:ext uri="{BB962C8B-B14F-4D97-AF65-F5344CB8AC3E}">
        <p14:creationId xmlns:p14="http://schemas.microsoft.com/office/powerpoint/2010/main" val="159908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73C12-61C9-4E5B-AC56-B387B60A63D8}"/>
              </a:ext>
            </a:extLst>
          </p:cNvPr>
          <p:cNvSpPr>
            <a:spLocks noGrp="1"/>
          </p:cNvSpPr>
          <p:nvPr>
            <p:ph type="title"/>
          </p:nvPr>
        </p:nvSpPr>
        <p:spPr>
          <a:xfrm>
            <a:off x="0" y="1"/>
            <a:ext cx="12192000" cy="805776"/>
          </a:xfrm>
        </p:spPr>
        <p:txBody>
          <a:bodyPr>
            <a:normAutofit/>
          </a:bodyPr>
          <a:lstStyle/>
          <a:p>
            <a:r>
              <a:rPr lang="en-US" sz="3000" dirty="0"/>
              <a:t>Each factor carries its weight</a:t>
            </a:r>
            <a:endParaRPr lang="es-MX" sz="3000" dirty="0"/>
          </a:p>
        </p:txBody>
      </p:sp>
      <p:pic>
        <p:nvPicPr>
          <p:cNvPr id="3" name="Imagen 2">
            <a:extLst>
              <a:ext uri="{FF2B5EF4-FFF2-40B4-BE49-F238E27FC236}">
                <a16:creationId xmlns:a16="http://schemas.microsoft.com/office/drawing/2014/main" id="{3DE95108-0738-487D-A3B5-986B8AF459C3}"/>
              </a:ext>
            </a:extLst>
          </p:cNvPr>
          <p:cNvPicPr>
            <a:picLocks noChangeAspect="1"/>
          </p:cNvPicPr>
          <p:nvPr/>
        </p:nvPicPr>
        <p:blipFill>
          <a:blip r:embed="rId2"/>
          <a:stretch>
            <a:fillRect/>
          </a:stretch>
        </p:blipFill>
        <p:spPr>
          <a:xfrm>
            <a:off x="2151184" y="1871870"/>
            <a:ext cx="7889631" cy="3114259"/>
          </a:xfrm>
          <a:prstGeom prst="rect">
            <a:avLst/>
          </a:prstGeom>
        </p:spPr>
      </p:pic>
    </p:spTree>
    <p:extLst>
      <p:ext uri="{BB962C8B-B14F-4D97-AF65-F5344CB8AC3E}">
        <p14:creationId xmlns:p14="http://schemas.microsoft.com/office/powerpoint/2010/main" val="173983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2CFB3-4F70-4D4A-9AF8-140C0438F3F7}"/>
              </a:ext>
            </a:extLst>
          </p:cNvPr>
          <p:cNvSpPr>
            <a:spLocks noGrp="1"/>
          </p:cNvSpPr>
          <p:nvPr>
            <p:ph type="title"/>
          </p:nvPr>
        </p:nvSpPr>
        <p:spPr/>
        <p:txBody>
          <a:bodyPr>
            <a:normAutofit/>
          </a:bodyPr>
          <a:lstStyle/>
          <a:p>
            <a:r>
              <a:rPr lang="en-US" sz="3200" dirty="0"/>
              <a:t>Traffic light system in the general analysis of the company</a:t>
            </a:r>
            <a:endParaRPr lang="es-MX" sz="3200" dirty="0"/>
          </a:p>
        </p:txBody>
      </p:sp>
      <p:pic>
        <p:nvPicPr>
          <p:cNvPr id="6" name="Imagen 5">
            <a:extLst>
              <a:ext uri="{FF2B5EF4-FFF2-40B4-BE49-F238E27FC236}">
                <a16:creationId xmlns:a16="http://schemas.microsoft.com/office/drawing/2014/main" id="{7F83FA23-464F-4044-B887-BD4442687EDC}"/>
              </a:ext>
            </a:extLst>
          </p:cNvPr>
          <p:cNvPicPr>
            <a:picLocks noChangeAspect="1"/>
          </p:cNvPicPr>
          <p:nvPr/>
        </p:nvPicPr>
        <p:blipFill>
          <a:blip r:embed="rId2"/>
          <a:stretch>
            <a:fillRect/>
          </a:stretch>
        </p:blipFill>
        <p:spPr>
          <a:xfrm>
            <a:off x="1007867" y="937993"/>
            <a:ext cx="10145810" cy="4985742"/>
          </a:xfrm>
          <a:prstGeom prst="rect">
            <a:avLst/>
          </a:prstGeom>
        </p:spPr>
      </p:pic>
      <p:sp>
        <p:nvSpPr>
          <p:cNvPr id="5" name="Rectángulo 4">
            <a:extLst>
              <a:ext uri="{FF2B5EF4-FFF2-40B4-BE49-F238E27FC236}">
                <a16:creationId xmlns:a16="http://schemas.microsoft.com/office/drawing/2014/main" id="{0AE710A3-60DF-4904-BEAA-C261D469F0D4}"/>
              </a:ext>
            </a:extLst>
          </p:cNvPr>
          <p:cNvSpPr/>
          <p:nvPr/>
        </p:nvSpPr>
        <p:spPr>
          <a:xfrm>
            <a:off x="1038323" y="4912739"/>
            <a:ext cx="2970969" cy="10072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9405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39A26-2555-4F09-A763-25102AD5B69C}"/>
              </a:ext>
            </a:extLst>
          </p:cNvPr>
          <p:cNvSpPr>
            <a:spLocks noGrp="1"/>
          </p:cNvSpPr>
          <p:nvPr>
            <p:ph type="title"/>
          </p:nvPr>
        </p:nvSpPr>
        <p:spPr/>
        <p:txBody>
          <a:bodyPr>
            <a:normAutofit/>
          </a:bodyPr>
          <a:lstStyle/>
          <a:p>
            <a:r>
              <a:rPr lang="en-US" sz="3200" dirty="0"/>
              <a:t>ESG ranking application to the discount rate</a:t>
            </a:r>
            <a:endParaRPr lang="es-MX" sz="3200" dirty="0"/>
          </a:p>
        </p:txBody>
      </p:sp>
      <p:pic>
        <p:nvPicPr>
          <p:cNvPr id="8" name="Imagen 7">
            <a:extLst>
              <a:ext uri="{FF2B5EF4-FFF2-40B4-BE49-F238E27FC236}">
                <a16:creationId xmlns:a16="http://schemas.microsoft.com/office/drawing/2014/main" id="{E731DA6E-C260-4394-A3D2-183313ED4F40}"/>
              </a:ext>
            </a:extLst>
          </p:cNvPr>
          <p:cNvPicPr>
            <a:picLocks noChangeAspect="1"/>
          </p:cNvPicPr>
          <p:nvPr/>
        </p:nvPicPr>
        <p:blipFill>
          <a:blip r:embed="rId3"/>
          <a:stretch>
            <a:fillRect/>
          </a:stretch>
        </p:blipFill>
        <p:spPr>
          <a:xfrm>
            <a:off x="823194" y="936000"/>
            <a:ext cx="10545611" cy="4986000"/>
          </a:xfrm>
          <a:prstGeom prst="rect">
            <a:avLst/>
          </a:prstGeom>
        </p:spPr>
      </p:pic>
      <p:sp>
        <p:nvSpPr>
          <p:cNvPr id="5" name="Rectángulo 4">
            <a:extLst>
              <a:ext uri="{FF2B5EF4-FFF2-40B4-BE49-F238E27FC236}">
                <a16:creationId xmlns:a16="http://schemas.microsoft.com/office/drawing/2014/main" id="{D2981CFC-1EE3-48C3-BCAF-428C69F55760}"/>
              </a:ext>
            </a:extLst>
          </p:cNvPr>
          <p:cNvSpPr/>
          <p:nvPr/>
        </p:nvSpPr>
        <p:spPr>
          <a:xfrm>
            <a:off x="4605516" y="4576828"/>
            <a:ext cx="796478" cy="1134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E1CA74AC-D9A8-4C9A-AF3D-A0566062C974}"/>
              </a:ext>
            </a:extLst>
          </p:cNvPr>
          <p:cNvSpPr/>
          <p:nvPr/>
        </p:nvSpPr>
        <p:spPr>
          <a:xfrm>
            <a:off x="2316116" y="4717008"/>
            <a:ext cx="796478" cy="291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99EA8DAE-9106-4033-9254-C050DFED113D}"/>
              </a:ext>
            </a:extLst>
          </p:cNvPr>
          <p:cNvSpPr/>
          <p:nvPr/>
        </p:nvSpPr>
        <p:spPr>
          <a:xfrm>
            <a:off x="2316116" y="5517988"/>
            <a:ext cx="796478" cy="486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recto de flecha 11">
            <a:extLst>
              <a:ext uri="{FF2B5EF4-FFF2-40B4-BE49-F238E27FC236}">
                <a16:creationId xmlns:a16="http://schemas.microsoft.com/office/drawing/2014/main" id="{37466C52-9284-43B6-87C9-BD7C33F01C5B}"/>
              </a:ext>
            </a:extLst>
          </p:cNvPr>
          <p:cNvCxnSpPr/>
          <p:nvPr/>
        </p:nvCxnSpPr>
        <p:spPr>
          <a:xfrm flipH="1" flipV="1">
            <a:off x="3206724" y="4956447"/>
            <a:ext cx="1304661" cy="18770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a:extLst>
              <a:ext uri="{FF2B5EF4-FFF2-40B4-BE49-F238E27FC236}">
                <a16:creationId xmlns:a16="http://schemas.microsoft.com/office/drawing/2014/main" id="{71B1B1B3-B297-4969-8630-1761A8A068AA}"/>
              </a:ext>
            </a:extLst>
          </p:cNvPr>
          <p:cNvCxnSpPr>
            <a:cxnSpLocks/>
          </p:cNvCxnSpPr>
          <p:nvPr/>
        </p:nvCxnSpPr>
        <p:spPr>
          <a:xfrm>
            <a:off x="2315406" y="5144155"/>
            <a:ext cx="0" cy="27073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481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FC9E23-06EB-4EE6-99E4-D01CD795A1E4}"/>
              </a:ext>
            </a:extLst>
          </p:cNvPr>
          <p:cNvPicPr>
            <a:picLocks noChangeAspect="1"/>
          </p:cNvPicPr>
          <p:nvPr/>
        </p:nvPicPr>
        <p:blipFill>
          <a:blip r:embed="rId3"/>
          <a:stretch>
            <a:fillRect/>
          </a:stretch>
        </p:blipFill>
        <p:spPr>
          <a:xfrm>
            <a:off x="851914" y="936000"/>
            <a:ext cx="10488172" cy="4986000"/>
          </a:xfrm>
          <a:prstGeom prst="rect">
            <a:avLst/>
          </a:prstGeom>
        </p:spPr>
      </p:pic>
      <p:sp>
        <p:nvSpPr>
          <p:cNvPr id="2" name="Título 1">
            <a:extLst>
              <a:ext uri="{FF2B5EF4-FFF2-40B4-BE49-F238E27FC236}">
                <a16:creationId xmlns:a16="http://schemas.microsoft.com/office/drawing/2014/main" id="{1CA39A26-2555-4F09-A763-25102AD5B69C}"/>
              </a:ext>
            </a:extLst>
          </p:cNvPr>
          <p:cNvSpPr>
            <a:spLocks noGrp="1"/>
          </p:cNvSpPr>
          <p:nvPr>
            <p:ph type="title"/>
          </p:nvPr>
        </p:nvSpPr>
        <p:spPr/>
        <p:txBody>
          <a:bodyPr>
            <a:normAutofit/>
          </a:bodyPr>
          <a:lstStyle/>
          <a:p>
            <a:r>
              <a:rPr lang="en-US" sz="3200" dirty="0"/>
              <a:t>ESG ranking application to the discount rate</a:t>
            </a:r>
            <a:endParaRPr lang="es-MX" sz="3200" dirty="0"/>
          </a:p>
        </p:txBody>
      </p:sp>
      <p:sp>
        <p:nvSpPr>
          <p:cNvPr id="5" name="Rectángulo 4">
            <a:extLst>
              <a:ext uri="{FF2B5EF4-FFF2-40B4-BE49-F238E27FC236}">
                <a16:creationId xmlns:a16="http://schemas.microsoft.com/office/drawing/2014/main" id="{D2981CFC-1EE3-48C3-BCAF-428C69F55760}"/>
              </a:ext>
            </a:extLst>
          </p:cNvPr>
          <p:cNvSpPr/>
          <p:nvPr/>
        </p:nvSpPr>
        <p:spPr>
          <a:xfrm>
            <a:off x="4605516" y="4576828"/>
            <a:ext cx="796478" cy="1134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E1CA74AC-D9A8-4C9A-AF3D-A0566062C974}"/>
              </a:ext>
            </a:extLst>
          </p:cNvPr>
          <p:cNvSpPr/>
          <p:nvPr/>
        </p:nvSpPr>
        <p:spPr>
          <a:xfrm>
            <a:off x="2316116" y="4717008"/>
            <a:ext cx="796478" cy="291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99EA8DAE-9106-4033-9254-C050DFED113D}"/>
              </a:ext>
            </a:extLst>
          </p:cNvPr>
          <p:cNvSpPr/>
          <p:nvPr/>
        </p:nvSpPr>
        <p:spPr>
          <a:xfrm>
            <a:off x="2316116" y="5517988"/>
            <a:ext cx="796478" cy="486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recto de flecha 11">
            <a:extLst>
              <a:ext uri="{FF2B5EF4-FFF2-40B4-BE49-F238E27FC236}">
                <a16:creationId xmlns:a16="http://schemas.microsoft.com/office/drawing/2014/main" id="{37466C52-9284-43B6-87C9-BD7C33F01C5B}"/>
              </a:ext>
            </a:extLst>
          </p:cNvPr>
          <p:cNvCxnSpPr/>
          <p:nvPr/>
        </p:nvCxnSpPr>
        <p:spPr>
          <a:xfrm flipH="1" flipV="1">
            <a:off x="3206724" y="4956447"/>
            <a:ext cx="1304661" cy="18770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a:extLst>
              <a:ext uri="{FF2B5EF4-FFF2-40B4-BE49-F238E27FC236}">
                <a16:creationId xmlns:a16="http://schemas.microsoft.com/office/drawing/2014/main" id="{71B1B1B3-B297-4969-8630-1761A8A068AA}"/>
              </a:ext>
            </a:extLst>
          </p:cNvPr>
          <p:cNvCxnSpPr>
            <a:cxnSpLocks/>
          </p:cNvCxnSpPr>
          <p:nvPr/>
        </p:nvCxnSpPr>
        <p:spPr>
          <a:xfrm>
            <a:off x="2315406" y="5144155"/>
            <a:ext cx="0" cy="27073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938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a:bodyPr>
          <a:lstStyle/>
          <a:p>
            <a:r>
              <a:rPr lang="it-IT" sz="3200" dirty="0"/>
              <a:t>ESG Worldwide interesting data</a:t>
            </a:r>
          </a:p>
        </p:txBody>
      </p:sp>
      <p:sp>
        <p:nvSpPr>
          <p:cNvPr id="3" name="Segnaposto contenuto 2"/>
          <p:cNvSpPr>
            <a:spLocks noGrp="1"/>
          </p:cNvSpPr>
          <p:nvPr>
            <p:ph idx="1"/>
          </p:nvPr>
        </p:nvSpPr>
        <p:spPr>
          <a:xfrm>
            <a:off x="341933" y="959282"/>
            <a:ext cx="11500104" cy="4939436"/>
          </a:xfrm>
        </p:spPr>
        <p:txBody>
          <a:bodyPr>
            <a:normAutofit/>
          </a:bodyPr>
          <a:lstStyle/>
          <a:p>
            <a:pPr marL="228600" lvl="1">
              <a:spcBef>
                <a:spcPts val="1200"/>
              </a:spcBef>
              <a:spcAft>
                <a:spcPts val="600"/>
              </a:spcAft>
            </a:pPr>
            <a:r>
              <a:rPr lang="es-MX" sz="2000" dirty="0" err="1"/>
              <a:t>Morningstar</a:t>
            </a:r>
            <a:r>
              <a:rPr lang="es-MX" sz="2000" dirty="0"/>
              <a:t>: </a:t>
            </a:r>
            <a:r>
              <a:rPr lang="en-US" sz="2000" dirty="0"/>
              <a:t>16 of 20 ESG stock indexes outperform non-ESG</a:t>
            </a:r>
          </a:p>
          <a:p>
            <a:pPr marL="857250" lvl="1" indent="-400050">
              <a:spcBef>
                <a:spcPts val="1200"/>
              </a:spcBef>
              <a:buFont typeface="+mj-lt"/>
              <a:buAutoNum type="romanLcPeriod"/>
            </a:pPr>
            <a:endParaRPr lang="en-US" dirty="0"/>
          </a:p>
          <a:p>
            <a:pPr marL="1314450" lvl="2" indent="-400050">
              <a:buFont typeface="+mj-lt"/>
              <a:buAutoNum type="romanLcPeriod"/>
            </a:pPr>
            <a:endParaRPr lang="en-US" sz="1600" dirty="0"/>
          </a:p>
          <a:p>
            <a:pPr marL="1314450" lvl="2" indent="-400050">
              <a:buFont typeface="+mj-lt"/>
              <a:buAutoNum type="romanLcPeriod"/>
            </a:pPr>
            <a:endParaRPr lang="en-US" sz="1600" dirty="0"/>
          </a:p>
          <a:p>
            <a:pPr marL="1314450" lvl="2" indent="-400050">
              <a:buFont typeface="+mj-lt"/>
              <a:buAutoNum type="romanLcPeriod"/>
            </a:pPr>
            <a:endParaRPr lang="en-US" sz="1600"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15</a:t>
            </a:fld>
            <a:endParaRPr lang="it-IT" dirty="0"/>
          </a:p>
        </p:txBody>
      </p:sp>
      <p:pic>
        <p:nvPicPr>
          <p:cNvPr id="6" name="Imagen 5">
            <a:extLst>
              <a:ext uri="{FF2B5EF4-FFF2-40B4-BE49-F238E27FC236}">
                <a16:creationId xmlns:a16="http://schemas.microsoft.com/office/drawing/2014/main" id="{D8BBED76-4FA4-4390-AC0B-828770450628}"/>
              </a:ext>
            </a:extLst>
          </p:cNvPr>
          <p:cNvPicPr>
            <a:picLocks noChangeAspect="1"/>
          </p:cNvPicPr>
          <p:nvPr/>
        </p:nvPicPr>
        <p:blipFill>
          <a:blip r:embed="rId3"/>
          <a:stretch>
            <a:fillRect/>
          </a:stretch>
        </p:blipFill>
        <p:spPr>
          <a:xfrm>
            <a:off x="1650404" y="1356544"/>
            <a:ext cx="8883162" cy="4144911"/>
          </a:xfrm>
          <a:prstGeom prst="rect">
            <a:avLst/>
          </a:prstGeom>
        </p:spPr>
      </p:pic>
      <p:sp>
        <p:nvSpPr>
          <p:cNvPr id="7" name="TextBox 10">
            <a:extLst>
              <a:ext uri="{FF2B5EF4-FFF2-40B4-BE49-F238E27FC236}">
                <a16:creationId xmlns:a16="http://schemas.microsoft.com/office/drawing/2014/main" id="{BD13A20F-F038-4B90-AA04-3E51FFEA0EDF}"/>
              </a:ext>
            </a:extLst>
          </p:cNvPr>
          <p:cNvSpPr txBox="1"/>
          <p:nvPr/>
        </p:nvSpPr>
        <p:spPr>
          <a:xfrm>
            <a:off x="1300251" y="5557316"/>
            <a:ext cx="10781461" cy="738664"/>
          </a:xfrm>
          <a:prstGeom prst="rect">
            <a:avLst/>
          </a:prstGeom>
          <a:noFill/>
        </p:spPr>
        <p:txBody>
          <a:bodyPr wrap="square" rtlCol="0">
            <a:spAutoFit/>
          </a:bodyPr>
          <a:lstStyle/>
          <a:p>
            <a:r>
              <a:rPr lang="en-US" sz="1400" b="1" dirty="0">
                <a:solidFill>
                  <a:srgbClr val="0070C0"/>
                </a:solidFill>
                <a:latin typeface="Avenir Roman"/>
              </a:rPr>
              <a:t>ESG (ESG Impact Index Fund), </a:t>
            </a:r>
            <a:r>
              <a:rPr lang="en-US" sz="1400" b="1" dirty="0">
                <a:solidFill>
                  <a:srgbClr val="C00000"/>
                </a:solidFill>
                <a:latin typeface="Avenir Roman"/>
              </a:rPr>
              <a:t>GSPC (SP500), </a:t>
            </a:r>
            <a:r>
              <a:rPr lang="en-US" sz="1400" b="1" dirty="0">
                <a:solidFill>
                  <a:srgbClr val="00B050"/>
                </a:solidFill>
                <a:latin typeface="Avenir Roman"/>
              </a:rPr>
              <a:t>ESGV (Vanguard ESG U.S. Stock ETF), </a:t>
            </a:r>
            <a:r>
              <a:rPr lang="en-US" sz="1400" b="1" dirty="0">
                <a:solidFill>
                  <a:srgbClr val="7030A0"/>
                </a:solidFill>
                <a:latin typeface="Avenir Roman"/>
              </a:rPr>
              <a:t>SUSA (MSCI USA ESG Select), </a:t>
            </a:r>
            <a:r>
              <a:rPr lang="en-US" sz="1400" b="1" dirty="0">
                <a:solidFill>
                  <a:srgbClr val="FFC000"/>
                </a:solidFill>
                <a:latin typeface="Avenir Roman"/>
              </a:rPr>
              <a:t>BJK (</a:t>
            </a:r>
            <a:r>
              <a:rPr lang="en-US" sz="1400" b="1" dirty="0" err="1">
                <a:solidFill>
                  <a:srgbClr val="FFC000"/>
                </a:solidFill>
                <a:latin typeface="Avenir Roman"/>
              </a:rPr>
              <a:t>VanEck</a:t>
            </a:r>
            <a:r>
              <a:rPr lang="en-US" sz="1400" b="1" dirty="0">
                <a:solidFill>
                  <a:srgbClr val="FFC000"/>
                </a:solidFill>
                <a:latin typeface="Avenir Roman"/>
              </a:rPr>
              <a:t> Vectors Gaming), </a:t>
            </a:r>
            <a:r>
              <a:rPr lang="en-US" sz="1400" b="1" dirty="0">
                <a:solidFill>
                  <a:srgbClr val="FF6600"/>
                </a:solidFill>
                <a:latin typeface="Avenir Roman"/>
              </a:rPr>
              <a:t>VSGX (Vanguard ESG International Stock ETF)</a:t>
            </a:r>
            <a:r>
              <a:rPr lang="en-US" sz="1400" b="1" dirty="0">
                <a:latin typeface="Avenir Roman"/>
              </a:rPr>
              <a:t> 3y graph </a:t>
            </a:r>
            <a:br>
              <a:rPr lang="en-US" sz="1400" b="1" dirty="0">
                <a:latin typeface="Avenir Roman"/>
              </a:rPr>
            </a:br>
            <a:r>
              <a:rPr lang="en-US" sz="1400" b="1" dirty="0">
                <a:latin typeface="Avenir Roman"/>
              </a:rPr>
              <a:t>Source: </a:t>
            </a:r>
            <a:r>
              <a:rPr lang="en-US" sz="1400" dirty="0">
                <a:latin typeface="Avenir Roman"/>
              </a:rPr>
              <a:t>Yahoo! Finance (last updated May 15</a:t>
            </a:r>
            <a:r>
              <a:rPr lang="en-US" sz="1400" baseline="30000" dirty="0">
                <a:latin typeface="Avenir Roman"/>
              </a:rPr>
              <a:t>th</a:t>
            </a:r>
            <a:r>
              <a:rPr lang="en-US" sz="1400" dirty="0">
                <a:latin typeface="Avenir Roman"/>
              </a:rPr>
              <a:t>, 2019</a:t>
            </a:r>
            <a:r>
              <a:rPr lang="en-US" sz="1400" b="1" dirty="0">
                <a:latin typeface="Avenir Roman"/>
              </a:rPr>
              <a:t>)</a:t>
            </a:r>
            <a:endParaRPr lang="en-US" sz="1400" dirty="0">
              <a:latin typeface="Avenir Roman"/>
            </a:endParaRPr>
          </a:p>
        </p:txBody>
      </p:sp>
    </p:spTree>
    <p:extLst>
      <p:ext uri="{BB962C8B-B14F-4D97-AF65-F5344CB8AC3E}">
        <p14:creationId xmlns:p14="http://schemas.microsoft.com/office/powerpoint/2010/main" val="143019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a:bodyPr>
          <a:lstStyle/>
          <a:p>
            <a:r>
              <a:rPr lang="it-IT" sz="3200" dirty="0"/>
              <a:t>ESG Worldwide interesting data</a:t>
            </a:r>
          </a:p>
        </p:txBody>
      </p:sp>
      <p:sp>
        <p:nvSpPr>
          <p:cNvPr id="3" name="Segnaposto contenuto 2"/>
          <p:cNvSpPr>
            <a:spLocks noGrp="1"/>
          </p:cNvSpPr>
          <p:nvPr>
            <p:ph idx="1"/>
          </p:nvPr>
        </p:nvSpPr>
        <p:spPr>
          <a:xfrm>
            <a:off x="55567" y="959282"/>
            <a:ext cx="8668747" cy="4939436"/>
          </a:xfrm>
        </p:spPr>
        <p:txBody>
          <a:bodyPr>
            <a:normAutofit/>
          </a:bodyPr>
          <a:lstStyle/>
          <a:p>
            <a:pPr marL="228600" lvl="1">
              <a:spcBef>
                <a:spcPts val="1200"/>
              </a:spcBef>
              <a:spcAft>
                <a:spcPts val="600"/>
              </a:spcAft>
            </a:pPr>
            <a:r>
              <a:rPr lang="en-US" sz="2000" dirty="0"/>
              <a:t>The most common funds, exclude companies, sectors, countries that lack ESG policies</a:t>
            </a:r>
          </a:p>
          <a:p>
            <a:pPr marL="228600" lvl="1">
              <a:spcBef>
                <a:spcPts val="1200"/>
              </a:spcBef>
              <a:spcAft>
                <a:spcPts val="600"/>
              </a:spcAft>
            </a:pPr>
            <a:r>
              <a:rPr lang="en-US" sz="2000" dirty="0"/>
              <a:t>Main ESG factors searched</a:t>
            </a:r>
          </a:p>
          <a:p>
            <a:pPr marL="1314450" lvl="2" indent="-400050">
              <a:spcBef>
                <a:spcPts val="1200"/>
              </a:spcBef>
              <a:spcAft>
                <a:spcPts val="600"/>
              </a:spcAft>
              <a:buFont typeface="+mj-lt"/>
              <a:buAutoNum type="romanLcPeriod"/>
            </a:pPr>
            <a:r>
              <a:rPr lang="en-US" dirty="0"/>
              <a:t>Gender equality: Women in governing bodies</a:t>
            </a:r>
          </a:p>
          <a:p>
            <a:pPr marL="1314450" lvl="2" indent="-400050">
              <a:spcBef>
                <a:spcPts val="1200"/>
              </a:spcBef>
              <a:spcAft>
                <a:spcPts val="600"/>
              </a:spcAft>
              <a:buFont typeface="+mj-lt"/>
              <a:buAutoNum type="romanLcPeriod"/>
            </a:pPr>
            <a:r>
              <a:rPr lang="en-US" dirty="0"/>
              <a:t>Environment: Reduction of CO2 emissions</a:t>
            </a:r>
          </a:p>
          <a:p>
            <a:pPr marL="1314450" lvl="2" indent="-400050">
              <a:spcBef>
                <a:spcPts val="1200"/>
              </a:spcBef>
              <a:spcAft>
                <a:spcPts val="600"/>
              </a:spcAft>
              <a:buFont typeface="+mj-lt"/>
              <a:buAutoNum type="romanLcPeriod"/>
            </a:pPr>
            <a:r>
              <a:rPr lang="en-US" dirty="0"/>
              <a:t>Financing of renewable energies</a:t>
            </a:r>
          </a:p>
          <a:p>
            <a:pPr>
              <a:spcBef>
                <a:spcPts val="1200"/>
              </a:spcBef>
              <a:spcAft>
                <a:spcPts val="600"/>
              </a:spcAft>
            </a:pPr>
            <a:r>
              <a:rPr lang="en-US" sz="2000" dirty="0"/>
              <a:t>The ESG investment has gained significant momentum in the last 3 years. Worldwide, in 2018 it reaches 23 trillion dollars (30% of the assets managed worldwide)</a:t>
            </a:r>
          </a:p>
          <a:p>
            <a:pPr>
              <a:spcBef>
                <a:spcPts val="1200"/>
              </a:spcBef>
              <a:spcAft>
                <a:spcPts val="600"/>
              </a:spcAft>
            </a:pPr>
            <a:r>
              <a:rPr lang="en-US" sz="2000" dirty="0"/>
              <a:t>The incorporation of ESG factors has mainly been carried out in the US, followed by Europe and Canada.</a:t>
            </a:r>
            <a:endParaRPr lang="it-IT" sz="2000" dirty="0"/>
          </a:p>
          <a:p>
            <a:pPr marL="857250" lvl="1" indent="-400050">
              <a:spcBef>
                <a:spcPts val="1200"/>
              </a:spcBef>
              <a:buFont typeface="+mj-lt"/>
              <a:buAutoNum type="romanLcPeriod"/>
            </a:pPr>
            <a:endParaRPr lang="en-US" dirty="0"/>
          </a:p>
          <a:p>
            <a:pPr marL="1314450" lvl="2" indent="-400050">
              <a:buFont typeface="+mj-lt"/>
              <a:buAutoNum type="romanLcPeriod"/>
            </a:pPr>
            <a:endParaRPr lang="en-US" sz="1600" dirty="0"/>
          </a:p>
          <a:p>
            <a:pPr marL="1314450" lvl="2" indent="-400050">
              <a:buFont typeface="+mj-lt"/>
              <a:buAutoNum type="romanLcPeriod"/>
            </a:pPr>
            <a:endParaRPr lang="en-US" sz="1600" dirty="0"/>
          </a:p>
          <a:p>
            <a:pPr marL="1314450" lvl="2" indent="-400050">
              <a:buFont typeface="+mj-lt"/>
              <a:buAutoNum type="romanLcPeriod"/>
            </a:pPr>
            <a:endParaRPr lang="en-US" sz="1600"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16</a:t>
            </a:fld>
            <a:endParaRPr lang="it-IT" dirty="0"/>
          </a:p>
        </p:txBody>
      </p:sp>
      <p:pic>
        <p:nvPicPr>
          <p:cNvPr id="7" name="Imagen 6">
            <a:extLst>
              <a:ext uri="{FF2B5EF4-FFF2-40B4-BE49-F238E27FC236}">
                <a16:creationId xmlns:a16="http://schemas.microsoft.com/office/drawing/2014/main" id="{7C615E87-635C-4992-BF26-3D28B80FB74B}"/>
              </a:ext>
            </a:extLst>
          </p:cNvPr>
          <p:cNvPicPr>
            <a:picLocks noChangeAspect="1"/>
          </p:cNvPicPr>
          <p:nvPr/>
        </p:nvPicPr>
        <p:blipFill>
          <a:blip r:embed="rId3"/>
          <a:stretch>
            <a:fillRect/>
          </a:stretch>
        </p:blipFill>
        <p:spPr>
          <a:xfrm>
            <a:off x="8724314" y="1405342"/>
            <a:ext cx="3200400" cy="3743325"/>
          </a:xfrm>
          <a:prstGeom prst="rect">
            <a:avLst/>
          </a:prstGeom>
        </p:spPr>
      </p:pic>
      <p:sp>
        <p:nvSpPr>
          <p:cNvPr id="8" name="CuadroTexto 7">
            <a:extLst>
              <a:ext uri="{FF2B5EF4-FFF2-40B4-BE49-F238E27FC236}">
                <a16:creationId xmlns:a16="http://schemas.microsoft.com/office/drawing/2014/main" id="{48107CF3-1C2B-41D8-B628-818926F2A503}"/>
              </a:ext>
            </a:extLst>
          </p:cNvPr>
          <p:cNvSpPr txBox="1"/>
          <p:nvPr/>
        </p:nvSpPr>
        <p:spPr>
          <a:xfrm>
            <a:off x="8576206" y="5236629"/>
            <a:ext cx="3560227" cy="230832"/>
          </a:xfrm>
          <a:prstGeom prst="rect">
            <a:avLst/>
          </a:prstGeom>
          <a:noFill/>
          <a:ln>
            <a:noFill/>
          </a:ln>
        </p:spPr>
        <p:txBody>
          <a:bodyPr wrap="square" rtlCol="0" anchor="ctr" anchorCtr="1">
            <a:spAutoFit/>
          </a:bodyPr>
          <a:lstStyle/>
          <a:p>
            <a:r>
              <a:rPr lang="en-US" sz="900" dirty="0"/>
              <a:t>Source: Global Sustainable Investment Review 2016, GSIA </a:t>
            </a:r>
            <a:endParaRPr lang="es-MX" sz="900" dirty="0">
              <a:latin typeface="Avenir Roman"/>
            </a:endParaRPr>
          </a:p>
        </p:txBody>
      </p:sp>
    </p:spTree>
    <p:extLst>
      <p:ext uri="{BB962C8B-B14F-4D97-AF65-F5344CB8AC3E}">
        <p14:creationId xmlns:p14="http://schemas.microsoft.com/office/powerpoint/2010/main" val="146550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859A8-676C-43F1-BF5E-418B3809C87E}"/>
              </a:ext>
            </a:extLst>
          </p:cNvPr>
          <p:cNvSpPr>
            <a:spLocks noGrp="1"/>
          </p:cNvSpPr>
          <p:nvPr>
            <p:ph type="title"/>
          </p:nvPr>
        </p:nvSpPr>
        <p:spPr/>
        <p:txBody>
          <a:bodyPr>
            <a:normAutofit/>
          </a:bodyPr>
          <a:lstStyle/>
          <a:p>
            <a:r>
              <a:rPr lang="es-MX" sz="3200" dirty="0" err="1"/>
              <a:t>Conclusions</a:t>
            </a:r>
            <a:endParaRPr lang="es-MX" sz="3200" dirty="0"/>
          </a:p>
        </p:txBody>
      </p:sp>
      <p:sp>
        <p:nvSpPr>
          <p:cNvPr id="3" name="Marcador de contenido 2">
            <a:extLst>
              <a:ext uri="{FF2B5EF4-FFF2-40B4-BE49-F238E27FC236}">
                <a16:creationId xmlns:a16="http://schemas.microsoft.com/office/drawing/2014/main" id="{0CF8214D-AB41-423B-B0FB-6A366391FB65}"/>
              </a:ext>
            </a:extLst>
          </p:cNvPr>
          <p:cNvSpPr>
            <a:spLocks noGrp="1"/>
          </p:cNvSpPr>
          <p:nvPr>
            <p:ph idx="1"/>
          </p:nvPr>
        </p:nvSpPr>
        <p:spPr/>
        <p:txBody>
          <a:bodyPr>
            <a:normAutofit/>
          </a:bodyPr>
          <a:lstStyle/>
          <a:p>
            <a:pPr>
              <a:spcAft>
                <a:spcPts val="1200"/>
              </a:spcAft>
            </a:pPr>
            <a:r>
              <a:rPr lang="en-US" sz="2000" dirty="0"/>
              <a:t>It is a fact that the tendency is to move into socially responsible investments</a:t>
            </a:r>
          </a:p>
          <a:p>
            <a:pPr>
              <a:spcAft>
                <a:spcPts val="1200"/>
              </a:spcAft>
            </a:pPr>
            <a:r>
              <a:rPr lang="en-US" sz="2000" dirty="0"/>
              <a:t>It is not a minor issue to incorporate ESG in the investment process</a:t>
            </a:r>
          </a:p>
          <a:p>
            <a:pPr>
              <a:spcAft>
                <a:spcPts val="1200"/>
              </a:spcAft>
            </a:pPr>
            <a:r>
              <a:rPr lang="en-US" sz="2000" dirty="0"/>
              <a:t>It implies an important commitment of time and resources </a:t>
            </a:r>
          </a:p>
          <a:p>
            <a:pPr>
              <a:spcAft>
                <a:spcPts val="1200"/>
              </a:spcAft>
            </a:pPr>
            <a:r>
              <a:rPr lang="en-US" sz="2000" dirty="0"/>
              <a:t>If we want to do it well, we must give the importance it deserves, as well as respect the ESG result although we should not invest in something that we would have liked</a:t>
            </a:r>
          </a:p>
          <a:p>
            <a:pPr>
              <a:spcAft>
                <a:spcPts val="1200"/>
              </a:spcAft>
            </a:pPr>
            <a:r>
              <a:rPr lang="en-US" sz="2000" dirty="0"/>
              <a:t>It is a process of continuous education and updating</a:t>
            </a:r>
          </a:p>
          <a:p>
            <a:pPr>
              <a:spcAft>
                <a:spcPts val="1200"/>
              </a:spcAft>
            </a:pPr>
            <a:r>
              <a:rPr lang="en-US" sz="2000" dirty="0"/>
              <a:t>important to continue gaining experience, as well as to incorporate new methodology or ESG factors that add value to the analysis</a:t>
            </a:r>
          </a:p>
          <a:p>
            <a:pPr>
              <a:spcAft>
                <a:spcPts val="1200"/>
              </a:spcAft>
            </a:pPr>
            <a:r>
              <a:rPr lang="en-US" sz="2000" dirty="0"/>
              <a:t>Will allow us to know better in what we are investing, as well as a better risk management process</a:t>
            </a:r>
          </a:p>
          <a:p>
            <a:pPr marL="0" indent="0">
              <a:buNone/>
            </a:pPr>
            <a:endParaRPr lang="en-US" sz="2000" dirty="0"/>
          </a:p>
        </p:txBody>
      </p:sp>
    </p:spTree>
    <p:extLst>
      <p:ext uri="{BB962C8B-B14F-4D97-AF65-F5344CB8AC3E}">
        <p14:creationId xmlns:p14="http://schemas.microsoft.com/office/powerpoint/2010/main" val="128273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arth">
            <a:extLst>
              <a:ext uri="{FF2B5EF4-FFF2-40B4-BE49-F238E27FC236}">
                <a16:creationId xmlns:a16="http://schemas.microsoft.com/office/drawing/2014/main" id="{311E3E6A-CDA3-4BE5-80C8-FCA5CE7552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520" y="2160559"/>
            <a:ext cx="1099625" cy="1099625"/>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a:extLst>
              <a:ext uri="{FF2B5EF4-FFF2-40B4-BE49-F238E27FC236}">
                <a16:creationId xmlns:a16="http://schemas.microsoft.com/office/drawing/2014/main" id="{2E42DB92-1F8A-4BC9-AD51-B05A31BBF947}"/>
              </a:ext>
            </a:extLst>
          </p:cNvPr>
          <p:cNvSpPr txBox="1">
            <a:spLocks/>
          </p:cNvSpPr>
          <p:nvPr/>
        </p:nvSpPr>
        <p:spPr>
          <a:xfrm>
            <a:off x="1042416" y="1897925"/>
            <a:ext cx="10107168" cy="168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10700" b="1" dirty="0">
                <a:solidFill>
                  <a:srgbClr val="002060"/>
                </a:solidFill>
                <a:latin typeface="+mn-lt"/>
              </a:rPr>
              <a:t>THANK Y   U!</a:t>
            </a:r>
          </a:p>
        </p:txBody>
      </p:sp>
      <p:sp>
        <p:nvSpPr>
          <p:cNvPr id="7" name="Sottotitolo 2">
            <a:extLst>
              <a:ext uri="{FF2B5EF4-FFF2-40B4-BE49-F238E27FC236}">
                <a16:creationId xmlns:a16="http://schemas.microsoft.com/office/drawing/2014/main" id="{1A107651-9274-4244-A96B-BE28A962721B}"/>
              </a:ext>
            </a:extLst>
          </p:cNvPr>
          <p:cNvSpPr txBox="1">
            <a:spLocks/>
          </p:cNvSpPr>
          <p:nvPr/>
        </p:nvSpPr>
        <p:spPr>
          <a:xfrm>
            <a:off x="1042416" y="4010538"/>
            <a:ext cx="10107168" cy="1077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a:solidFill>
                  <a:schemeClr val="bg1">
                    <a:lumMod val="50000"/>
                  </a:schemeClr>
                </a:solidFill>
              </a:rPr>
              <a:t>hislas@vitalis.com.mx</a:t>
            </a:r>
          </a:p>
        </p:txBody>
      </p:sp>
    </p:spTree>
    <p:extLst>
      <p:ext uri="{BB962C8B-B14F-4D97-AF65-F5344CB8AC3E}">
        <p14:creationId xmlns:p14="http://schemas.microsoft.com/office/powerpoint/2010/main" val="98348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a:bodyPr>
          <a:lstStyle/>
          <a:p>
            <a:r>
              <a:rPr lang="it-IT" sz="3200" dirty="0"/>
              <a:t>About the author</a:t>
            </a:r>
          </a:p>
        </p:txBody>
      </p:sp>
      <p:sp>
        <p:nvSpPr>
          <p:cNvPr id="3" name="Segnaposto contenuto 2"/>
          <p:cNvSpPr>
            <a:spLocks noGrp="1"/>
          </p:cNvSpPr>
          <p:nvPr>
            <p:ph idx="1"/>
          </p:nvPr>
        </p:nvSpPr>
        <p:spPr>
          <a:xfrm>
            <a:off x="775089" y="1420420"/>
            <a:ext cx="7053072" cy="3800984"/>
          </a:xfrm>
        </p:spPr>
        <p:txBody>
          <a:bodyPr>
            <a:normAutofit/>
          </a:bodyPr>
          <a:lstStyle/>
          <a:p>
            <a:pPr marL="0" indent="0" algn="just">
              <a:buNone/>
            </a:pPr>
            <a:r>
              <a:rPr lang="en-US" u="sng" dirty="0"/>
              <a:t>Héctor Islas </a:t>
            </a:r>
            <a:r>
              <a:rPr lang="en-US" u="sng" dirty="0" err="1"/>
              <a:t>Terán</a:t>
            </a:r>
            <a:endParaRPr lang="en-US" u="sng" dirty="0"/>
          </a:p>
          <a:p>
            <a:pPr marL="0" indent="0" algn="just">
              <a:buNone/>
            </a:pPr>
            <a:endParaRPr lang="en-US" u="sng" dirty="0"/>
          </a:p>
          <a:p>
            <a:pPr algn="just"/>
            <a:r>
              <a:rPr lang="en-US" sz="2000" dirty="0"/>
              <a:t>Actuary student at Faculty of Sciences UNAM (Mexico City)</a:t>
            </a:r>
          </a:p>
          <a:p>
            <a:pPr algn="just"/>
            <a:endParaRPr lang="en-US" sz="2000" dirty="0"/>
          </a:p>
          <a:p>
            <a:pPr algn="just"/>
            <a:r>
              <a:rPr lang="en-US" sz="2000" dirty="0"/>
              <a:t>Head of Research and Risk Management at VITALIS Asset Management.</a:t>
            </a:r>
          </a:p>
          <a:p>
            <a:pPr marL="0" indent="0" algn="just">
              <a:buNone/>
            </a:pPr>
            <a:endParaRPr lang="en-US" sz="2000" dirty="0"/>
          </a:p>
          <a:p>
            <a:pPr algn="just"/>
            <a:r>
              <a:rPr lang="en-US" sz="2000" dirty="0"/>
              <a:t>Member of AFIR-ERM since 2017 and has been collaborating as a volunteer with the section board.</a:t>
            </a:r>
          </a:p>
        </p:txBody>
      </p:sp>
      <p:sp>
        <p:nvSpPr>
          <p:cNvPr id="4" name="Segnaposto numero diapositiva 3"/>
          <p:cNvSpPr>
            <a:spLocks noGrp="1"/>
          </p:cNvSpPr>
          <p:nvPr>
            <p:ph type="sldNum" sz="quarter" idx="12"/>
          </p:nvPr>
        </p:nvSpPr>
        <p:spPr/>
        <p:txBody>
          <a:bodyPr/>
          <a:lstStyle/>
          <a:p>
            <a:fld id="{2BA1292A-03A9-4707-88A2-3F81F831B259}" type="slidenum">
              <a:rPr lang="it-IT" smtClean="0"/>
              <a:t>2</a:t>
            </a:fld>
            <a:endParaRPr lang="it-IT" dirty="0"/>
          </a:p>
        </p:txBody>
      </p:sp>
      <p:pic>
        <p:nvPicPr>
          <p:cNvPr id="7" name="Imagen 6" descr="Imagen que contiene persona, hombre, traje, pared&#10;&#10;Descripción generada automáticamente">
            <a:extLst>
              <a:ext uri="{FF2B5EF4-FFF2-40B4-BE49-F238E27FC236}">
                <a16:creationId xmlns:a16="http://schemas.microsoft.com/office/drawing/2014/main" id="{919D67BB-BF3F-4C00-A85C-8D4CEC6E206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617788" y="1420420"/>
            <a:ext cx="2561812" cy="3800984"/>
          </a:xfrm>
          <a:prstGeom prst="rect">
            <a:avLst/>
          </a:prstGeom>
        </p:spPr>
      </p:pic>
    </p:spTree>
    <p:extLst>
      <p:ext uri="{BB962C8B-B14F-4D97-AF65-F5344CB8AC3E}">
        <p14:creationId xmlns:p14="http://schemas.microsoft.com/office/powerpoint/2010/main" val="396223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a:bodyPr>
          <a:lstStyle/>
          <a:p>
            <a:r>
              <a:rPr lang="it-IT" sz="3200" dirty="0"/>
              <a:t>ESG (Environmental, Social, Governance)</a:t>
            </a:r>
          </a:p>
        </p:txBody>
      </p:sp>
      <p:sp>
        <p:nvSpPr>
          <p:cNvPr id="4" name="Segnaposto numero diapositiva 3"/>
          <p:cNvSpPr>
            <a:spLocks noGrp="1"/>
          </p:cNvSpPr>
          <p:nvPr>
            <p:ph type="sldNum" sz="quarter" idx="12"/>
          </p:nvPr>
        </p:nvSpPr>
        <p:spPr/>
        <p:txBody>
          <a:bodyPr/>
          <a:lstStyle/>
          <a:p>
            <a:fld id="{2BA1292A-03A9-4707-88A2-3F81F831B259}" type="slidenum">
              <a:rPr lang="it-IT" smtClean="0"/>
              <a:t>3</a:t>
            </a:fld>
            <a:endParaRPr lang="it-IT" dirty="0"/>
          </a:p>
        </p:txBody>
      </p:sp>
      <p:pic>
        <p:nvPicPr>
          <p:cNvPr id="11" name="Imagen 10">
            <a:extLst>
              <a:ext uri="{FF2B5EF4-FFF2-40B4-BE49-F238E27FC236}">
                <a16:creationId xmlns:a16="http://schemas.microsoft.com/office/drawing/2014/main" id="{F9708A33-DB92-496E-AF99-070608475368}"/>
              </a:ext>
            </a:extLst>
          </p:cNvPr>
          <p:cNvPicPr>
            <a:picLocks noChangeAspect="1"/>
          </p:cNvPicPr>
          <p:nvPr/>
        </p:nvPicPr>
        <p:blipFill rotWithShape="1">
          <a:blip r:embed="rId3">
            <a:extLst>
              <a:ext uri="{28A0092B-C50C-407E-A947-70E740481C1C}">
                <a14:useLocalDpi xmlns:a14="http://schemas.microsoft.com/office/drawing/2010/main" val="0"/>
              </a:ext>
            </a:extLst>
          </a:blip>
          <a:srcRect l="9460" t="10792" r="6280" b="6179"/>
          <a:stretch/>
        </p:blipFill>
        <p:spPr>
          <a:xfrm>
            <a:off x="1550715" y="911849"/>
            <a:ext cx="9082539" cy="5034302"/>
          </a:xfrm>
          <a:prstGeom prst="rect">
            <a:avLst/>
          </a:prstGeom>
        </p:spPr>
      </p:pic>
    </p:spTree>
    <p:extLst>
      <p:ext uri="{BB962C8B-B14F-4D97-AF65-F5344CB8AC3E}">
        <p14:creationId xmlns:p14="http://schemas.microsoft.com/office/powerpoint/2010/main" val="23904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a:bodyPr>
          <a:lstStyle/>
          <a:p>
            <a:r>
              <a:rPr lang="it-IT" sz="3200" dirty="0"/>
              <a:t>ESG (Environmental, Social, Governance)</a:t>
            </a:r>
          </a:p>
        </p:txBody>
      </p:sp>
      <p:sp>
        <p:nvSpPr>
          <p:cNvPr id="3" name="Segnaposto contenuto 2"/>
          <p:cNvSpPr>
            <a:spLocks noGrp="1"/>
          </p:cNvSpPr>
          <p:nvPr>
            <p:ph idx="1"/>
          </p:nvPr>
        </p:nvSpPr>
        <p:spPr>
          <a:xfrm>
            <a:off x="362712" y="1118489"/>
            <a:ext cx="5800344" cy="4939436"/>
          </a:xfrm>
        </p:spPr>
        <p:txBody>
          <a:bodyPr>
            <a:normAutofit/>
          </a:bodyPr>
          <a:lstStyle/>
          <a:p>
            <a:pPr marL="0" indent="0" algn="just">
              <a:buNone/>
            </a:pPr>
            <a:r>
              <a:rPr lang="en-US" sz="2000" dirty="0"/>
              <a:t>Responsible investment is an approach to investing that aims to incorporate environmental, social and governance (ESG) factors into investment decisions, to better manage risk and generate sustainable, long-term returns.</a:t>
            </a:r>
          </a:p>
          <a:p>
            <a:pPr marL="0" indent="0" algn="just">
              <a:buNone/>
            </a:pPr>
            <a:endParaRPr lang="it-IT" sz="2000" dirty="0"/>
          </a:p>
          <a:p>
            <a:pPr lvl="1"/>
            <a:r>
              <a:rPr lang="it-IT" sz="2000" dirty="0"/>
              <a:t>Environmental</a:t>
            </a:r>
          </a:p>
          <a:p>
            <a:pPr lvl="1"/>
            <a:endParaRPr lang="it-IT" sz="2000" dirty="0"/>
          </a:p>
          <a:p>
            <a:pPr lvl="1"/>
            <a:r>
              <a:rPr lang="it-IT" sz="2000" dirty="0"/>
              <a:t>Social</a:t>
            </a:r>
          </a:p>
          <a:p>
            <a:pPr lvl="1"/>
            <a:endParaRPr lang="it-IT" sz="2000" dirty="0"/>
          </a:p>
          <a:p>
            <a:pPr lvl="1"/>
            <a:r>
              <a:rPr lang="it-IT" sz="2000" dirty="0"/>
              <a:t>Governance</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4</a:t>
            </a:fld>
            <a:endParaRPr lang="it-IT" dirty="0"/>
          </a:p>
        </p:txBody>
      </p:sp>
      <p:pic>
        <p:nvPicPr>
          <p:cNvPr id="15" name="Imagen 14">
            <a:extLst>
              <a:ext uri="{FF2B5EF4-FFF2-40B4-BE49-F238E27FC236}">
                <a16:creationId xmlns:a16="http://schemas.microsoft.com/office/drawing/2014/main" id="{0DC8BE88-84BE-4263-A876-648FE9410A2F}"/>
              </a:ext>
            </a:extLst>
          </p:cNvPr>
          <p:cNvPicPr>
            <a:picLocks noChangeAspect="1"/>
          </p:cNvPicPr>
          <p:nvPr/>
        </p:nvPicPr>
        <p:blipFill>
          <a:blip r:embed="rId3"/>
          <a:stretch>
            <a:fillRect/>
          </a:stretch>
        </p:blipFill>
        <p:spPr>
          <a:xfrm>
            <a:off x="6884894" y="1"/>
            <a:ext cx="5307106" cy="5862918"/>
          </a:xfrm>
          <a:prstGeom prst="rect">
            <a:avLst/>
          </a:prstGeom>
        </p:spPr>
      </p:pic>
      <p:pic>
        <p:nvPicPr>
          <p:cNvPr id="16" name="Imagen 15">
            <a:extLst>
              <a:ext uri="{FF2B5EF4-FFF2-40B4-BE49-F238E27FC236}">
                <a16:creationId xmlns:a16="http://schemas.microsoft.com/office/drawing/2014/main" id="{525D8ECD-3464-4FF4-804C-7F2E767B4F6F}"/>
              </a:ext>
            </a:extLst>
          </p:cNvPr>
          <p:cNvPicPr>
            <a:picLocks noChangeAspect="1"/>
          </p:cNvPicPr>
          <p:nvPr/>
        </p:nvPicPr>
        <p:blipFill rotWithShape="1">
          <a:blip r:embed="rId4"/>
          <a:srcRect r="44163"/>
          <a:stretch/>
        </p:blipFill>
        <p:spPr>
          <a:xfrm>
            <a:off x="3667245" y="2872069"/>
            <a:ext cx="3217649" cy="2990850"/>
          </a:xfrm>
          <a:prstGeom prst="rect">
            <a:avLst/>
          </a:prstGeom>
        </p:spPr>
      </p:pic>
    </p:spTree>
    <p:extLst>
      <p:ext uri="{BB962C8B-B14F-4D97-AF65-F5344CB8AC3E}">
        <p14:creationId xmlns:p14="http://schemas.microsoft.com/office/powerpoint/2010/main" val="251316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ACBE5-5BF8-4258-A218-4EDB00917C1A}"/>
              </a:ext>
            </a:extLst>
          </p:cNvPr>
          <p:cNvSpPr>
            <a:spLocks noGrp="1"/>
          </p:cNvSpPr>
          <p:nvPr>
            <p:ph type="title"/>
          </p:nvPr>
        </p:nvSpPr>
        <p:spPr/>
        <p:txBody>
          <a:bodyPr>
            <a:normAutofit/>
          </a:bodyPr>
          <a:lstStyle/>
          <a:p>
            <a:r>
              <a:rPr lang="es-MX" sz="3200" dirty="0" err="1"/>
              <a:t>Examples</a:t>
            </a:r>
            <a:r>
              <a:rPr lang="es-MX" sz="3200" dirty="0"/>
              <a:t> </a:t>
            </a:r>
            <a:r>
              <a:rPr lang="es-MX" sz="3200" dirty="0" err="1"/>
              <a:t>of</a:t>
            </a:r>
            <a:r>
              <a:rPr lang="es-MX" sz="3200" dirty="0"/>
              <a:t> ESG Issues</a:t>
            </a:r>
          </a:p>
        </p:txBody>
      </p:sp>
      <p:sp>
        <p:nvSpPr>
          <p:cNvPr id="3" name="Marcador de contenido 2">
            <a:extLst>
              <a:ext uri="{FF2B5EF4-FFF2-40B4-BE49-F238E27FC236}">
                <a16:creationId xmlns:a16="http://schemas.microsoft.com/office/drawing/2014/main" id="{50426D6B-00C7-4B9A-9C4F-736B970BC94F}"/>
              </a:ext>
            </a:extLst>
          </p:cNvPr>
          <p:cNvSpPr>
            <a:spLocks noGrp="1"/>
          </p:cNvSpPr>
          <p:nvPr>
            <p:ph idx="1"/>
          </p:nvPr>
        </p:nvSpPr>
        <p:spPr>
          <a:xfrm>
            <a:off x="2797945" y="1212159"/>
            <a:ext cx="4251491" cy="5059119"/>
          </a:xfrm>
        </p:spPr>
        <p:txBody>
          <a:bodyPr>
            <a:noAutofit/>
          </a:bodyPr>
          <a:lstStyle/>
          <a:p>
            <a:pPr lvl="1" algn="just"/>
            <a:r>
              <a:rPr lang="es-MX" sz="1900" dirty="0" err="1"/>
              <a:t>Environmental</a:t>
            </a:r>
            <a:r>
              <a:rPr lang="es-MX" sz="1900" dirty="0"/>
              <a:t> </a:t>
            </a:r>
            <a:r>
              <a:rPr lang="es-MX" sz="1900" dirty="0" err="1"/>
              <a:t>Protection</a:t>
            </a:r>
            <a:endParaRPr lang="es-MX" sz="1900" dirty="0"/>
          </a:p>
          <a:p>
            <a:pPr lvl="1" algn="just"/>
            <a:r>
              <a:rPr lang="es-MX" sz="1900" dirty="0"/>
              <a:t>Air and </a:t>
            </a:r>
            <a:r>
              <a:rPr lang="es-MX" sz="1900" dirty="0" err="1"/>
              <a:t>water</a:t>
            </a:r>
            <a:r>
              <a:rPr lang="es-MX" sz="1900" dirty="0"/>
              <a:t> </a:t>
            </a:r>
            <a:r>
              <a:rPr lang="es-MX" sz="1900" dirty="0" err="1"/>
              <a:t>pollution</a:t>
            </a:r>
            <a:endParaRPr lang="es-MX" sz="1900" dirty="0"/>
          </a:p>
          <a:p>
            <a:pPr lvl="1" algn="just"/>
            <a:r>
              <a:rPr lang="es-MX" sz="1900" dirty="0" err="1"/>
              <a:t>Waste</a:t>
            </a:r>
            <a:r>
              <a:rPr lang="es-MX" sz="1900" dirty="0"/>
              <a:t> Management</a:t>
            </a:r>
          </a:p>
          <a:p>
            <a:pPr marL="457200" lvl="1" indent="0" algn="just">
              <a:buNone/>
            </a:pPr>
            <a:endParaRPr lang="es-MX" sz="1900" dirty="0"/>
          </a:p>
          <a:p>
            <a:pPr lvl="1" algn="just"/>
            <a:r>
              <a:rPr lang="es-MX" sz="1900" dirty="0"/>
              <a:t>Human </a:t>
            </a:r>
            <a:r>
              <a:rPr lang="es-MX" sz="1900" dirty="0" err="1"/>
              <a:t>rights</a:t>
            </a:r>
            <a:endParaRPr lang="es-MX" sz="1900" dirty="0"/>
          </a:p>
          <a:p>
            <a:pPr lvl="1" algn="just"/>
            <a:r>
              <a:rPr lang="es-MX" sz="1900" dirty="0" err="1"/>
              <a:t>Supply</a:t>
            </a:r>
            <a:r>
              <a:rPr lang="es-MX" sz="1900" dirty="0"/>
              <a:t> </a:t>
            </a:r>
            <a:r>
              <a:rPr lang="es-MX" sz="1900" dirty="0" err="1"/>
              <a:t>chain</a:t>
            </a:r>
            <a:r>
              <a:rPr lang="es-MX" sz="1900" dirty="0"/>
              <a:t> </a:t>
            </a:r>
            <a:r>
              <a:rPr lang="es-MX" sz="1900" dirty="0" err="1"/>
              <a:t>management</a:t>
            </a:r>
            <a:endParaRPr lang="es-MX" sz="1900" dirty="0"/>
          </a:p>
          <a:p>
            <a:pPr lvl="1" algn="just"/>
            <a:r>
              <a:rPr lang="es-MX" sz="1900" dirty="0" err="1"/>
              <a:t>Conflict</a:t>
            </a:r>
            <a:r>
              <a:rPr lang="es-MX" sz="1900" dirty="0"/>
              <a:t> </a:t>
            </a:r>
            <a:r>
              <a:rPr lang="es-MX" sz="1900" dirty="0" err="1"/>
              <a:t>regions</a:t>
            </a:r>
            <a:endParaRPr lang="es-MX" sz="1900" dirty="0"/>
          </a:p>
          <a:p>
            <a:pPr marL="457200" lvl="1" indent="0" algn="just">
              <a:buNone/>
            </a:pPr>
            <a:endParaRPr lang="es-MX" sz="1900" dirty="0"/>
          </a:p>
          <a:p>
            <a:pPr marL="457200" lvl="1" indent="0" algn="just">
              <a:buNone/>
            </a:pPr>
            <a:endParaRPr lang="es-MX" sz="1900" dirty="0"/>
          </a:p>
          <a:p>
            <a:pPr lvl="1" algn="just"/>
            <a:r>
              <a:rPr lang="es-MX" sz="1900" dirty="0" err="1"/>
              <a:t>Executive</a:t>
            </a:r>
            <a:r>
              <a:rPr lang="es-MX" sz="1900" dirty="0"/>
              <a:t> </a:t>
            </a:r>
            <a:r>
              <a:rPr lang="es-MX" sz="1900" dirty="0" err="1"/>
              <a:t>remuneration</a:t>
            </a:r>
            <a:endParaRPr lang="es-MX" sz="1900" dirty="0"/>
          </a:p>
          <a:p>
            <a:pPr lvl="1" algn="just"/>
            <a:r>
              <a:rPr lang="es-MX" sz="1900" dirty="0" err="1"/>
              <a:t>Corruption</a:t>
            </a:r>
            <a:endParaRPr lang="es-MX" sz="1900" dirty="0"/>
          </a:p>
          <a:p>
            <a:pPr lvl="1" algn="just"/>
            <a:r>
              <a:rPr lang="es-MX" sz="1900" dirty="0" err="1"/>
              <a:t>Shareholders</a:t>
            </a:r>
            <a:r>
              <a:rPr lang="es-MX" sz="1900" dirty="0"/>
              <a:t> </a:t>
            </a:r>
            <a:r>
              <a:rPr lang="es-MX" sz="1900" dirty="0" err="1"/>
              <a:t>rights</a:t>
            </a:r>
            <a:endParaRPr lang="es-MX" sz="1900" dirty="0"/>
          </a:p>
          <a:p>
            <a:pPr lvl="1" algn="just"/>
            <a:r>
              <a:rPr lang="es-MX" sz="1900" dirty="0"/>
              <a:t>Business </a:t>
            </a:r>
            <a:r>
              <a:rPr lang="es-MX" sz="1900" dirty="0" err="1"/>
              <a:t>ethics</a:t>
            </a:r>
            <a:endParaRPr lang="es-MX" sz="1900" dirty="0"/>
          </a:p>
          <a:p>
            <a:pPr lvl="1" algn="just"/>
            <a:r>
              <a:rPr lang="es-MX" sz="1900" dirty="0" err="1"/>
              <a:t>Board</a:t>
            </a:r>
            <a:r>
              <a:rPr lang="es-MX" sz="1900" dirty="0"/>
              <a:t> </a:t>
            </a:r>
            <a:r>
              <a:rPr lang="es-MX" sz="1900" dirty="0" err="1"/>
              <a:t>Composition</a:t>
            </a:r>
            <a:endParaRPr lang="es-MX" sz="1900" dirty="0"/>
          </a:p>
          <a:p>
            <a:pPr lvl="1" algn="just"/>
            <a:r>
              <a:rPr lang="es-MX" sz="1900" dirty="0"/>
              <a:t>ESG </a:t>
            </a:r>
            <a:r>
              <a:rPr lang="es-MX" sz="1900" dirty="0" err="1"/>
              <a:t>enrollment</a:t>
            </a:r>
            <a:r>
              <a:rPr lang="es-MX" sz="1900" dirty="0"/>
              <a:t> </a:t>
            </a:r>
          </a:p>
        </p:txBody>
      </p:sp>
      <p:sp>
        <p:nvSpPr>
          <p:cNvPr id="4" name="CuadroTexto 3">
            <a:extLst>
              <a:ext uri="{FF2B5EF4-FFF2-40B4-BE49-F238E27FC236}">
                <a16:creationId xmlns:a16="http://schemas.microsoft.com/office/drawing/2014/main" id="{AC1BEC70-373A-4A5C-966E-0D9C56320CD1}"/>
              </a:ext>
            </a:extLst>
          </p:cNvPr>
          <p:cNvSpPr txBox="1"/>
          <p:nvPr/>
        </p:nvSpPr>
        <p:spPr>
          <a:xfrm>
            <a:off x="6096000" y="999284"/>
            <a:ext cx="4389120" cy="4770537"/>
          </a:xfrm>
          <a:prstGeom prst="rect">
            <a:avLst/>
          </a:prstGeom>
          <a:noFill/>
        </p:spPr>
        <p:txBody>
          <a:bodyPr wrap="square" rtlCol="0">
            <a:spAutoFit/>
          </a:bodyPr>
          <a:lstStyle/>
          <a:p>
            <a:pPr marL="742950" lvl="1" indent="-285750" algn="just">
              <a:buFont typeface="Arial" panose="020B0604020202020204" pitchFamily="34" charset="0"/>
              <a:buChar char="•"/>
            </a:pPr>
            <a:r>
              <a:rPr lang="es-MX" sz="1900" dirty="0" err="1"/>
              <a:t>Land</a:t>
            </a:r>
            <a:r>
              <a:rPr lang="es-MX" sz="1900" dirty="0"/>
              <a:t> </a:t>
            </a:r>
            <a:r>
              <a:rPr lang="es-MX" sz="1900" dirty="0" err="1"/>
              <a:t>degradation</a:t>
            </a:r>
            <a:endParaRPr lang="es-MX" sz="1900" dirty="0"/>
          </a:p>
          <a:p>
            <a:pPr marL="742950" lvl="1" indent="-285750" algn="just">
              <a:buFont typeface="Arial" panose="020B0604020202020204" pitchFamily="34" charset="0"/>
              <a:buChar char="•"/>
            </a:pPr>
            <a:r>
              <a:rPr lang="es-MX" sz="1900" dirty="0" err="1"/>
              <a:t>Resource</a:t>
            </a:r>
            <a:r>
              <a:rPr lang="es-MX" sz="1900" dirty="0"/>
              <a:t> </a:t>
            </a:r>
            <a:r>
              <a:rPr lang="es-MX" sz="1900" dirty="0" err="1"/>
              <a:t>depletion</a:t>
            </a:r>
            <a:endParaRPr lang="es-MX" sz="1900" dirty="0"/>
          </a:p>
          <a:p>
            <a:pPr marL="742950" lvl="1" indent="-285750" algn="just">
              <a:buFont typeface="Arial" panose="020B0604020202020204" pitchFamily="34" charset="0"/>
              <a:buChar char="•"/>
            </a:pPr>
            <a:r>
              <a:rPr lang="es-MX" sz="1900" dirty="0" err="1"/>
              <a:t>Deforestation</a:t>
            </a:r>
            <a:endParaRPr lang="es-MX" sz="1900" dirty="0"/>
          </a:p>
          <a:p>
            <a:pPr marL="742950" lvl="1" indent="-285750" algn="just">
              <a:buFont typeface="Arial" panose="020B0604020202020204" pitchFamily="34" charset="0"/>
              <a:buChar char="•"/>
            </a:pPr>
            <a:r>
              <a:rPr lang="es-MX" sz="1900" dirty="0" err="1"/>
              <a:t>Biodiversity</a:t>
            </a:r>
            <a:r>
              <a:rPr lang="es-MX" sz="1900" dirty="0"/>
              <a:t> </a:t>
            </a:r>
            <a:r>
              <a:rPr lang="es-MX" sz="1900" dirty="0" err="1"/>
              <a:t>Loss</a:t>
            </a:r>
            <a:endParaRPr lang="es-MX" sz="1900" dirty="0"/>
          </a:p>
          <a:p>
            <a:pPr marL="742950" lvl="1" indent="-285750" algn="just">
              <a:buFont typeface="Arial" panose="020B0604020202020204" pitchFamily="34" charset="0"/>
              <a:buChar char="•"/>
            </a:pPr>
            <a:endParaRPr lang="es-MX" sz="1600" dirty="0"/>
          </a:p>
          <a:p>
            <a:pPr marL="742950" lvl="1" indent="-285750" algn="just">
              <a:buFont typeface="Arial" panose="020B0604020202020204" pitchFamily="34" charset="0"/>
              <a:buChar char="•"/>
            </a:pPr>
            <a:r>
              <a:rPr lang="es-MX" sz="1900" dirty="0" err="1"/>
              <a:t>Labour</a:t>
            </a:r>
            <a:r>
              <a:rPr lang="es-MX" sz="1900" dirty="0"/>
              <a:t> </a:t>
            </a:r>
            <a:r>
              <a:rPr lang="es-MX" sz="1900" dirty="0" err="1"/>
              <a:t>standards</a:t>
            </a:r>
            <a:endParaRPr lang="es-MX" sz="1900" dirty="0"/>
          </a:p>
          <a:p>
            <a:pPr marL="742950" lvl="1" indent="-285750" algn="just">
              <a:buFont typeface="Arial" panose="020B0604020202020204" pitchFamily="34" charset="0"/>
              <a:buChar char="•"/>
            </a:pPr>
            <a:r>
              <a:rPr lang="es-MX" sz="1900" dirty="0"/>
              <a:t>Human Capital Management</a:t>
            </a:r>
          </a:p>
          <a:p>
            <a:pPr marL="742950" lvl="1" indent="-285750" algn="just">
              <a:buFont typeface="Arial" panose="020B0604020202020204" pitchFamily="34" charset="0"/>
              <a:buChar char="•"/>
            </a:pPr>
            <a:r>
              <a:rPr lang="es-MX" sz="1900" dirty="0" err="1"/>
              <a:t>Government</a:t>
            </a:r>
            <a:r>
              <a:rPr lang="es-MX" sz="1900" dirty="0"/>
              <a:t> and </a:t>
            </a:r>
            <a:r>
              <a:rPr lang="es-MX" sz="1900" dirty="0" err="1"/>
              <a:t>community</a:t>
            </a:r>
            <a:r>
              <a:rPr lang="es-MX" sz="1900" dirty="0"/>
              <a:t> </a:t>
            </a:r>
            <a:r>
              <a:rPr lang="es-MX" sz="1900" dirty="0" err="1"/>
              <a:t>relations</a:t>
            </a:r>
            <a:endParaRPr lang="es-MX" sz="1900" dirty="0"/>
          </a:p>
          <a:p>
            <a:pPr marL="742950" lvl="1" indent="-285750" algn="just">
              <a:buFont typeface="Arial" panose="020B0604020202020204" pitchFamily="34" charset="0"/>
              <a:buChar char="•"/>
            </a:pPr>
            <a:endParaRPr lang="es-MX" sz="1900" dirty="0"/>
          </a:p>
          <a:p>
            <a:pPr marL="742950" lvl="1" indent="-285750" algn="just">
              <a:buFont typeface="Arial" panose="020B0604020202020204" pitchFamily="34" charset="0"/>
              <a:buChar char="•"/>
            </a:pPr>
            <a:endParaRPr lang="es-MX" sz="1900" dirty="0"/>
          </a:p>
          <a:p>
            <a:pPr marL="742950" lvl="1" indent="-285750" algn="just">
              <a:buFont typeface="Arial" panose="020B0604020202020204" pitchFamily="34" charset="0"/>
              <a:buChar char="•"/>
            </a:pPr>
            <a:r>
              <a:rPr lang="es-MX" sz="1900" dirty="0" err="1"/>
              <a:t>Independent</a:t>
            </a:r>
            <a:r>
              <a:rPr lang="es-MX" sz="1900" dirty="0"/>
              <a:t> </a:t>
            </a:r>
            <a:r>
              <a:rPr lang="es-MX" sz="1900" dirty="0" err="1"/>
              <a:t>directors</a:t>
            </a:r>
            <a:endParaRPr lang="es-MX" sz="1900" dirty="0"/>
          </a:p>
          <a:p>
            <a:pPr marL="742950" lvl="1" indent="-285750" algn="just">
              <a:buFont typeface="Arial" panose="020B0604020202020204" pitchFamily="34" charset="0"/>
              <a:buChar char="•"/>
            </a:pPr>
            <a:r>
              <a:rPr lang="es-MX" sz="1900" dirty="0" err="1"/>
              <a:t>Disclosure</a:t>
            </a:r>
            <a:r>
              <a:rPr lang="es-MX" sz="1900" dirty="0"/>
              <a:t> and </a:t>
            </a:r>
            <a:r>
              <a:rPr lang="es-MX" sz="1900" dirty="0" err="1"/>
              <a:t>reporting</a:t>
            </a:r>
            <a:endParaRPr lang="es-MX" sz="1900" dirty="0"/>
          </a:p>
          <a:p>
            <a:pPr marL="742950" lvl="1" indent="-285750" algn="just">
              <a:buFont typeface="Arial" panose="020B0604020202020204" pitchFamily="34" charset="0"/>
              <a:buChar char="•"/>
            </a:pPr>
            <a:r>
              <a:rPr lang="es-MX" sz="1900" dirty="0" err="1"/>
              <a:t>Accounting</a:t>
            </a:r>
            <a:r>
              <a:rPr lang="es-MX" sz="1900" dirty="0"/>
              <a:t> </a:t>
            </a:r>
            <a:r>
              <a:rPr lang="es-MX" sz="1900" dirty="0" err="1"/>
              <a:t>treatment</a:t>
            </a:r>
            <a:endParaRPr lang="es-MX" sz="1900" dirty="0"/>
          </a:p>
          <a:p>
            <a:pPr marL="742950" lvl="1" indent="-285750" algn="just">
              <a:buFont typeface="Arial" panose="020B0604020202020204" pitchFamily="34" charset="0"/>
              <a:buChar char="•"/>
            </a:pPr>
            <a:r>
              <a:rPr lang="es-MX" sz="1900" dirty="0" err="1"/>
              <a:t>Succession</a:t>
            </a:r>
            <a:r>
              <a:rPr lang="es-MX" sz="1900" dirty="0"/>
              <a:t> </a:t>
            </a:r>
            <a:r>
              <a:rPr lang="es-MX" sz="1900" dirty="0" err="1"/>
              <a:t>planning</a:t>
            </a:r>
            <a:endParaRPr lang="es-MX" sz="1900" dirty="0"/>
          </a:p>
          <a:p>
            <a:pPr marL="742950" lvl="1" indent="-285750" algn="just">
              <a:buFont typeface="Arial" panose="020B0604020202020204" pitchFamily="34" charset="0"/>
              <a:buChar char="•"/>
            </a:pPr>
            <a:r>
              <a:rPr lang="es-MX" sz="1900" dirty="0"/>
              <a:t>Audit </a:t>
            </a:r>
            <a:r>
              <a:rPr lang="es-MX" sz="1900" dirty="0" err="1"/>
              <a:t>committe</a:t>
            </a:r>
            <a:r>
              <a:rPr lang="es-MX" sz="1900" dirty="0"/>
              <a:t> </a:t>
            </a:r>
            <a:r>
              <a:rPr lang="es-MX" sz="1900" dirty="0" err="1"/>
              <a:t>structure</a:t>
            </a:r>
            <a:endParaRPr lang="es-MX" sz="1900" dirty="0"/>
          </a:p>
        </p:txBody>
      </p:sp>
      <p:sp>
        <p:nvSpPr>
          <p:cNvPr id="5" name="CuadroTexto 4">
            <a:extLst>
              <a:ext uri="{FF2B5EF4-FFF2-40B4-BE49-F238E27FC236}">
                <a16:creationId xmlns:a16="http://schemas.microsoft.com/office/drawing/2014/main" id="{F5C671B2-E9FD-416D-B922-496CD8D96441}"/>
              </a:ext>
            </a:extLst>
          </p:cNvPr>
          <p:cNvSpPr txBox="1"/>
          <p:nvPr/>
        </p:nvSpPr>
        <p:spPr>
          <a:xfrm>
            <a:off x="196947" y="876117"/>
            <a:ext cx="4529797" cy="3847207"/>
          </a:xfrm>
          <a:prstGeom prst="rect">
            <a:avLst/>
          </a:prstGeom>
          <a:noFill/>
        </p:spPr>
        <p:txBody>
          <a:bodyPr wrap="square" rtlCol="0">
            <a:spAutoFit/>
          </a:bodyPr>
          <a:lstStyle/>
          <a:p>
            <a:pPr marL="514350" indent="-514350" algn="just">
              <a:buFont typeface="+mj-lt"/>
              <a:buAutoNum type="romanLcPeriod"/>
            </a:pPr>
            <a:r>
              <a:rPr lang="es-MX" sz="2200" dirty="0"/>
              <a:t> </a:t>
            </a:r>
            <a:r>
              <a:rPr lang="es-MX" sz="2200" b="1" dirty="0" err="1">
                <a:solidFill>
                  <a:srgbClr val="00B050"/>
                </a:solidFill>
              </a:rPr>
              <a:t>Environmental</a:t>
            </a:r>
            <a:r>
              <a:rPr lang="es-MX" sz="2200" dirty="0"/>
              <a:t> Issues</a:t>
            </a:r>
          </a:p>
          <a:p>
            <a:pPr marL="514350" indent="-514350" algn="just">
              <a:buFont typeface="+mj-lt"/>
              <a:buAutoNum type="romanLcPeriod"/>
            </a:pPr>
            <a:endParaRPr lang="es-MX" dirty="0"/>
          </a:p>
          <a:p>
            <a:pPr algn="just"/>
            <a:endParaRPr lang="es-MX" dirty="0"/>
          </a:p>
          <a:p>
            <a:pPr algn="just"/>
            <a:endParaRPr lang="es-MX" dirty="0"/>
          </a:p>
          <a:p>
            <a:pPr algn="just"/>
            <a:endParaRPr lang="es-MX" dirty="0"/>
          </a:p>
          <a:p>
            <a:pPr marL="514350" indent="-514350" algn="just">
              <a:buFont typeface="+mj-lt"/>
              <a:buAutoNum type="romanLcPeriod"/>
            </a:pPr>
            <a:r>
              <a:rPr lang="es-MX" sz="2200" dirty="0"/>
              <a:t> </a:t>
            </a:r>
            <a:r>
              <a:rPr lang="es-MX" sz="2200" b="1" dirty="0">
                <a:solidFill>
                  <a:srgbClr val="004F8A"/>
                </a:solidFill>
              </a:rPr>
              <a:t>Social</a:t>
            </a:r>
            <a:r>
              <a:rPr lang="es-MX" sz="2200" dirty="0"/>
              <a:t> Issues</a:t>
            </a:r>
          </a:p>
          <a:p>
            <a:pPr marL="514350" indent="-514350" algn="just">
              <a:buFont typeface="+mj-lt"/>
              <a:buAutoNum type="romanLcPeriod"/>
            </a:pPr>
            <a:endParaRPr lang="es-MX" dirty="0"/>
          </a:p>
          <a:p>
            <a:pPr algn="just"/>
            <a:endParaRPr lang="es-MX" dirty="0"/>
          </a:p>
          <a:p>
            <a:pPr marL="514350" indent="-514350" algn="just">
              <a:buFont typeface="+mj-lt"/>
              <a:buAutoNum type="romanLcPeriod"/>
            </a:pPr>
            <a:endParaRPr lang="es-MX" dirty="0"/>
          </a:p>
          <a:p>
            <a:pPr marL="514350" indent="-514350" algn="just">
              <a:buFont typeface="+mj-lt"/>
              <a:buAutoNum type="romanLcPeriod"/>
            </a:pPr>
            <a:endParaRPr lang="es-MX" dirty="0"/>
          </a:p>
          <a:p>
            <a:pPr marL="514350" indent="-514350" algn="just">
              <a:buFont typeface="+mj-lt"/>
              <a:buAutoNum type="romanLcPeriod"/>
            </a:pPr>
            <a:r>
              <a:rPr lang="es-MX" sz="2200" dirty="0"/>
              <a:t> </a:t>
            </a:r>
            <a:r>
              <a:rPr lang="es-MX" sz="2200" b="1" dirty="0" err="1">
                <a:solidFill>
                  <a:schemeClr val="accent4"/>
                </a:solidFill>
              </a:rPr>
              <a:t>Governance</a:t>
            </a:r>
            <a:r>
              <a:rPr lang="es-MX" sz="2200" dirty="0"/>
              <a:t> Issues</a:t>
            </a:r>
          </a:p>
          <a:p>
            <a:pPr algn="just"/>
            <a:endParaRPr lang="es-MX" dirty="0"/>
          </a:p>
          <a:p>
            <a:pPr marL="514350" indent="-514350" algn="just">
              <a:buFont typeface="+mj-lt"/>
              <a:buAutoNum type="romanLcPeriod"/>
            </a:pPr>
            <a:endParaRPr lang="es-MX" dirty="0"/>
          </a:p>
        </p:txBody>
      </p:sp>
      <p:cxnSp>
        <p:nvCxnSpPr>
          <p:cNvPr id="7" name="Conector recto 6">
            <a:extLst>
              <a:ext uri="{FF2B5EF4-FFF2-40B4-BE49-F238E27FC236}">
                <a16:creationId xmlns:a16="http://schemas.microsoft.com/office/drawing/2014/main" id="{E567EDF2-8D2A-4BE8-A1A9-A947D0D9A56E}"/>
              </a:ext>
            </a:extLst>
          </p:cNvPr>
          <p:cNvCxnSpPr/>
          <p:nvPr/>
        </p:nvCxnSpPr>
        <p:spPr>
          <a:xfrm>
            <a:off x="196947" y="2307102"/>
            <a:ext cx="11605847" cy="0"/>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DF892466-B510-46D4-AC03-C680B6C7F674}"/>
              </a:ext>
            </a:extLst>
          </p:cNvPr>
          <p:cNvCxnSpPr/>
          <p:nvPr/>
        </p:nvCxnSpPr>
        <p:spPr>
          <a:xfrm>
            <a:off x="196947" y="3711238"/>
            <a:ext cx="11605847" cy="0"/>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50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C8CFF-82F2-4E88-9C4F-1BCD378B7A73}"/>
              </a:ext>
            </a:extLst>
          </p:cNvPr>
          <p:cNvSpPr>
            <a:spLocks noGrp="1"/>
          </p:cNvSpPr>
          <p:nvPr>
            <p:ph type="title"/>
          </p:nvPr>
        </p:nvSpPr>
        <p:spPr/>
        <p:txBody>
          <a:bodyPr>
            <a:normAutofit/>
          </a:bodyPr>
          <a:lstStyle/>
          <a:p>
            <a:r>
              <a:rPr lang="es-MX" sz="3200" dirty="0" err="1"/>
              <a:t>Why</a:t>
            </a:r>
            <a:r>
              <a:rPr lang="es-MX" sz="3200" dirty="0"/>
              <a:t> </a:t>
            </a:r>
            <a:r>
              <a:rPr lang="es-MX" sz="3200" dirty="0" err="1"/>
              <a:t>should</a:t>
            </a:r>
            <a:r>
              <a:rPr lang="es-MX" sz="3200" dirty="0"/>
              <a:t> </a:t>
            </a:r>
            <a:r>
              <a:rPr lang="es-MX" sz="3200" dirty="0" err="1"/>
              <a:t>investors</a:t>
            </a:r>
            <a:r>
              <a:rPr lang="es-MX" sz="3200" dirty="0"/>
              <a:t> use ESG </a:t>
            </a:r>
            <a:r>
              <a:rPr lang="es-MX" sz="3200" dirty="0" err="1"/>
              <a:t>factors</a:t>
            </a:r>
            <a:r>
              <a:rPr lang="es-MX" sz="3200" dirty="0"/>
              <a:t>? </a:t>
            </a:r>
          </a:p>
        </p:txBody>
      </p:sp>
      <p:sp>
        <p:nvSpPr>
          <p:cNvPr id="3" name="Marcador de contenido 2">
            <a:extLst>
              <a:ext uri="{FF2B5EF4-FFF2-40B4-BE49-F238E27FC236}">
                <a16:creationId xmlns:a16="http://schemas.microsoft.com/office/drawing/2014/main" id="{96AB7882-89FB-4B57-BF54-214333A283FD}"/>
              </a:ext>
            </a:extLst>
          </p:cNvPr>
          <p:cNvSpPr>
            <a:spLocks noGrp="1"/>
          </p:cNvSpPr>
          <p:nvPr>
            <p:ph idx="1"/>
          </p:nvPr>
        </p:nvSpPr>
        <p:spPr>
          <a:xfrm>
            <a:off x="345948" y="1231670"/>
            <a:ext cx="11500104" cy="4120334"/>
          </a:xfrm>
        </p:spPr>
        <p:txBody>
          <a:bodyPr>
            <a:normAutofit/>
          </a:bodyPr>
          <a:lstStyle/>
          <a:p>
            <a:pPr marL="0" indent="0" algn="just">
              <a:buNone/>
            </a:pPr>
            <a:r>
              <a:rPr lang="en-US" sz="2000" dirty="0"/>
              <a:t>We are living complicated times and we are at a point of no return in which if we do no change to the way we live, we will end with the world as we know it. </a:t>
            </a:r>
            <a:endParaRPr lang="es-MX" sz="2000" dirty="0"/>
          </a:p>
        </p:txBody>
      </p:sp>
      <p:pic>
        <p:nvPicPr>
          <p:cNvPr id="1026" name="Picture 2" descr="Resultado de imagen para earth">
            <a:extLst>
              <a:ext uri="{FF2B5EF4-FFF2-40B4-BE49-F238E27FC236}">
                <a16:creationId xmlns:a16="http://schemas.microsoft.com/office/drawing/2014/main" id="{C5357159-0D74-4284-89FC-DEDE0DFC37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815" y="2350706"/>
            <a:ext cx="895160" cy="8951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5BEE94D8-C322-43D4-A557-71571C358E6B}"/>
              </a:ext>
            </a:extLst>
          </p:cNvPr>
          <p:cNvPicPr>
            <a:picLocks noChangeAspect="1"/>
          </p:cNvPicPr>
          <p:nvPr/>
        </p:nvPicPr>
        <p:blipFill>
          <a:blip r:embed="rId3"/>
          <a:stretch>
            <a:fillRect/>
          </a:stretch>
        </p:blipFill>
        <p:spPr>
          <a:xfrm>
            <a:off x="881228" y="3329181"/>
            <a:ext cx="1399052" cy="1049785"/>
          </a:xfrm>
          <a:prstGeom prst="rect">
            <a:avLst/>
          </a:prstGeom>
        </p:spPr>
      </p:pic>
      <p:pic>
        <p:nvPicPr>
          <p:cNvPr id="1028" name="Picture 4" descr="Resultado de imagen para consumer behavior">
            <a:extLst>
              <a:ext uri="{FF2B5EF4-FFF2-40B4-BE49-F238E27FC236}">
                <a16:creationId xmlns:a16="http://schemas.microsoft.com/office/drawing/2014/main" id="{442FBAAD-2364-4446-B760-0269A08A5D0C}"/>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50014" y="4490482"/>
            <a:ext cx="1061480" cy="106148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F15DDB0-B0C3-46F2-B486-F3FCD9E31593}"/>
              </a:ext>
            </a:extLst>
          </p:cNvPr>
          <p:cNvSpPr txBox="1"/>
          <p:nvPr/>
        </p:nvSpPr>
        <p:spPr>
          <a:xfrm>
            <a:off x="2350617" y="2453689"/>
            <a:ext cx="1727225" cy="3016210"/>
          </a:xfrm>
          <a:prstGeom prst="rect">
            <a:avLst/>
          </a:prstGeom>
          <a:noFill/>
        </p:spPr>
        <p:txBody>
          <a:bodyPr wrap="square" rtlCol="0">
            <a:spAutoFit/>
          </a:bodyPr>
          <a:lstStyle/>
          <a:p>
            <a:pPr marL="285750" indent="-285750">
              <a:buFont typeface="Arial" panose="020B0604020202020204" pitchFamily="34" charset="0"/>
              <a:buChar char="•"/>
            </a:pPr>
            <a:r>
              <a:rPr lang="es-MX" dirty="0" err="1"/>
              <a:t>Acceleration</a:t>
            </a:r>
            <a:r>
              <a:rPr lang="es-MX" dirty="0"/>
              <a:t> </a:t>
            </a:r>
            <a:r>
              <a:rPr lang="es-MX" dirty="0" err="1"/>
              <a:t>of</a:t>
            </a:r>
            <a:r>
              <a:rPr lang="es-MX" dirty="0"/>
              <a:t> Global </a:t>
            </a:r>
            <a:r>
              <a:rPr lang="es-MX" dirty="0" err="1"/>
              <a:t>changes</a:t>
            </a:r>
            <a:endParaRPr lang="es-MX" dirty="0"/>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dirty="0" err="1"/>
              <a:t>Demographic</a:t>
            </a:r>
            <a:r>
              <a:rPr lang="es-MX" dirty="0"/>
              <a:t> </a:t>
            </a:r>
            <a:r>
              <a:rPr lang="es-MX" dirty="0" err="1"/>
              <a:t>changes</a:t>
            </a:r>
            <a:endParaRPr lang="es-MX" dirty="0"/>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dirty="0" err="1"/>
              <a:t>Consumer</a:t>
            </a:r>
            <a:r>
              <a:rPr lang="es-MX" dirty="0"/>
              <a:t> </a:t>
            </a:r>
            <a:r>
              <a:rPr lang="es-MX" dirty="0" err="1"/>
              <a:t>behavior</a:t>
            </a:r>
            <a:endParaRPr lang="es-MX" dirty="0"/>
          </a:p>
        </p:txBody>
      </p:sp>
      <p:pic>
        <p:nvPicPr>
          <p:cNvPr id="1032" name="Picture 8" descr="Resultado de imagen para natural resources">
            <a:extLst>
              <a:ext uri="{FF2B5EF4-FFF2-40B4-BE49-F238E27FC236}">
                <a16:creationId xmlns:a16="http://schemas.microsoft.com/office/drawing/2014/main" id="{7017856C-60CF-41E0-8F17-51140492C7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93" r="15459" b="-893"/>
          <a:stretch/>
        </p:blipFill>
        <p:spPr bwMode="auto">
          <a:xfrm>
            <a:off x="4231469" y="3443243"/>
            <a:ext cx="1116506" cy="8788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leyes">
            <a:extLst>
              <a:ext uri="{FF2B5EF4-FFF2-40B4-BE49-F238E27FC236}">
                <a16:creationId xmlns:a16="http://schemas.microsoft.com/office/drawing/2014/main" id="{50A2326D-F92C-4573-942E-FB037C0A21E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2422"/>
          <a:stretch/>
        </p:blipFill>
        <p:spPr bwMode="auto">
          <a:xfrm>
            <a:off x="4231469" y="2449156"/>
            <a:ext cx="1144041" cy="84268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3A87BF8-5D8A-4DF1-9941-226B48FB3016}"/>
              </a:ext>
            </a:extLst>
          </p:cNvPr>
          <p:cNvSpPr txBox="1"/>
          <p:nvPr/>
        </p:nvSpPr>
        <p:spPr>
          <a:xfrm>
            <a:off x="5472015" y="2437891"/>
            <a:ext cx="1622548" cy="3139321"/>
          </a:xfrm>
          <a:prstGeom prst="rect">
            <a:avLst/>
          </a:prstGeom>
          <a:noFill/>
        </p:spPr>
        <p:txBody>
          <a:bodyPr wrap="square" rtlCol="0">
            <a:spAutoFit/>
          </a:bodyPr>
          <a:lstStyle/>
          <a:p>
            <a:pPr marL="285750" indent="-285750">
              <a:buFont typeface="Arial" panose="020B0604020202020204" pitchFamily="34" charset="0"/>
              <a:buChar char="•"/>
            </a:pPr>
            <a:r>
              <a:rPr lang="es-MX" dirty="0" err="1"/>
              <a:t>Increase</a:t>
            </a:r>
            <a:r>
              <a:rPr lang="es-MX" dirty="0"/>
              <a:t> in </a:t>
            </a:r>
            <a:r>
              <a:rPr lang="es-MX" dirty="0" err="1"/>
              <a:t>regulation</a:t>
            </a:r>
            <a:endParaRPr lang="es-MX" dirty="0"/>
          </a:p>
          <a:p>
            <a:pPr marL="285750" indent="-285750">
              <a:buFont typeface="Arial" panose="020B0604020202020204" pitchFamily="34" charset="0"/>
              <a:buChar char="•"/>
            </a:pPr>
            <a:endParaRPr lang="es-MX" dirty="0"/>
          </a:p>
          <a:p>
            <a:endParaRPr lang="es-MX" dirty="0"/>
          </a:p>
          <a:p>
            <a:pPr marL="285750" indent="-285750">
              <a:buFont typeface="Arial" panose="020B0604020202020204" pitchFamily="34" charset="0"/>
              <a:buChar char="•"/>
            </a:pPr>
            <a:r>
              <a:rPr lang="es-MX" dirty="0" err="1"/>
              <a:t>Shortage</a:t>
            </a:r>
            <a:r>
              <a:rPr lang="es-MX" dirty="0"/>
              <a:t> </a:t>
            </a:r>
            <a:r>
              <a:rPr lang="es-MX" dirty="0" err="1"/>
              <a:t>of</a:t>
            </a:r>
            <a:r>
              <a:rPr lang="es-MX" dirty="0"/>
              <a:t> natural </a:t>
            </a:r>
            <a:r>
              <a:rPr lang="es-MX" dirty="0" err="1"/>
              <a:t>resources</a:t>
            </a: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err="1"/>
              <a:t>Climate</a:t>
            </a:r>
            <a:r>
              <a:rPr lang="es-MX" dirty="0"/>
              <a:t> </a:t>
            </a:r>
            <a:r>
              <a:rPr lang="es-MX" dirty="0" err="1"/>
              <a:t>change</a:t>
            </a:r>
            <a:endParaRPr lang="es-MX" dirty="0"/>
          </a:p>
        </p:txBody>
      </p:sp>
      <p:sp>
        <p:nvSpPr>
          <p:cNvPr id="9" name="Flecha: a la derecha 8">
            <a:extLst>
              <a:ext uri="{FF2B5EF4-FFF2-40B4-BE49-F238E27FC236}">
                <a16:creationId xmlns:a16="http://schemas.microsoft.com/office/drawing/2014/main" id="{734DCC4B-2B32-4F4F-9AD3-4F8EDBD273F0}"/>
              </a:ext>
            </a:extLst>
          </p:cNvPr>
          <p:cNvSpPr/>
          <p:nvPr/>
        </p:nvSpPr>
        <p:spPr>
          <a:xfrm>
            <a:off x="7417500" y="3615397"/>
            <a:ext cx="1205995" cy="519896"/>
          </a:xfrm>
          <a:prstGeom prst="rightArrow">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1A26C9D4-5F4B-4CB1-94A1-45C3D5B8D752}"/>
              </a:ext>
            </a:extLst>
          </p:cNvPr>
          <p:cNvSpPr txBox="1"/>
          <p:nvPr/>
        </p:nvSpPr>
        <p:spPr>
          <a:xfrm>
            <a:off x="8750105" y="2403329"/>
            <a:ext cx="3166284" cy="3139321"/>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000" dirty="0"/>
              <a:t>Save the world as an individual/organization</a:t>
            </a:r>
          </a:p>
          <a:p>
            <a:pPr marL="285750" indent="-285750">
              <a:buFont typeface="Arial" panose="020B0604020202020204" pitchFamily="34" charset="0"/>
              <a:buChar char="•"/>
            </a:pPr>
            <a:r>
              <a:rPr lang="en-US" sz="2000" dirty="0"/>
              <a:t>Competitive advantage</a:t>
            </a:r>
          </a:p>
          <a:p>
            <a:pPr marL="285750" indent="-285750">
              <a:buFont typeface="Arial" panose="020B0604020202020204" pitchFamily="34" charset="0"/>
              <a:buChar char="•"/>
            </a:pPr>
            <a:r>
              <a:rPr lang="en-US" sz="2000" dirty="0"/>
              <a:t>Better risk management</a:t>
            </a:r>
          </a:p>
          <a:p>
            <a:pPr marL="285750" indent="-285750">
              <a:buFont typeface="Arial" panose="020B0604020202020204" pitchFamily="34" charset="0"/>
              <a:buChar char="•"/>
            </a:pPr>
            <a:r>
              <a:rPr lang="en-US" sz="2000" dirty="0"/>
              <a:t>Encouraging companies to be better</a:t>
            </a:r>
          </a:p>
          <a:p>
            <a:pPr marL="285750" indent="-285750">
              <a:buFont typeface="Arial" panose="020B0604020202020204" pitchFamily="34" charset="0"/>
              <a:buChar char="•"/>
            </a:pPr>
            <a:r>
              <a:rPr lang="en-US" sz="2000" dirty="0"/>
              <a:t>Generate sustainable, long-term returns</a:t>
            </a:r>
          </a:p>
          <a:p>
            <a:pPr marL="285750" indent="-285750" algn="just">
              <a:buFont typeface="Arial" panose="020B0604020202020204" pitchFamily="34" charset="0"/>
              <a:buChar char="•"/>
            </a:pPr>
            <a:r>
              <a:rPr lang="en-US" dirty="0"/>
              <a:t>….</a:t>
            </a:r>
            <a:endParaRPr lang="es-MX" dirty="0"/>
          </a:p>
        </p:txBody>
      </p:sp>
      <p:pic>
        <p:nvPicPr>
          <p:cNvPr id="1039" name="Picture 15" descr="Resultado de imagen para cambio climatico">
            <a:extLst>
              <a:ext uri="{FF2B5EF4-FFF2-40B4-BE49-F238E27FC236}">
                <a16:creationId xmlns:a16="http://schemas.microsoft.com/office/drawing/2014/main" id="{B4A17BCA-57D0-442A-A48A-B195FB5A15A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30" r="18324"/>
          <a:stretch/>
        </p:blipFill>
        <p:spPr bwMode="auto">
          <a:xfrm>
            <a:off x="4231469" y="4532600"/>
            <a:ext cx="1144042" cy="99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96A78-645C-46F7-8514-1EA5D4A011C8}"/>
              </a:ext>
            </a:extLst>
          </p:cNvPr>
          <p:cNvSpPr>
            <a:spLocks noGrp="1"/>
          </p:cNvSpPr>
          <p:nvPr>
            <p:ph type="title"/>
          </p:nvPr>
        </p:nvSpPr>
        <p:spPr/>
        <p:txBody>
          <a:bodyPr>
            <a:normAutofit/>
          </a:bodyPr>
          <a:lstStyle/>
          <a:p>
            <a:r>
              <a:rPr lang="es-MX" sz="3200" dirty="0" err="1"/>
              <a:t>How</a:t>
            </a:r>
            <a:r>
              <a:rPr lang="es-MX" sz="3200" dirty="0"/>
              <a:t>?</a:t>
            </a:r>
          </a:p>
        </p:txBody>
      </p:sp>
      <p:sp>
        <p:nvSpPr>
          <p:cNvPr id="3" name="Marcador de contenido 2">
            <a:extLst>
              <a:ext uri="{FF2B5EF4-FFF2-40B4-BE49-F238E27FC236}">
                <a16:creationId xmlns:a16="http://schemas.microsoft.com/office/drawing/2014/main" id="{293A5EC6-7175-4539-9E92-1C71459D39FA}"/>
              </a:ext>
            </a:extLst>
          </p:cNvPr>
          <p:cNvSpPr>
            <a:spLocks noGrp="1"/>
          </p:cNvSpPr>
          <p:nvPr>
            <p:ph idx="1"/>
          </p:nvPr>
        </p:nvSpPr>
        <p:spPr>
          <a:xfrm>
            <a:off x="345948" y="1212500"/>
            <a:ext cx="11500104" cy="4939436"/>
          </a:xfrm>
        </p:spPr>
        <p:txBody>
          <a:bodyPr>
            <a:normAutofit/>
          </a:bodyPr>
          <a:lstStyle/>
          <a:p>
            <a:pPr marL="180000" indent="0" algn="just">
              <a:spcBef>
                <a:spcPts val="2400"/>
              </a:spcBef>
              <a:spcAft>
                <a:spcPts val="1800"/>
              </a:spcAft>
              <a:buNone/>
            </a:pPr>
            <a:r>
              <a:rPr lang="es-MX" sz="2000" b="1" dirty="0" err="1"/>
              <a:t>Own</a:t>
            </a:r>
            <a:r>
              <a:rPr lang="es-MX" sz="2000" b="1" dirty="0"/>
              <a:t> ESG </a:t>
            </a:r>
            <a:r>
              <a:rPr lang="es-MX" sz="2000" b="1" dirty="0" err="1"/>
              <a:t>analysis</a:t>
            </a:r>
            <a:r>
              <a:rPr lang="es-MX" sz="2000" b="1" dirty="0"/>
              <a:t> </a:t>
            </a:r>
            <a:r>
              <a:rPr lang="es-MX" sz="2000" b="1" dirty="0" err="1"/>
              <a:t>process</a:t>
            </a:r>
            <a:endParaRPr lang="en-US" sz="2000" b="1" dirty="0"/>
          </a:p>
          <a:p>
            <a:pPr marL="1094400" lvl="2" indent="-514350" algn="just">
              <a:spcBef>
                <a:spcPts val="800"/>
              </a:spcBef>
              <a:spcAft>
                <a:spcPts val="600"/>
              </a:spcAft>
              <a:buFont typeface="+mj-lt"/>
              <a:buAutoNum type="romanLcPeriod"/>
            </a:pPr>
            <a:r>
              <a:rPr lang="en-US" dirty="0"/>
              <a:t>Establish a checklist of ESG factors to be evaluated in each investment</a:t>
            </a:r>
          </a:p>
          <a:p>
            <a:pPr marL="1094400" lvl="2" indent="-514350" algn="just">
              <a:spcBef>
                <a:spcPts val="800"/>
              </a:spcBef>
              <a:spcAft>
                <a:spcPts val="600"/>
              </a:spcAft>
              <a:buFont typeface="+mj-lt"/>
              <a:buAutoNum type="romanLcPeriod"/>
            </a:pPr>
            <a:r>
              <a:rPr lang="en-US" dirty="0"/>
              <a:t>Rate risks / opportunities</a:t>
            </a:r>
          </a:p>
          <a:p>
            <a:pPr marL="1094400" lvl="2" indent="-514350" algn="just">
              <a:spcBef>
                <a:spcPts val="800"/>
              </a:spcBef>
              <a:spcAft>
                <a:spcPts val="600"/>
              </a:spcAft>
              <a:buFont typeface="+mj-lt"/>
              <a:buAutoNum type="romanLcPeriod"/>
            </a:pPr>
            <a:r>
              <a:rPr lang="en-US" dirty="0"/>
              <a:t>Each factor carries its weight, at the discretion of the analyst</a:t>
            </a:r>
          </a:p>
          <a:p>
            <a:pPr marL="1094400" lvl="2" indent="-514350" algn="just">
              <a:spcBef>
                <a:spcPts val="800"/>
              </a:spcBef>
              <a:spcAft>
                <a:spcPts val="600"/>
              </a:spcAft>
              <a:buFont typeface="+mj-lt"/>
              <a:buAutoNum type="romanLcPeriod"/>
            </a:pPr>
            <a:r>
              <a:rPr lang="en-US" dirty="0"/>
              <a:t>Obtain average score for comparison and historical follow-up (evolution)</a:t>
            </a:r>
          </a:p>
          <a:p>
            <a:pPr marL="1094400" lvl="2" indent="-514350" algn="just">
              <a:spcBef>
                <a:spcPts val="800"/>
              </a:spcBef>
              <a:spcAft>
                <a:spcPts val="1000"/>
              </a:spcAft>
              <a:buFont typeface="+mj-lt"/>
              <a:buAutoNum type="romanLcPeriod"/>
            </a:pPr>
            <a:r>
              <a:rPr lang="en-US" dirty="0"/>
              <a:t>Use rating to impact discount rate</a:t>
            </a:r>
          </a:p>
          <a:p>
            <a:pPr marL="1551600" lvl="3" indent="-514350" algn="just">
              <a:spcBef>
                <a:spcPts val="600"/>
              </a:spcBef>
              <a:spcAft>
                <a:spcPts val="1000"/>
              </a:spcAft>
              <a:buFont typeface="+mj-lt"/>
              <a:buAutoNum type="alphaLcPeriod"/>
            </a:pPr>
            <a:r>
              <a:rPr lang="en-US" sz="2000" dirty="0"/>
              <a:t>At the analyst's discretion</a:t>
            </a:r>
          </a:p>
          <a:p>
            <a:pPr marL="1551600" lvl="3" indent="-514350" algn="just">
              <a:spcBef>
                <a:spcPts val="600"/>
              </a:spcBef>
              <a:spcAft>
                <a:spcPts val="1000"/>
              </a:spcAft>
              <a:buFont typeface="+mj-lt"/>
              <a:buAutoNum type="alphaLcPeriod"/>
            </a:pPr>
            <a:r>
              <a:rPr lang="en-US" sz="2000" dirty="0"/>
              <a:t>Clear breakdown</a:t>
            </a:r>
          </a:p>
          <a:p>
            <a:pPr marL="1551600" lvl="3" indent="-514350" algn="just">
              <a:spcBef>
                <a:spcPts val="600"/>
              </a:spcBef>
              <a:spcAft>
                <a:spcPts val="1000"/>
              </a:spcAft>
              <a:buFont typeface="+mj-lt"/>
              <a:buAutoNum type="alphaLcPeriod"/>
            </a:pPr>
            <a:r>
              <a:rPr lang="en-US" sz="2000" dirty="0"/>
              <a:t>Discussion in committee</a:t>
            </a:r>
          </a:p>
          <a:p>
            <a:pPr marL="0" indent="0" algn="just">
              <a:buNone/>
            </a:pPr>
            <a:endParaRPr lang="en-US" sz="2000" dirty="0"/>
          </a:p>
          <a:p>
            <a:pPr marL="0" indent="0" algn="just">
              <a:buNone/>
            </a:pPr>
            <a:endParaRPr lang="en-US" sz="2000" dirty="0"/>
          </a:p>
          <a:p>
            <a:endParaRPr lang="en-US" sz="2000" dirty="0"/>
          </a:p>
          <a:p>
            <a:endParaRPr lang="es-MX" sz="2000" dirty="0"/>
          </a:p>
        </p:txBody>
      </p:sp>
    </p:spTree>
    <p:extLst>
      <p:ext uri="{BB962C8B-B14F-4D97-AF65-F5344CB8AC3E}">
        <p14:creationId xmlns:p14="http://schemas.microsoft.com/office/powerpoint/2010/main" val="188880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a:bodyPr>
          <a:lstStyle/>
          <a:p>
            <a:r>
              <a:rPr lang="it-IT" sz="3200" dirty="0"/>
              <a:t>ESG factors steps</a:t>
            </a:r>
          </a:p>
        </p:txBody>
      </p:sp>
      <p:sp>
        <p:nvSpPr>
          <p:cNvPr id="4" name="Segnaposto numero diapositiva 3"/>
          <p:cNvSpPr>
            <a:spLocks noGrp="1"/>
          </p:cNvSpPr>
          <p:nvPr>
            <p:ph type="sldNum" sz="quarter" idx="12"/>
          </p:nvPr>
        </p:nvSpPr>
        <p:spPr/>
        <p:txBody>
          <a:bodyPr/>
          <a:lstStyle/>
          <a:p>
            <a:fld id="{2BA1292A-03A9-4707-88A2-3F81F831B259}" type="slidenum">
              <a:rPr lang="it-IT" smtClean="0"/>
              <a:t>8</a:t>
            </a:fld>
            <a:endParaRPr lang="it-IT" dirty="0"/>
          </a:p>
        </p:txBody>
      </p:sp>
      <p:graphicFrame>
        <p:nvGraphicFramePr>
          <p:cNvPr id="7" name="Diagrama 6">
            <a:extLst>
              <a:ext uri="{FF2B5EF4-FFF2-40B4-BE49-F238E27FC236}">
                <a16:creationId xmlns:a16="http://schemas.microsoft.com/office/drawing/2014/main" id="{DA6A0DF3-C57D-4D96-B4BC-6CECED187D01}"/>
              </a:ext>
            </a:extLst>
          </p:cNvPr>
          <p:cNvGraphicFramePr/>
          <p:nvPr>
            <p:extLst>
              <p:ext uri="{D42A27DB-BD31-4B8C-83A1-F6EECF244321}">
                <p14:modId xmlns:p14="http://schemas.microsoft.com/office/powerpoint/2010/main" val="2908486465"/>
              </p:ext>
            </p:extLst>
          </p:nvPr>
        </p:nvGraphicFramePr>
        <p:xfrm>
          <a:off x="316088" y="973196"/>
          <a:ext cx="7817818" cy="5075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esquinas superiores redondeadas 5">
            <a:extLst>
              <a:ext uri="{FF2B5EF4-FFF2-40B4-BE49-F238E27FC236}">
                <a16:creationId xmlns:a16="http://schemas.microsoft.com/office/drawing/2014/main" id="{F8B8CC04-8FDA-4FDD-9DAF-F81857F732FA}"/>
              </a:ext>
            </a:extLst>
          </p:cNvPr>
          <p:cNvSpPr/>
          <p:nvPr/>
        </p:nvSpPr>
        <p:spPr>
          <a:xfrm>
            <a:off x="8823226" y="1645919"/>
            <a:ext cx="2180492" cy="644400"/>
          </a:xfrm>
          <a:prstGeom prst="round2Same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ESG Screening</a:t>
            </a:r>
          </a:p>
        </p:txBody>
      </p:sp>
      <p:sp>
        <p:nvSpPr>
          <p:cNvPr id="11" name="Rectángulo: esquinas superiores redondeadas 10">
            <a:extLst>
              <a:ext uri="{FF2B5EF4-FFF2-40B4-BE49-F238E27FC236}">
                <a16:creationId xmlns:a16="http://schemas.microsoft.com/office/drawing/2014/main" id="{73467E16-955A-4944-B5D9-6249BDC9E868}"/>
              </a:ext>
            </a:extLst>
          </p:cNvPr>
          <p:cNvSpPr/>
          <p:nvPr/>
        </p:nvSpPr>
        <p:spPr>
          <a:xfrm rot="10800000">
            <a:off x="8823226" y="4349299"/>
            <a:ext cx="2180492" cy="1094898"/>
          </a:xfrm>
          <a:prstGeom prst="round2Same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12" name="Rectángulo 11">
            <a:extLst>
              <a:ext uri="{FF2B5EF4-FFF2-40B4-BE49-F238E27FC236}">
                <a16:creationId xmlns:a16="http://schemas.microsoft.com/office/drawing/2014/main" id="{2842AB91-CC80-448A-89DA-69ED8DA6B034}"/>
              </a:ext>
            </a:extLst>
          </p:cNvPr>
          <p:cNvSpPr/>
          <p:nvPr/>
        </p:nvSpPr>
        <p:spPr>
          <a:xfrm>
            <a:off x="8823226" y="2321169"/>
            <a:ext cx="2180492" cy="644400"/>
          </a:xfrm>
          <a:prstGeom prst="rect">
            <a:avLst/>
          </a:prstGeom>
          <a:solidFill>
            <a:srgbClr val="265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ESG </a:t>
            </a:r>
            <a:r>
              <a:rPr lang="es-MX" dirty="0" err="1">
                <a:solidFill>
                  <a:schemeClr val="bg1"/>
                </a:solidFill>
              </a:rPr>
              <a:t>Analysis</a:t>
            </a:r>
            <a:endParaRPr lang="es-MX" dirty="0">
              <a:solidFill>
                <a:schemeClr val="bg1"/>
              </a:solidFill>
            </a:endParaRPr>
          </a:p>
        </p:txBody>
      </p:sp>
      <p:sp>
        <p:nvSpPr>
          <p:cNvPr id="13" name="Rectángulo 12">
            <a:extLst>
              <a:ext uri="{FF2B5EF4-FFF2-40B4-BE49-F238E27FC236}">
                <a16:creationId xmlns:a16="http://schemas.microsoft.com/office/drawing/2014/main" id="{E6565190-5DF5-45B4-BAC4-422182AA8940}"/>
              </a:ext>
            </a:extLst>
          </p:cNvPr>
          <p:cNvSpPr/>
          <p:nvPr/>
        </p:nvSpPr>
        <p:spPr>
          <a:xfrm>
            <a:off x="8823226" y="2998393"/>
            <a:ext cx="2180492" cy="64440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ESG</a:t>
            </a:r>
            <a:r>
              <a:rPr lang="es-MX" dirty="0">
                <a:solidFill>
                  <a:schemeClr val="tx1"/>
                </a:solidFill>
              </a:rPr>
              <a:t> </a:t>
            </a:r>
            <a:r>
              <a:rPr lang="es-MX" dirty="0" err="1">
                <a:solidFill>
                  <a:schemeClr val="bg1"/>
                </a:solidFill>
              </a:rPr>
              <a:t>Optimization</a:t>
            </a:r>
            <a:endParaRPr lang="es-MX" dirty="0">
              <a:solidFill>
                <a:schemeClr val="bg1"/>
              </a:solidFill>
            </a:endParaRPr>
          </a:p>
        </p:txBody>
      </p:sp>
      <p:sp>
        <p:nvSpPr>
          <p:cNvPr id="14" name="Rectángulo 13">
            <a:extLst>
              <a:ext uri="{FF2B5EF4-FFF2-40B4-BE49-F238E27FC236}">
                <a16:creationId xmlns:a16="http://schemas.microsoft.com/office/drawing/2014/main" id="{984277A4-7C98-448F-9143-FF4FE30501D1}"/>
              </a:ext>
            </a:extLst>
          </p:cNvPr>
          <p:cNvSpPr/>
          <p:nvPr/>
        </p:nvSpPr>
        <p:spPr>
          <a:xfrm>
            <a:off x="8823226" y="3673846"/>
            <a:ext cx="2180492" cy="644400"/>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ESG </a:t>
            </a:r>
            <a:r>
              <a:rPr lang="es-MX" dirty="0" err="1">
                <a:solidFill>
                  <a:schemeClr val="tx1"/>
                </a:solidFill>
              </a:rPr>
              <a:t>Monitoring</a:t>
            </a:r>
            <a:endParaRPr lang="es-MX" dirty="0">
              <a:solidFill>
                <a:schemeClr val="tx1"/>
              </a:solidFill>
            </a:endParaRPr>
          </a:p>
        </p:txBody>
      </p:sp>
      <p:sp>
        <p:nvSpPr>
          <p:cNvPr id="21" name="CuadroTexto 20">
            <a:extLst>
              <a:ext uri="{FF2B5EF4-FFF2-40B4-BE49-F238E27FC236}">
                <a16:creationId xmlns:a16="http://schemas.microsoft.com/office/drawing/2014/main" id="{27D790B8-BDD1-4360-88B1-DFF443DC2206}"/>
              </a:ext>
            </a:extLst>
          </p:cNvPr>
          <p:cNvSpPr txBox="1"/>
          <p:nvPr/>
        </p:nvSpPr>
        <p:spPr>
          <a:xfrm>
            <a:off x="9034241" y="4645801"/>
            <a:ext cx="1758461" cy="369332"/>
          </a:xfrm>
          <a:prstGeom prst="rect">
            <a:avLst/>
          </a:prstGeom>
          <a:noFill/>
        </p:spPr>
        <p:txBody>
          <a:bodyPr wrap="square" rtlCol="0">
            <a:spAutoFit/>
          </a:bodyPr>
          <a:lstStyle/>
          <a:p>
            <a:r>
              <a:rPr lang="es-MX" dirty="0"/>
              <a:t>ESG </a:t>
            </a:r>
            <a:r>
              <a:rPr lang="es-MX" dirty="0" err="1"/>
              <a:t>engagement</a:t>
            </a:r>
            <a:endParaRPr lang="es-MX" dirty="0"/>
          </a:p>
        </p:txBody>
      </p:sp>
      <p:sp>
        <p:nvSpPr>
          <p:cNvPr id="22" name="Signo más 21">
            <a:extLst>
              <a:ext uri="{FF2B5EF4-FFF2-40B4-BE49-F238E27FC236}">
                <a16:creationId xmlns:a16="http://schemas.microsoft.com/office/drawing/2014/main" id="{FA03B834-2F7B-4160-9209-BAC958566353}"/>
              </a:ext>
            </a:extLst>
          </p:cNvPr>
          <p:cNvSpPr/>
          <p:nvPr/>
        </p:nvSpPr>
        <p:spPr>
          <a:xfrm>
            <a:off x="6918520" y="2888814"/>
            <a:ext cx="1512000" cy="1512000"/>
          </a:xfrm>
          <a:prstGeom prst="mathPlus">
            <a:avLst/>
          </a:prstGeom>
          <a:solidFill>
            <a:srgbClr val="C00000">
              <a:alpha val="74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6464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BF886-9093-4886-B6EE-C8057AD82733}"/>
              </a:ext>
            </a:extLst>
          </p:cNvPr>
          <p:cNvSpPr>
            <a:spLocks noGrp="1"/>
          </p:cNvSpPr>
          <p:nvPr>
            <p:ph type="title"/>
          </p:nvPr>
        </p:nvSpPr>
        <p:spPr/>
        <p:txBody>
          <a:bodyPr>
            <a:normAutofit/>
          </a:bodyPr>
          <a:lstStyle/>
          <a:p>
            <a:r>
              <a:rPr lang="es-MX" sz="3200" dirty="0"/>
              <a:t>ESG </a:t>
            </a:r>
            <a:r>
              <a:rPr lang="es-MX" sz="3200" dirty="0" err="1"/>
              <a:t>analytics</a:t>
            </a:r>
            <a:endParaRPr lang="es-MX" sz="3200" dirty="0"/>
          </a:p>
        </p:txBody>
      </p:sp>
      <p:sp>
        <p:nvSpPr>
          <p:cNvPr id="3" name="Marcador de contenido 2">
            <a:extLst>
              <a:ext uri="{FF2B5EF4-FFF2-40B4-BE49-F238E27FC236}">
                <a16:creationId xmlns:a16="http://schemas.microsoft.com/office/drawing/2014/main" id="{60B4D748-8E3D-4E59-BC31-AFE987543D83}"/>
              </a:ext>
            </a:extLst>
          </p:cNvPr>
          <p:cNvSpPr>
            <a:spLocks noGrp="1"/>
          </p:cNvSpPr>
          <p:nvPr>
            <p:ph idx="1"/>
          </p:nvPr>
        </p:nvSpPr>
        <p:spPr>
          <a:xfrm>
            <a:off x="2029671" y="1421700"/>
            <a:ext cx="3167716" cy="5317117"/>
          </a:xfrm>
        </p:spPr>
        <p:txBody>
          <a:bodyPr>
            <a:normAutofit/>
          </a:bodyPr>
          <a:lstStyle/>
          <a:p>
            <a:r>
              <a:rPr lang="en-US" sz="1900" dirty="0"/>
              <a:t>Total greenhouse gas emissions</a:t>
            </a:r>
          </a:p>
          <a:p>
            <a:r>
              <a:rPr lang="en-US" sz="1900" dirty="0"/>
              <a:t>Total energy consumption</a:t>
            </a:r>
          </a:p>
          <a:p>
            <a:r>
              <a:rPr lang="en-US" sz="1900" dirty="0"/>
              <a:t>Total waste	</a:t>
            </a:r>
          </a:p>
          <a:p>
            <a:r>
              <a:rPr lang="en-US" sz="1900" dirty="0"/>
              <a:t>Total environmental fines</a:t>
            </a:r>
          </a:p>
          <a:p>
            <a:r>
              <a:rPr lang="en-US" sz="1900" dirty="0"/>
              <a:t>Number of spills</a:t>
            </a:r>
          </a:p>
          <a:p>
            <a:pPr marL="0" indent="0">
              <a:buNone/>
            </a:pPr>
            <a:endParaRPr lang="en-US" sz="1900" dirty="0"/>
          </a:p>
          <a:p>
            <a:r>
              <a:rPr lang="es-MX" sz="1900" dirty="0" err="1"/>
              <a:t>Water</a:t>
            </a:r>
            <a:r>
              <a:rPr lang="es-MX" sz="1900" dirty="0"/>
              <a:t> </a:t>
            </a:r>
            <a:r>
              <a:rPr lang="es-MX" sz="1900" dirty="0" err="1"/>
              <a:t>intensity</a:t>
            </a:r>
            <a:r>
              <a:rPr lang="es-MX" sz="1900" dirty="0"/>
              <a:t> (</a:t>
            </a:r>
            <a:r>
              <a:rPr lang="es-MX" sz="1900" dirty="0" err="1"/>
              <a:t>eg</a:t>
            </a:r>
            <a:r>
              <a:rPr lang="es-MX" sz="1900" dirty="0"/>
              <a:t> </a:t>
            </a:r>
            <a:r>
              <a:rPr lang="es-MX" sz="1900" dirty="0" err="1"/>
              <a:t>water</a:t>
            </a:r>
            <a:r>
              <a:rPr lang="es-MX" sz="1900" dirty="0"/>
              <a:t> </a:t>
            </a:r>
            <a:r>
              <a:rPr lang="es-MX" sz="1900" dirty="0" err="1"/>
              <a:t>consumption</a:t>
            </a:r>
            <a:r>
              <a:rPr lang="es-MX" sz="1900" dirty="0"/>
              <a:t> per </a:t>
            </a:r>
            <a:r>
              <a:rPr lang="es-MX" sz="1900" dirty="0" err="1"/>
              <a:t>unit</a:t>
            </a:r>
            <a:r>
              <a:rPr lang="es-MX" sz="1900" dirty="0"/>
              <a:t> </a:t>
            </a:r>
            <a:r>
              <a:rPr lang="es-MX" sz="1900" dirty="0" err="1"/>
              <a:t>of</a:t>
            </a:r>
            <a:r>
              <a:rPr lang="es-MX" sz="1900" dirty="0"/>
              <a:t> </a:t>
            </a:r>
            <a:r>
              <a:rPr lang="es-MX" sz="1900" dirty="0" err="1"/>
              <a:t>measure</a:t>
            </a:r>
            <a:r>
              <a:rPr lang="es-MX" sz="1900" dirty="0"/>
              <a:t> </a:t>
            </a:r>
            <a:r>
              <a:rPr lang="es-MX" sz="1900" dirty="0" err="1"/>
              <a:t>such</a:t>
            </a:r>
            <a:r>
              <a:rPr lang="es-MX" sz="1900" dirty="0"/>
              <a:t> as EBITDA, </a:t>
            </a:r>
            <a:r>
              <a:rPr lang="es-MX" sz="1900" dirty="0" err="1"/>
              <a:t>assets</a:t>
            </a:r>
            <a:r>
              <a:rPr lang="es-MX" sz="1900" dirty="0"/>
              <a:t> </a:t>
            </a:r>
            <a:r>
              <a:rPr lang="es-MX" sz="1900" dirty="0" err="1"/>
              <a:t>or</a:t>
            </a:r>
            <a:r>
              <a:rPr lang="es-MX" sz="1900" dirty="0"/>
              <a:t> sales) </a:t>
            </a:r>
          </a:p>
          <a:p>
            <a:r>
              <a:rPr lang="es-MX" sz="1900" dirty="0" err="1"/>
              <a:t>Greenhouse</a:t>
            </a:r>
            <a:r>
              <a:rPr lang="es-MX" sz="1900" dirty="0"/>
              <a:t> gas </a:t>
            </a:r>
            <a:r>
              <a:rPr lang="es-MX" sz="1900" dirty="0" err="1"/>
              <a:t>intensity</a:t>
            </a:r>
            <a:endParaRPr lang="es-MX" sz="1900" dirty="0"/>
          </a:p>
          <a:p>
            <a:r>
              <a:rPr lang="es-MX" sz="1900" dirty="0"/>
              <a:t>Energy </a:t>
            </a:r>
            <a:r>
              <a:rPr lang="es-MX" sz="1900" dirty="0" err="1"/>
              <a:t>intensity</a:t>
            </a:r>
            <a:endParaRPr lang="es-MX" sz="1900" dirty="0"/>
          </a:p>
        </p:txBody>
      </p:sp>
      <p:sp>
        <p:nvSpPr>
          <p:cNvPr id="4" name="CuadroTexto 3">
            <a:extLst>
              <a:ext uri="{FF2B5EF4-FFF2-40B4-BE49-F238E27FC236}">
                <a16:creationId xmlns:a16="http://schemas.microsoft.com/office/drawing/2014/main" id="{9D97ECBC-C20C-4FE5-8097-DAF4B25AF9F9}"/>
              </a:ext>
            </a:extLst>
          </p:cNvPr>
          <p:cNvSpPr txBox="1"/>
          <p:nvPr/>
        </p:nvSpPr>
        <p:spPr>
          <a:xfrm>
            <a:off x="5269591" y="1421700"/>
            <a:ext cx="3400948" cy="4770537"/>
          </a:xfrm>
          <a:prstGeom prst="rect">
            <a:avLst/>
          </a:prstGeom>
          <a:noFill/>
        </p:spPr>
        <p:txBody>
          <a:bodyPr wrap="square" rtlCol="0">
            <a:spAutoFit/>
          </a:bodyPr>
          <a:lstStyle/>
          <a:p>
            <a:pPr marL="285750" indent="-285750">
              <a:buFont typeface="Arial" panose="020B0604020202020204" pitchFamily="34" charset="0"/>
              <a:buChar char="•"/>
            </a:pPr>
            <a:r>
              <a:rPr lang="en-US" sz="1900" dirty="0"/>
              <a:t>Number of workplace safety violations</a:t>
            </a:r>
          </a:p>
          <a:p>
            <a:pPr marL="285750" indent="-285750">
              <a:buFont typeface="Arial" panose="020B0604020202020204" pitchFamily="34" charset="0"/>
              <a:buChar char="•"/>
            </a:pPr>
            <a:r>
              <a:rPr lang="en-US" sz="1900" dirty="0"/>
              <a:t>Number of community protests or incidents 	</a:t>
            </a:r>
          </a:p>
          <a:p>
            <a:pPr marL="285750" indent="-285750">
              <a:buFont typeface="Arial" panose="020B0604020202020204" pitchFamily="34" charset="0"/>
              <a:buChar char="•"/>
            </a:pPr>
            <a:r>
              <a:rPr lang="en-US" sz="1900" dirty="0"/>
              <a:t>Number and cost of product recalls </a:t>
            </a:r>
          </a:p>
          <a:p>
            <a:pPr marL="285750" indent="-285750">
              <a:buFont typeface="Arial" panose="020B0604020202020204" pitchFamily="34" charset="0"/>
              <a:buChar char="•"/>
            </a:pPr>
            <a:endParaRPr lang="es-MX" sz="1900" dirty="0"/>
          </a:p>
          <a:p>
            <a:pPr marL="285750" indent="-285750">
              <a:buFont typeface="Arial" panose="020B0604020202020204" pitchFamily="34" charset="0"/>
              <a:buChar char="•"/>
            </a:pPr>
            <a:endParaRPr lang="es-MX" sz="1900" dirty="0"/>
          </a:p>
          <a:p>
            <a:pPr marL="285750" indent="-285750">
              <a:buFont typeface="Arial" panose="020B0604020202020204" pitchFamily="34" charset="0"/>
              <a:buChar char="•"/>
            </a:pPr>
            <a:endParaRPr lang="es-MX" sz="1900" dirty="0"/>
          </a:p>
          <a:p>
            <a:pPr marL="285750" indent="-285750">
              <a:buFont typeface="Arial" panose="020B0604020202020204" pitchFamily="34" charset="0"/>
              <a:buChar char="•"/>
            </a:pPr>
            <a:r>
              <a:rPr lang="en-US" sz="1900" dirty="0"/>
              <a:t>Percentage of women in workforce </a:t>
            </a:r>
          </a:p>
          <a:p>
            <a:pPr marL="285750" indent="-285750">
              <a:buFont typeface="Arial" panose="020B0604020202020204" pitchFamily="34" charset="0"/>
              <a:buChar char="•"/>
            </a:pPr>
            <a:r>
              <a:rPr lang="en-US" sz="1900" dirty="0"/>
              <a:t>Percentage of women in management </a:t>
            </a:r>
          </a:p>
          <a:p>
            <a:pPr marL="285750" indent="-285750">
              <a:buFont typeface="Arial" panose="020B0604020202020204" pitchFamily="34" charset="0"/>
              <a:buChar char="•"/>
            </a:pPr>
            <a:r>
              <a:rPr lang="en-US" sz="1900" dirty="0"/>
              <a:t>Lost time incident rate</a:t>
            </a:r>
          </a:p>
          <a:p>
            <a:pPr marL="285750" indent="-285750">
              <a:buFont typeface="Arial" panose="020B0604020202020204" pitchFamily="34" charset="0"/>
              <a:buChar char="•"/>
            </a:pPr>
            <a:r>
              <a:rPr lang="en-US" sz="1900" dirty="0"/>
              <a:t>Unionization rate</a:t>
            </a:r>
          </a:p>
          <a:p>
            <a:pPr marL="285750" indent="-285750">
              <a:buFont typeface="Arial" panose="020B0604020202020204" pitchFamily="34" charset="0"/>
              <a:buChar char="•"/>
            </a:pPr>
            <a:r>
              <a:rPr lang="en-US" sz="1900" dirty="0"/>
              <a:t>Employee turnover rate</a:t>
            </a:r>
            <a:endParaRPr lang="es-MX" sz="1900" dirty="0"/>
          </a:p>
        </p:txBody>
      </p:sp>
      <p:sp>
        <p:nvSpPr>
          <p:cNvPr id="5" name="CuadroTexto 4">
            <a:extLst>
              <a:ext uri="{FF2B5EF4-FFF2-40B4-BE49-F238E27FC236}">
                <a16:creationId xmlns:a16="http://schemas.microsoft.com/office/drawing/2014/main" id="{D5E05B6E-F0D5-4AB1-AC42-5471F70D3E0E}"/>
              </a:ext>
            </a:extLst>
          </p:cNvPr>
          <p:cNvSpPr txBox="1"/>
          <p:nvPr/>
        </p:nvSpPr>
        <p:spPr>
          <a:xfrm>
            <a:off x="8742743" y="1421700"/>
            <a:ext cx="3167716" cy="4478149"/>
          </a:xfrm>
          <a:prstGeom prst="rect">
            <a:avLst/>
          </a:prstGeom>
          <a:noFill/>
        </p:spPr>
        <p:txBody>
          <a:bodyPr wrap="square" rtlCol="0">
            <a:spAutoFit/>
          </a:bodyPr>
          <a:lstStyle/>
          <a:p>
            <a:pPr marL="342900" indent="-342900">
              <a:buFont typeface="Arial" panose="020B0604020202020204" pitchFamily="34" charset="0"/>
              <a:buChar char="•"/>
            </a:pPr>
            <a:r>
              <a:rPr lang="en-US" sz="1900" dirty="0"/>
              <a:t>Number of board meetings</a:t>
            </a:r>
          </a:p>
          <a:p>
            <a:pPr marL="342900" indent="-342900">
              <a:buFont typeface="Arial" panose="020B0604020202020204" pitchFamily="34" charset="0"/>
              <a:buChar char="•"/>
            </a:pPr>
            <a:r>
              <a:rPr lang="en-US" sz="1900" dirty="0"/>
              <a:t>Board meeting attendance</a:t>
            </a:r>
          </a:p>
          <a:p>
            <a:pPr marL="342900" indent="-342900">
              <a:buFont typeface="Arial" panose="020B0604020202020204" pitchFamily="34" charset="0"/>
              <a:buChar char="•"/>
            </a:pPr>
            <a:r>
              <a:rPr lang="en-US" sz="1900" dirty="0"/>
              <a:t>Number of audit committee meetings </a:t>
            </a:r>
          </a:p>
          <a:p>
            <a:pPr marL="342900" indent="-342900">
              <a:buFont typeface="Arial" panose="020B0604020202020204" pitchFamily="34" charset="0"/>
              <a:buChar char="•"/>
            </a:pPr>
            <a:endParaRPr lang="es-MX" sz="1900" dirty="0"/>
          </a:p>
          <a:p>
            <a:pPr marL="342900" indent="-342900">
              <a:buFont typeface="Arial" panose="020B0604020202020204" pitchFamily="34" charset="0"/>
              <a:buChar char="•"/>
            </a:pPr>
            <a:endParaRPr lang="es-MX" sz="1900" dirty="0"/>
          </a:p>
          <a:p>
            <a:pPr marL="342900" indent="-342900">
              <a:buFont typeface="Arial" panose="020B0604020202020204" pitchFamily="34" charset="0"/>
              <a:buChar char="•"/>
            </a:pPr>
            <a:endParaRPr lang="es-MX" sz="1900" dirty="0"/>
          </a:p>
          <a:p>
            <a:pPr marL="342900" indent="-342900">
              <a:buFont typeface="Arial" panose="020B0604020202020204" pitchFamily="34" charset="0"/>
              <a:buChar char="•"/>
            </a:pPr>
            <a:endParaRPr lang="es-MX" sz="1900" dirty="0"/>
          </a:p>
          <a:p>
            <a:pPr marL="342900" indent="-342900">
              <a:buFont typeface="Arial" panose="020B0604020202020204" pitchFamily="34" charset="0"/>
              <a:buChar char="•"/>
            </a:pPr>
            <a:r>
              <a:rPr lang="en-US" sz="1900" dirty="0"/>
              <a:t>Percentage of independent directors</a:t>
            </a:r>
          </a:p>
          <a:p>
            <a:pPr marL="342900" indent="-342900">
              <a:buFont typeface="Arial" panose="020B0604020202020204" pitchFamily="34" charset="0"/>
              <a:buChar char="•"/>
            </a:pPr>
            <a:r>
              <a:rPr lang="en-US" sz="1900" dirty="0"/>
              <a:t>Percentage of women on the board </a:t>
            </a:r>
          </a:p>
          <a:p>
            <a:pPr marL="342900" indent="-342900">
              <a:buFont typeface="Arial" panose="020B0604020202020204" pitchFamily="34" charset="0"/>
              <a:buChar char="•"/>
            </a:pPr>
            <a:r>
              <a:rPr lang="en-US" sz="1900" dirty="0"/>
              <a:t>Average CEO to worker pay </a:t>
            </a:r>
            <a:endParaRPr lang="es-MX" sz="1900" dirty="0"/>
          </a:p>
        </p:txBody>
      </p:sp>
      <p:sp>
        <p:nvSpPr>
          <p:cNvPr id="6" name="CuadroTexto 5">
            <a:extLst>
              <a:ext uri="{FF2B5EF4-FFF2-40B4-BE49-F238E27FC236}">
                <a16:creationId xmlns:a16="http://schemas.microsoft.com/office/drawing/2014/main" id="{B54C7875-16BD-42CA-942D-256237494C40}"/>
              </a:ext>
            </a:extLst>
          </p:cNvPr>
          <p:cNvSpPr txBox="1"/>
          <p:nvPr/>
        </p:nvSpPr>
        <p:spPr>
          <a:xfrm>
            <a:off x="2419833" y="906617"/>
            <a:ext cx="2118579" cy="400110"/>
          </a:xfrm>
          <a:prstGeom prst="rect">
            <a:avLst/>
          </a:prstGeom>
          <a:noFill/>
        </p:spPr>
        <p:txBody>
          <a:bodyPr wrap="square" rtlCol="0">
            <a:spAutoFit/>
          </a:bodyPr>
          <a:lstStyle/>
          <a:p>
            <a:r>
              <a:rPr lang="es-MX" sz="2000" b="1" dirty="0">
                <a:solidFill>
                  <a:srgbClr val="00B050"/>
                </a:solidFill>
              </a:rPr>
              <a:t>ENVIRONMENTAL</a:t>
            </a:r>
            <a:endParaRPr lang="es-MX" b="1" dirty="0">
              <a:solidFill>
                <a:srgbClr val="00B050"/>
              </a:solidFill>
            </a:endParaRPr>
          </a:p>
        </p:txBody>
      </p:sp>
      <p:sp>
        <p:nvSpPr>
          <p:cNvPr id="7" name="CuadroTexto 6">
            <a:extLst>
              <a:ext uri="{FF2B5EF4-FFF2-40B4-BE49-F238E27FC236}">
                <a16:creationId xmlns:a16="http://schemas.microsoft.com/office/drawing/2014/main" id="{8F6A3A60-72C8-4889-86AF-85AE362A0320}"/>
              </a:ext>
            </a:extLst>
          </p:cNvPr>
          <p:cNvSpPr txBox="1"/>
          <p:nvPr/>
        </p:nvSpPr>
        <p:spPr>
          <a:xfrm>
            <a:off x="6447692" y="906617"/>
            <a:ext cx="1044747" cy="400110"/>
          </a:xfrm>
          <a:prstGeom prst="rect">
            <a:avLst/>
          </a:prstGeom>
          <a:noFill/>
        </p:spPr>
        <p:txBody>
          <a:bodyPr wrap="square" rtlCol="0">
            <a:spAutoFit/>
          </a:bodyPr>
          <a:lstStyle/>
          <a:p>
            <a:r>
              <a:rPr lang="es-MX" sz="2000" b="1" dirty="0">
                <a:solidFill>
                  <a:srgbClr val="002060"/>
                </a:solidFill>
              </a:rPr>
              <a:t>SOCIAL</a:t>
            </a:r>
            <a:endParaRPr lang="es-MX" b="1" dirty="0">
              <a:solidFill>
                <a:srgbClr val="002060"/>
              </a:solidFill>
            </a:endParaRPr>
          </a:p>
        </p:txBody>
      </p:sp>
      <p:sp>
        <p:nvSpPr>
          <p:cNvPr id="8" name="CuadroTexto 7">
            <a:extLst>
              <a:ext uri="{FF2B5EF4-FFF2-40B4-BE49-F238E27FC236}">
                <a16:creationId xmlns:a16="http://schemas.microsoft.com/office/drawing/2014/main" id="{1CC3ADCA-147E-401F-8C27-BF7CB5F2E0E1}"/>
              </a:ext>
            </a:extLst>
          </p:cNvPr>
          <p:cNvSpPr txBox="1"/>
          <p:nvPr/>
        </p:nvSpPr>
        <p:spPr>
          <a:xfrm>
            <a:off x="9401719" y="906617"/>
            <a:ext cx="1849764" cy="400110"/>
          </a:xfrm>
          <a:prstGeom prst="rect">
            <a:avLst/>
          </a:prstGeom>
          <a:noFill/>
        </p:spPr>
        <p:txBody>
          <a:bodyPr wrap="square" rtlCol="0">
            <a:spAutoFit/>
          </a:bodyPr>
          <a:lstStyle/>
          <a:p>
            <a:r>
              <a:rPr lang="es-MX" sz="2000" b="1" dirty="0">
                <a:solidFill>
                  <a:schemeClr val="tx1">
                    <a:lumMod val="50000"/>
                    <a:lumOff val="50000"/>
                  </a:schemeClr>
                </a:solidFill>
              </a:rPr>
              <a:t>GOVERNANCE</a:t>
            </a:r>
            <a:endParaRPr lang="es-MX" b="1" dirty="0">
              <a:solidFill>
                <a:schemeClr val="tx1">
                  <a:lumMod val="50000"/>
                  <a:lumOff val="50000"/>
                </a:schemeClr>
              </a:solidFill>
            </a:endParaRPr>
          </a:p>
        </p:txBody>
      </p:sp>
      <p:sp>
        <p:nvSpPr>
          <p:cNvPr id="9" name="Rectángulo: esquinas superiores redondeadas 8">
            <a:extLst>
              <a:ext uri="{FF2B5EF4-FFF2-40B4-BE49-F238E27FC236}">
                <a16:creationId xmlns:a16="http://schemas.microsoft.com/office/drawing/2014/main" id="{33E66E11-CF1A-4DB6-9135-3E4395703092}"/>
              </a:ext>
            </a:extLst>
          </p:cNvPr>
          <p:cNvSpPr/>
          <p:nvPr/>
        </p:nvSpPr>
        <p:spPr>
          <a:xfrm>
            <a:off x="1035936" y="1306727"/>
            <a:ext cx="590843" cy="2221830"/>
          </a:xfrm>
          <a:prstGeom prst="round2Same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D  A   T   A</a:t>
            </a:r>
          </a:p>
        </p:txBody>
      </p:sp>
      <p:sp>
        <p:nvSpPr>
          <p:cNvPr id="10" name="Rectángulo: esquinas superiores redondeadas 9">
            <a:extLst>
              <a:ext uri="{FF2B5EF4-FFF2-40B4-BE49-F238E27FC236}">
                <a16:creationId xmlns:a16="http://schemas.microsoft.com/office/drawing/2014/main" id="{41490EE7-5638-4ACA-9A36-49AD9286A0E0}"/>
              </a:ext>
            </a:extLst>
          </p:cNvPr>
          <p:cNvSpPr/>
          <p:nvPr/>
        </p:nvSpPr>
        <p:spPr>
          <a:xfrm>
            <a:off x="1035937" y="3889039"/>
            <a:ext cx="590843" cy="2221830"/>
          </a:xfrm>
          <a:prstGeom prst="round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  A   T    I   O  S</a:t>
            </a:r>
          </a:p>
        </p:txBody>
      </p:sp>
      <p:cxnSp>
        <p:nvCxnSpPr>
          <p:cNvPr id="11" name="Conector recto 10">
            <a:extLst>
              <a:ext uri="{FF2B5EF4-FFF2-40B4-BE49-F238E27FC236}">
                <a16:creationId xmlns:a16="http://schemas.microsoft.com/office/drawing/2014/main" id="{3A7E5E19-36B3-47D9-8104-CFE060473E44}"/>
              </a:ext>
            </a:extLst>
          </p:cNvPr>
          <p:cNvCxnSpPr/>
          <p:nvPr/>
        </p:nvCxnSpPr>
        <p:spPr>
          <a:xfrm>
            <a:off x="436098" y="3713871"/>
            <a:ext cx="11605847" cy="0"/>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598264"/>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7274</TotalTime>
  <Words>759</Words>
  <Application>Microsoft Office PowerPoint</Application>
  <PresentationFormat>Panorámica</PresentationFormat>
  <Paragraphs>194</Paragraphs>
  <Slides>18</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vt:lpstr>
      <vt:lpstr>Avenir Roman</vt:lpstr>
      <vt:lpstr>Calibri</vt:lpstr>
      <vt:lpstr>Calibri Light</vt:lpstr>
      <vt:lpstr>Georgia</vt:lpstr>
      <vt:lpstr>Tema di Office</vt:lpstr>
      <vt:lpstr> ESG factors in investments for a better world</vt:lpstr>
      <vt:lpstr>About the author</vt:lpstr>
      <vt:lpstr>ESG (Environmental, Social, Governance)</vt:lpstr>
      <vt:lpstr>ESG (Environmental, Social, Governance)</vt:lpstr>
      <vt:lpstr>Examples of ESG Issues</vt:lpstr>
      <vt:lpstr>Why should investors use ESG factors? </vt:lpstr>
      <vt:lpstr>How?</vt:lpstr>
      <vt:lpstr>ESG factors steps</vt:lpstr>
      <vt:lpstr>ESG analytics</vt:lpstr>
      <vt:lpstr>Establish a checklist of ESG factors to be evaluated </vt:lpstr>
      <vt:lpstr>Each factor carries its weight</vt:lpstr>
      <vt:lpstr>Traffic light system in the general analysis of the company</vt:lpstr>
      <vt:lpstr>ESG ranking application to the discount rate</vt:lpstr>
      <vt:lpstr>ESG ranking application to the discount rate</vt:lpstr>
      <vt:lpstr>ESG Worldwide interesting data</vt:lpstr>
      <vt:lpstr>ESG Worldwide interesting data</vt:lpstr>
      <vt:lpstr>Conclusions</vt:lpstr>
      <vt:lpstr>Presentación de PowerPoint</vt:lpstr>
    </vt:vector>
  </TitlesOfParts>
  <Company>GBS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Alfieri Cristina</dc:creator>
  <cp:keywords>Public</cp:keywords>
  <cp:lastModifiedBy>Hector Islas</cp:lastModifiedBy>
  <cp:revision>170</cp:revision>
  <cp:lastPrinted>2019-04-23T18:23:34Z</cp:lastPrinted>
  <dcterms:created xsi:type="dcterms:W3CDTF">2018-10-12T10:26:33Z</dcterms:created>
  <dcterms:modified xsi:type="dcterms:W3CDTF">2019-05-19T15:18:27Z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27429932-283b-412a-8fe8-e7d3608de0d5</vt:lpwstr>
  </property>
  <property fmtid="{D5CDD505-2E9C-101B-9397-08002B2CF9AE}" pid="3" name="Classification">
    <vt:lpwstr>Public</vt:lpwstr>
  </property>
</Properties>
</file>